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5" r:id="rId8"/>
    <p:sldId id="264" r:id="rId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77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31524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31524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31524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924800" cy="10287000"/>
          </a:xfrm>
          <a:custGeom>
            <a:avLst/>
            <a:gdLst/>
            <a:ahLst/>
            <a:cxnLst/>
            <a:rect l="l" t="t" r="r" b="b"/>
            <a:pathLst>
              <a:path w="7924800" h="10287000">
                <a:moveTo>
                  <a:pt x="79247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924799" y="0"/>
                </a:lnTo>
                <a:lnTo>
                  <a:pt x="7924799" y="10286999"/>
                </a:lnTo>
                <a:close/>
              </a:path>
            </a:pathLst>
          </a:custGeom>
          <a:solidFill>
            <a:srgbClr val="315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464446" y="9205607"/>
            <a:ext cx="790575" cy="104775"/>
          </a:xfrm>
          <a:custGeom>
            <a:avLst/>
            <a:gdLst/>
            <a:ahLst/>
            <a:cxnLst/>
            <a:rect l="l" t="t" r="r" b="b"/>
            <a:pathLst>
              <a:path w="790575" h="104775">
                <a:moveTo>
                  <a:pt x="790219" y="52120"/>
                </a:moveTo>
                <a:lnTo>
                  <a:pt x="712381" y="0"/>
                </a:lnTo>
                <a:lnTo>
                  <a:pt x="712381" y="44272"/>
                </a:lnTo>
                <a:lnTo>
                  <a:pt x="0" y="44272"/>
                </a:lnTo>
                <a:lnTo>
                  <a:pt x="0" y="59982"/>
                </a:lnTo>
                <a:lnTo>
                  <a:pt x="712381" y="59982"/>
                </a:lnTo>
                <a:lnTo>
                  <a:pt x="712381" y="104254"/>
                </a:lnTo>
                <a:lnTo>
                  <a:pt x="790219" y="5212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39" y="2420864"/>
            <a:ext cx="10153649" cy="5705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7499" y="3"/>
            <a:ext cx="7810500" cy="10287000"/>
          </a:xfrm>
          <a:custGeom>
            <a:avLst/>
            <a:gdLst/>
            <a:ahLst/>
            <a:cxnLst/>
            <a:rect l="l" t="t" r="r" b="b"/>
            <a:pathLst>
              <a:path w="7810500" h="10287000">
                <a:moveTo>
                  <a:pt x="78104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810499" y="0"/>
                </a:lnTo>
                <a:lnTo>
                  <a:pt x="7810499" y="10286999"/>
                </a:lnTo>
                <a:close/>
              </a:path>
            </a:pathLst>
          </a:custGeom>
          <a:solidFill>
            <a:srgbClr val="315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877" y="9152394"/>
            <a:ext cx="790575" cy="104775"/>
          </a:xfrm>
          <a:custGeom>
            <a:avLst/>
            <a:gdLst/>
            <a:ahLst/>
            <a:cxnLst/>
            <a:rect l="l" t="t" r="r" b="b"/>
            <a:pathLst>
              <a:path w="790575" h="104775">
                <a:moveTo>
                  <a:pt x="790206" y="52120"/>
                </a:moveTo>
                <a:lnTo>
                  <a:pt x="712381" y="0"/>
                </a:lnTo>
                <a:lnTo>
                  <a:pt x="712381" y="44259"/>
                </a:lnTo>
                <a:lnTo>
                  <a:pt x="0" y="44259"/>
                </a:lnTo>
                <a:lnTo>
                  <a:pt x="0" y="59982"/>
                </a:lnTo>
                <a:lnTo>
                  <a:pt x="712381" y="59982"/>
                </a:lnTo>
                <a:lnTo>
                  <a:pt x="712381" y="104241"/>
                </a:lnTo>
                <a:lnTo>
                  <a:pt x="790206" y="5212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527" y="2616192"/>
            <a:ext cx="17544945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31524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2528" y="2821666"/>
            <a:ext cx="17262942" cy="370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022586" y="2991020"/>
            <a:ext cx="5241290" cy="416267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ts val="6080"/>
              </a:lnSpc>
              <a:spcBef>
                <a:spcPts val="960"/>
              </a:spcBef>
            </a:pPr>
            <a:r>
              <a:rPr sz="5700" b="1" spc="-36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Инклюзивные </a:t>
            </a:r>
            <a:r>
              <a:rPr sz="5700" b="1" spc="-355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 </a:t>
            </a:r>
            <a:r>
              <a:rPr sz="5700" b="1" spc="-14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в</a:t>
            </a:r>
            <a:r>
              <a:rPr sz="5700" b="1" spc="-40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и</a:t>
            </a:r>
            <a:r>
              <a:rPr sz="5700" b="1" spc="-385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д</a:t>
            </a:r>
            <a:r>
              <a:rPr sz="5700" b="1" spc="-40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е</a:t>
            </a:r>
            <a:r>
              <a:rPr sz="5700" b="1" spc="-655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о</a:t>
            </a:r>
            <a:r>
              <a:rPr sz="5700" b="1" spc="-29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э</a:t>
            </a:r>
            <a:r>
              <a:rPr sz="5700" b="1" spc="-26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кск</a:t>
            </a:r>
            <a:r>
              <a:rPr sz="5700" b="1" spc="-515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у</a:t>
            </a:r>
            <a:r>
              <a:rPr sz="5700" b="1" spc="-625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р</a:t>
            </a:r>
            <a:r>
              <a:rPr sz="5700" b="1" spc="-26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с</a:t>
            </a:r>
            <a:r>
              <a:rPr sz="5700" b="1" spc="-40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и</a:t>
            </a:r>
            <a:r>
              <a:rPr sz="5700" b="1" spc="-229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и  </a:t>
            </a:r>
            <a:r>
              <a:rPr sz="5700" b="1" spc="-450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"Другой </a:t>
            </a:r>
            <a:r>
              <a:rPr sz="5700" b="1" spc="-445" dirty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 </a:t>
            </a:r>
            <a:r>
              <a:rPr sz="5700" b="1" spc="-490">
                <a:solidFill>
                  <a:srgbClr val="315240"/>
                </a:solidFill>
                <a:latin typeface="Centaur" pitchFamily="18" charset="0"/>
                <a:cs typeface="Palatino Linotype"/>
              </a:rPr>
              <a:t>Ставрополь</a:t>
            </a:r>
            <a:r>
              <a:rPr sz="5700" b="1" spc="-490" smtClean="0">
                <a:solidFill>
                  <a:srgbClr val="315240"/>
                </a:solidFill>
                <a:latin typeface="Centaur" pitchFamily="18" charset="0"/>
                <a:cs typeface="Palatino Linotype"/>
              </a:rPr>
              <a:t>"</a:t>
            </a:r>
            <a:endParaRPr lang="ru-RU" sz="5700" b="1" spc="-490" dirty="0" smtClean="0">
              <a:solidFill>
                <a:srgbClr val="315240"/>
              </a:solidFill>
              <a:latin typeface="Centaur" pitchFamily="18" charset="0"/>
              <a:cs typeface="Palatino Linotype"/>
            </a:endParaRPr>
          </a:p>
          <a:p>
            <a:pPr marL="12700" marR="5080">
              <a:lnSpc>
                <a:spcPts val="6080"/>
              </a:lnSpc>
              <a:spcBef>
                <a:spcPts val="960"/>
              </a:spcBef>
            </a:pPr>
            <a:r>
              <a:rPr lang="ru-RU" sz="5700" b="1" spc="-490" dirty="0" smtClean="0">
                <a:solidFill>
                  <a:srgbClr val="315240"/>
                </a:solidFill>
                <a:cs typeface="Palatino Linotype"/>
              </a:rPr>
              <a:t>Автор: </a:t>
            </a:r>
            <a:r>
              <a:rPr lang="ru-RU" sz="5700" b="1" spc="-490" dirty="0" err="1" smtClean="0">
                <a:solidFill>
                  <a:srgbClr val="315240"/>
                </a:solidFill>
                <a:cs typeface="Palatino Linotype"/>
              </a:rPr>
              <a:t>Дарган</a:t>
            </a:r>
            <a:r>
              <a:rPr lang="ru-RU" sz="5700" b="1" spc="-490" dirty="0" smtClean="0">
                <a:solidFill>
                  <a:srgbClr val="315240"/>
                </a:solidFill>
                <a:cs typeface="Palatino Linotype"/>
              </a:rPr>
              <a:t> Анна</a:t>
            </a:r>
            <a:endParaRPr sz="5700"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528" y="1409700"/>
            <a:ext cx="6726472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spc="-480" dirty="0"/>
              <a:t>Ц</a:t>
            </a:r>
            <a:r>
              <a:rPr sz="4400" spc="-260" dirty="0"/>
              <a:t>е</a:t>
            </a:r>
            <a:r>
              <a:rPr sz="4400" spc="-229" dirty="0"/>
              <a:t>л</a:t>
            </a:r>
            <a:r>
              <a:rPr sz="4400" spc="-385" dirty="0"/>
              <a:t>ь</a:t>
            </a:r>
            <a:r>
              <a:rPr sz="4400" spc="-280" dirty="0"/>
              <a:t> </a:t>
            </a:r>
            <a:r>
              <a:rPr sz="4400" spc="-340" dirty="0"/>
              <a:t>п</a:t>
            </a:r>
            <a:r>
              <a:rPr sz="4400" spc="-405" dirty="0"/>
              <a:t>р</a:t>
            </a:r>
            <a:r>
              <a:rPr sz="4400" spc="-425" dirty="0"/>
              <a:t>о</a:t>
            </a:r>
            <a:r>
              <a:rPr sz="4400" spc="-260" dirty="0"/>
              <a:t>е</a:t>
            </a:r>
            <a:r>
              <a:rPr sz="4400" spc="-170" dirty="0"/>
              <a:t>к</a:t>
            </a:r>
            <a:r>
              <a:rPr sz="4400" spc="-345" dirty="0"/>
              <a:t>т</a:t>
            </a:r>
            <a:r>
              <a:rPr sz="4400" spc="-220" dirty="0"/>
              <a:t>а</a:t>
            </a:r>
            <a:r>
              <a:rPr sz="4400" spc="-40" dirty="0"/>
              <a:t>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12528" y="3162300"/>
            <a:ext cx="7183672" cy="5616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400"/>
              </a:lnSpc>
              <a:spcBef>
                <a:spcPts val="100"/>
              </a:spcBef>
            </a:pPr>
            <a:r>
              <a:rPr sz="3200" spc="-37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П</a:t>
            </a:r>
            <a:r>
              <a:rPr sz="3200" spc="-45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37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п</a:t>
            </a:r>
            <a:r>
              <a:rPr sz="3200" spc="-36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у</a:t>
            </a:r>
            <a:r>
              <a:rPr sz="3200" spc="-254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л</a:t>
            </a:r>
            <a:r>
              <a:rPr sz="3200" spc="-37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я</a:t>
            </a:r>
            <a:r>
              <a:rPr sz="3200" spc="-434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р</a:t>
            </a:r>
            <a:r>
              <a:rPr sz="3200" spc="-28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з</a:t>
            </a:r>
            <a:r>
              <a:rPr sz="3200" spc="-24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а</a:t>
            </a:r>
            <a:r>
              <a:rPr sz="3200" spc="-40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ц</a:t>
            </a:r>
            <a:r>
              <a:rPr sz="3200" spc="-28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-36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я</a:t>
            </a:r>
            <a:r>
              <a:rPr sz="3200" spc="-29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2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-31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н</a:t>
            </a:r>
            <a:r>
              <a:rPr sz="3200" spc="-19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к</a:t>
            </a:r>
            <a:r>
              <a:rPr sz="3200" spc="-254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л</a:t>
            </a:r>
            <a:r>
              <a:rPr sz="3200" spc="-44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ю</a:t>
            </a:r>
            <a:r>
              <a:rPr sz="3200" spc="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з</a:t>
            </a:r>
            <a:r>
              <a:rPr sz="3200" spc="-2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-10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в</a:t>
            </a:r>
            <a:r>
              <a:rPr sz="3200" spc="-31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н</a:t>
            </a:r>
            <a:r>
              <a:rPr sz="3200" spc="-45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г</a:t>
            </a:r>
            <a:r>
              <a:rPr sz="3200" spc="-45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29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37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т</a:t>
            </a:r>
            <a:r>
              <a:rPr sz="3200" spc="-36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у</a:t>
            </a:r>
            <a:r>
              <a:rPr sz="3200" spc="-434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р</a:t>
            </a:r>
            <a:r>
              <a:rPr sz="3200" spc="-2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з</a:t>
            </a:r>
            <a:r>
              <a:rPr sz="3200" spc="-31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м</a:t>
            </a:r>
            <a:r>
              <a:rPr sz="3200" spc="-15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а  </a:t>
            </a:r>
            <a:r>
              <a:rPr sz="3200" spc="-10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в </a:t>
            </a:r>
            <a:r>
              <a:rPr sz="3200" spc="-34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Ставрополе путем </a:t>
            </a:r>
            <a:r>
              <a:rPr sz="3200" spc="-26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создания </a:t>
            </a:r>
            <a:r>
              <a:rPr sz="3200" spc="-2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5 </a:t>
            </a:r>
            <a:r>
              <a:rPr sz="3200" spc="-28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10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в</a:t>
            </a:r>
            <a:r>
              <a:rPr sz="3200" spc="-2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-27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д</a:t>
            </a:r>
            <a:r>
              <a:rPr sz="3200" spc="-28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е</a:t>
            </a:r>
            <a:r>
              <a:rPr sz="3200" spc="-45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21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э</a:t>
            </a:r>
            <a:r>
              <a:rPr sz="3200" spc="-19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к</a:t>
            </a:r>
            <a:r>
              <a:rPr sz="3200" spc="-1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</a:t>
            </a:r>
            <a:r>
              <a:rPr sz="3200" spc="-19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к</a:t>
            </a:r>
            <a:r>
              <a:rPr sz="3200" spc="-36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у</a:t>
            </a:r>
            <a:r>
              <a:rPr sz="3200" spc="-434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р</a:t>
            </a:r>
            <a:r>
              <a:rPr sz="3200" spc="-1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</a:t>
            </a:r>
            <a:r>
              <a:rPr sz="3200" spc="-2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-28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й</a:t>
            </a:r>
            <a:r>
              <a:rPr sz="3200" spc="-29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18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</a:t>
            </a:r>
            <a:r>
              <a:rPr sz="3200" spc="-295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36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у</a:t>
            </a:r>
            <a:r>
              <a:rPr sz="3200" spc="-50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ч</a:t>
            </a:r>
            <a:r>
              <a:rPr sz="3200" spc="-28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е</a:t>
            </a:r>
            <a:r>
              <a:rPr sz="3200" spc="-37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т</a:t>
            </a:r>
            <a:r>
              <a:rPr sz="3200" spc="-45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31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м</a:t>
            </a:r>
            <a:r>
              <a:rPr lang="ru-RU" sz="3200" spc="-310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29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37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п</a:t>
            </a:r>
            <a:r>
              <a:rPr sz="3200" spc="-45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37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т</a:t>
            </a:r>
            <a:r>
              <a:rPr sz="3200" spc="-434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р</a:t>
            </a:r>
            <a:r>
              <a:rPr sz="3200" spc="-28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е</a:t>
            </a:r>
            <a:r>
              <a:rPr sz="3200" spc="-36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б</a:t>
            </a:r>
            <a:r>
              <a:rPr sz="3200" spc="-31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н</a:t>
            </a:r>
            <a:r>
              <a:rPr sz="3200" spc="-45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18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</a:t>
            </a:r>
            <a:r>
              <a:rPr sz="3200" spc="-37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т</a:t>
            </a:r>
            <a:r>
              <a:rPr sz="3200" spc="-28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е</a:t>
            </a:r>
            <a:r>
              <a:rPr sz="3200" spc="-16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й  </a:t>
            </a:r>
            <a:r>
              <a:rPr sz="3200" spc="-434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р</a:t>
            </a:r>
            <a:r>
              <a:rPr sz="3200" spc="-24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а</a:t>
            </a:r>
            <a:r>
              <a:rPr sz="3200" spc="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з</a:t>
            </a:r>
            <a:r>
              <a:rPr sz="3200" spc="-31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н</a:t>
            </a:r>
            <a:r>
              <a:rPr sz="3200" spc="-37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ы</a:t>
            </a:r>
            <a:r>
              <a:rPr sz="3200" spc="-12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х</a:t>
            </a:r>
            <a:r>
              <a:rPr sz="3200" spc="-29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г</a:t>
            </a:r>
            <a:r>
              <a:rPr sz="3200" spc="-434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р</a:t>
            </a:r>
            <a:r>
              <a:rPr sz="3200" spc="-36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у</a:t>
            </a:r>
            <a:r>
              <a:rPr sz="3200" spc="-37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п</a:t>
            </a:r>
            <a:r>
              <a:rPr sz="3200" spc="-36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п</a:t>
            </a:r>
            <a:r>
              <a:rPr sz="3200" spc="-29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254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л</a:t>
            </a:r>
            <a:r>
              <a:rPr sz="3200" spc="-44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ю</a:t>
            </a:r>
            <a:r>
              <a:rPr sz="3200" spc="-27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д</a:t>
            </a:r>
            <a:r>
              <a:rPr sz="3200" spc="-280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ей</a:t>
            </a:r>
            <a:r>
              <a:rPr sz="3200" spc="-295" dirty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18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</a:t>
            </a:r>
            <a:r>
              <a:rPr sz="3200" spc="-295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r>
              <a:rPr sz="3200" spc="-28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-31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н</a:t>
            </a:r>
            <a:r>
              <a:rPr sz="3200" spc="-10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в</a:t>
            </a:r>
            <a:r>
              <a:rPr sz="3200" spc="-24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а</a:t>
            </a:r>
            <a:r>
              <a:rPr sz="3200" spc="-254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л</a:t>
            </a:r>
            <a:r>
              <a:rPr sz="3200" spc="-28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и</a:t>
            </a:r>
            <a:r>
              <a:rPr sz="3200" spc="-27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д</a:t>
            </a:r>
            <a:r>
              <a:rPr sz="3200" spc="-31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н</a:t>
            </a:r>
            <a:r>
              <a:rPr sz="3200" spc="-45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о</a:t>
            </a:r>
            <a:r>
              <a:rPr sz="3200" spc="-185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</a:t>
            </a:r>
            <a:r>
              <a:rPr sz="3200" spc="-37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т</a:t>
            </a:r>
            <a:r>
              <a:rPr sz="3200" spc="-42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ь</a:t>
            </a:r>
            <a:r>
              <a:rPr sz="3200" spc="-229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ю</a:t>
            </a:r>
            <a:endParaRPr lang="ru-RU" sz="3200" spc="-23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 smtClean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 smtClean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sz="3200">
              <a:cs typeface="Times New Roman" pitchFamily="18" charset="0"/>
            </a:endParaRPr>
          </a:p>
        </p:txBody>
      </p:sp>
      <p:pic>
        <p:nvPicPr>
          <p:cNvPr id="7" name="Рисунок 6" descr="DDD1C29A-143B-4F97-80B6-959FE3E22AA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181100"/>
            <a:ext cx="9814623" cy="7353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782" y="2479038"/>
            <a:ext cx="8277225" cy="61076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876300"/>
            <a:ext cx="14106473" cy="530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/>
              <a:t>Ч</a:t>
            </a:r>
            <a:r>
              <a:rPr spc="-235" dirty="0"/>
              <a:t>е</a:t>
            </a:r>
            <a:r>
              <a:rPr spc="-254" dirty="0"/>
              <a:t>м </a:t>
            </a:r>
            <a:r>
              <a:rPr spc="-300" dirty="0"/>
              <a:t>бу</a:t>
            </a:r>
            <a:r>
              <a:rPr spc="-225" dirty="0"/>
              <a:t>д</a:t>
            </a:r>
            <a:r>
              <a:rPr spc="-300" dirty="0"/>
              <a:t>у</a:t>
            </a:r>
            <a:r>
              <a:rPr spc="-310" dirty="0"/>
              <a:t>т</a:t>
            </a:r>
            <a:r>
              <a:rPr spc="-254" dirty="0"/>
              <a:t> </a:t>
            </a:r>
            <a:r>
              <a:rPr spc="-310"/>
              <a:t>п</a:t>
            </a:r>
            <a:r>
              <a:rPr spc="-385"/>
              <a:t>о</a:t>
            </a:r>
            <a:r>
              <a:rPr spc="-210"/>
              <a:t>л</a:t>
            </a:r>
            <a:r>
              <a:rPr spc="-235"/>
              <a:t>е</a:t>
            </a:r>
            <a:r>
              <a:rPr spc="15"/>
              <a:t>з</a:t>
            </a:r>
            <a:r>
              <a:rPr spc="-254"/>
              <a:t>н</a:t>
            </a:r>
            <a:r>
              <a:rPr spc="-305"/>
              <a:t>ы</a:t>
            </a:r>
            <a:r>
              <a:rPr spc="-254"/>
              <a:t> </a:t>
            </a:r>
            <a:r>
              <a:rPr lang="ru-RU" spc="-254" dirty="0" smtClean="0"/>
              <a:t>  </a:t>
            </a:r>
            <a:r>
              <a:rPr spc="-80" smtClean="0"/>
              <a:t>в</a:t>
            </a:r>
            <a:r>
              <a:rPr spc="-235" smtClean="0"/>
              <a:t>и</a:t>
            </a:r>
            <a:r>
              <a:rPr spc="-225" smtClean="0"/>
              <a:t>д</a:t>
            </a:r>
            <a:r>
              <a:rPr spc="-235" smtClean="0"/>
              <a:t>е</a:t>
            </a:r>
            <a:r>
              <a:rPr spc="-385" smtClean="0"/>
              <a:t>о</a:t>
            </a:r>
            <a:r>
              <a:rPr spc="-170" smtClean="0"/>
              <a:t>э</a:t>
            </a:r>
            <a:r>
              <a:rPr spc="-150" smtClean="0"/>
              <a:t>кск</a:t>
            </a:r>
            <a:r>
              <a:rPr spc="-300" smtClean="0"/>
              <a:t>у</a:t>
            </a:r>
            <a:r>
              <a:rPr spc="-365" smtClean="0"/>
              <a:t>р</a:t>
            </a:r>
            <a:r>
              <a:rPr spc="-150" smtClean="0"/>
              <a:t>с</a:t>
            </a:r>
            <a:r>
              <a:rPr spc="-235" smtClean="0"/>
              <a:t>и</a:t>
            </a:r>
            <a:r>
              <a:rPr spc="-229" smtClean="0"/>
              <a:t>и</a:t>
            </a:r>
            <a:endParaRPr spc="-229"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1943100"/>
            <a:ext cx="8239073" cy="570220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sz="2800" spc="-23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9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л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spc="-1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к</a:t>
            </a:r>
            <a:r>
              <a:rPr sz="2800" spc="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6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б</a:t>
            </a:r>
            <a:r>
              <a:rPr sz="2800" spc="-8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у</a:t>
            </a:r>
            <a:r>
              <a:rPr sz="2800" spc="-12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д</a:t>
            </a:r>
            <a:r>
              <a:rPr sz="2800" spc="-8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у</a:t>
            </a:r>
            <a:r>
              <a:rPr sz="2800" spc="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1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с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12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д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е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-7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ж</a:t>
            </a:r>
            <a:r>
              <a:rPr sz="2800" spc="-1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а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7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ь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п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9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л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е</a:t>
            </a:r>
            <a:r>
              <a:rPr sz="2800" spc="-1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з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н</a:t>
            </a:r>
            <a:r>
              <a:rPr sz="2800" spc="-8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у</a:t>
            </a:r>
            <a:r>
              <a:rPr sz="2800" spc="-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ю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ин</a:t>
            </a:r>
            <a:r>
              <a:rPr sz="2800" spc="-21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ф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-18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м</a:t>
            </a:r>
            <a:r>
              <a:rPr sz="2800" spc="-1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а</a:t>
            </a:r>
            <a:r>
              <a:rPr sz="2800" spc="-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ц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spc="-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ю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12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д</a:t>
            </a:r>
            <a:r>
              <a:rPr sz="2800" spc="-9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л</a:t>
            </a:r>
            <a:r>
              <a:rPr sz="2800" spc="-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я  </a:t>
            </a:r>
            <a:r>
              <a:rPr sz="2800" spc="-7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людей </a:t>
            </a:r>
            <a:r>
              <a:rPr sz="2800" spc="-95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с </a:t>
            </a:r>
            <a:r>
              <a:rPr lang="ru-RU" sz="2800" spc="-55" dirty="0" smtClean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инвалидностью </a:t>
            </a:r>
            <a:r>
              <a:rPr sz="2800" spc="-45" smtClean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об </a:t>
            </a:r>
            <a:r>
              <a:rPr sz="2800" spc="-40" smtClean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1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а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х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е</a:t>
            </a:r>
            <a:r>
              <a:rPr sz="2800" spc="-1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к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8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у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н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й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6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г</a:t>
            </a:r>
            <a:r>
              <a:rPr sz="2800" spc="-1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а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ни</a:t>
            </a:r>
            <a:r>
              <a:rPr sz="2800" spc="-1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з</a:t>
            </a:r>
            <a:r>
              <a:rPr sz="2800" spc="-1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а</a:t>
            </a:r>
            <a:r>
              <a:rPr sz="2800" spc="-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ц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нн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й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12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д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1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с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8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у</a:t>
            </a:r>
            <a:r>
              <a:rPr sz="2800" spc="-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п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н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1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с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1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  </a:t>
            </a:r>
            <a:r>
              <a:rPr sz="2800" spc="-12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д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1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с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п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spc="-18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м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е</a:t>
            </a:r>
            <a:r>
              <a:rPr sz="2800" spc="-5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ч</a:t>
            </a:r>
            <a:r>
              <a:rPr sz="2800" spc="-1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а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е</a:t>
            </a:r>
            <a:r>
              <a:rPr sz="2800" spc="-9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л</a:t>
            </a:r>
            <a:r>
              <a:rPr sz="2800" spc="-7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ь</a:t>
            </a:r>
            <a:r>
              <a:rPr sz="2800" spc="1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н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1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с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е</a:t>
            </a:r>
            <a:r>
              <a:rPr sz="2800" spc="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й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2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6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б</a:t>
            </a:r>
            <a:r>
              <a:rPr sz="2800" spc="-5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ъ</a:t>
            </a:r>
            <a:r>
              <a:rPr sz="2800" spc="-14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е</a:t>
            </a:r>
            <a:r>
              <a:rPr sz="2800" spc="-1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к</a:t>
            </a:r>
            <a:r>
              <a:rPr sz="280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т</a:t>
            </a:r>
            <a:r>
              <a:rPr sz="2800" spc="-3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45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в</a:t>
            </a:r>
            <a:r>
              <a:rPr sz="2800" spc="-150" dirty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sz="2800" spc="6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г</a:t>
            </a:r>
            <a:r>
              <a:rPr sz="2800" spc="-3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р</a:t>
            </a:r>
            <a:r>
              <a:rPr sz="2800" spc="-3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-125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д</a:t>
            </a:r>
            <a:r>
              <a:rPr sz="2800" spc="-10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с</a:t>
            </a:r>
            <a:r>
              <a:rPr sz="2800" spc="-1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к</a:t>
            </a:r>
            <a:r>
              <a:rPr sz="2800" spc="-3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о</a:t>
            </a:r>
            <a:r>
              <a:rPr sz="2800" spc="1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й  </a:t>
            </a:r>
            <a:r>
              <a:rPr sz="2800" spc="-50" smtClean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инфраструктуры</a:t>
            </a:r>
            <a:r>
              <a:rPr lang="ru-RU" sz="2800" spc="-50" dirty="0" smtClean="0">
                <a:solidFill>
                  <a:srgbClr val="262626"/>
                </a:solidFill>
                <a:latin typeface="Berlin Sans FB" pitchFamily="34" charset="0"/>
                <a:cs typeface="Times New Roman" pitchFamily="18" charset="0"/>
              </a:rPr>
              <a:t>: музеев, библиотек, зон отдыха, спортивных объектов и пр.</a:t>
            </a:r>
          </a:p>
          <a:p>
            <a:pPr marL="12700" marR="5080">
              <a:lnSpc>
                <a:spcPct val="150000"/>
              </a:lnSpc>
              <a:spcBef>
                <a:spcPts val="85"/>
              </a:spcBef>
            </a:pPr>
            <a:endParaRPr lang="ru-RU" sz="2800" spc="-5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00"/>
              </a:lnSpc>
              <a:spcBef>
                <a:spcPts val="85"/>
              </a:spcBef>
            </a:pPr>
            <a:endParaRPr lang="ru-RU" sz="2300" spc="-50" dirty="0">
              <a:solidFill>
                <a:srgbClr val="262626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2900"/>
              </a:lnSpc>
              <a:spcBef>
                <a:spcPts val="85"/>
              </a:spcBef>
            </a:pPr>
            <a:endParaRPr lang="ru-RU" sz="2300" spc="-50" dirty="0" smtClean="0">
              <a:solidFill>
                <a:srgbClr val="262626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2900"/>
              </a:lnSpc>
              <a:spcBef>
                <a:spcPts val="85"/>
              </a:spcBef>
            </a:pP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528" y="1409700"/>
            <a:ext cx="6726472" cy="13696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4400" spc="-480" dirty="0" smtClean="0"/>
              <a:t>Адаптация для людей с инвалидностью по слуху 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12528" y="2781300"/>
            <a:ext cx="8250472" cy="7529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37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3200" spc="-375" dirty="0" err="1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Сурдоперевод</a:t>
            </a:r>
            <a:r>
              <a:rPr lang="ru-RU" sz="3200" spc="-375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для людей, использующих  русский жестовый язык</a:t>
            </a: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3200" spc="-375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Субтитры  для людей с инвалидностью по слуху, не являющихся носителями РЖЯ</a:t>
            </a: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3200" spc="-375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В роликах будет  рассказываться о доступности различных объектов Ставрополя для людей с инвалидностью по слуху </a:t>
            </a:r>
            <a:endParaRPr lang="ru-RU" sz="3200" spc="-235" dirty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 smtClean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 smtClean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sz="3200">
              <a:cs typeface="Times New Roman" pitchFamily="18" charset="0"/>
            </a:endParaRPr>
          </a:p>
        </p:txBody>
      </p:sp>
      <p:pic>
        <p:nvPicPr>
          <p:cNvPr id="5" name="Рисунок 4" descr="0B7C17AD-F2EC-40D4-8F8C-B02E7E961A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638300"/>
            <a:ext cx="8763000" cy="73116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6952" y="1185580"/>
            <a:ext cx="13299048" cy="1969129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spcBef>
                <a:spcPts val="955"/>
              </a:spcBef>
            </a:pPr>
            <a:r>
              <a:rPr lang="ru-RU" sz="4000" dirty="0" smtClean="0">
                <a:latin typeface="+mj-lt"/>
                <a:ea typeface="Microsoft YaHei UI" pitchFamily="34" charset="-122"/>
                <a:cs typeface="Times New Roman" pitchFamily="18" charset="0"/>
              </a:rPr>
              <a:t>Полезная информация для людей </a:t>
            </a:r>
            <a:br>
              <a:rPr lang="ru-RU" sz="4000" dirty="0" smtClean="0">
                <a:latin typeface="+mj-lt"/>
                <a:ea typeface="Microsoft YaHei UI" pitchFamily="34" charset="-122"/>
                <a:cs typeface="Times New Roman" pitchFamily="18" charset="0"/>
              </a:rPr>
            </a:br>
            <a:r>
              <a:rPr lang="ru-RU" sz="4000" dirty="0" smtClean="0">
                <a:latin typeface="+mj-lt"/>
                <a:ea typeface="Microsoft YaHei UI" pitchFamily="34" charset="-122"/>
                <a:cs typeface="Times New Roman" pitchFamily="18" charset="0"/>
              </a:rPr>
              <a:t>с нарушением опорно-двигательного </a:t>
            </a:r>
            <a:br>
              <a:rPr lang="ru-RU" sz="4000" dirty="0" smtClean="0">
                <a:latin typeface="+mj-lt"/>
                <a:ea typeface="Microsoft YaHei UI" pitchFamily="34" charset="-122"/>
                <a:cs typeface="Times New Roman" pitchFamily="18" charset="0"/>
              </a:rPr>
            </a:br>
            <a:r>
              <a:rPr lang="ru-RU" sz="4000" dirty="0" smtClean="0">
                <a:latin typeface="+mj-lt"/>
                <a:ea typeface="Microsoft YaHei UI" pitchFamily="34" charset="-122"/>
                <a:cs typeface="Times New Roman" pitchFamily="18" charset="0"/>
              </a:rPr>
              <a:t>аппарата</a:t>
            </a:r>
            <a:endParaRPr sz="4000">
              <a:latin typeface="+mj-lt"/>
              <a:ea typeface="Microsoft YaHei UI" pitchFamily="34" charset="-122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200" y="3390900"/>
            <a:ext cx="9296400" cy="29386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2397760">
              <a:lnSpc>
                <a:spcPts val="4500"/>
              </a:lnSpc>
              <a:spcBef>
                <a:spcPts val="114"/>
              </a:spcBef>
              <a:buFont typeface="Wingdings" pitchFamily="2" charset="2"/>
              <a:buChar char="Ø"/>
            </a:pPr>
            <a:r>
              <a:rPr lang="ru-RU" sz="3200" dirty="0" smtClean="0">
                <a:latin typeface="Book Antiqua" pitchFamily="18" charset="0"/>
                <a:cs typeface="Arial MT"/>
              </a:rPr>
              <a:t>Пандусы</a:t>
            </a:r>
          </a:p>
          <a:p>
            <a:pPr marL="12700" marR="2397760">
              <a:lnSpc>
                <a:spcPts val="4500"/>
              </a:lnSpc>
              <a:spcBef>
                <a:spcPts val="114"/>
              </a:spcBef>
              <a:buFont typeface="Wingdings" pitchFamily="2" charset="2"/>
              <a:buChar char="Ø"/>
            </a:pPr>
            <a:r>
              <a:rPr lang="ru-RU" sz="3200" dirty="0" smtClean="0">
                <a:latin typeface="Book Antiqua" pitchFamily="18" charset="0"/>
                <a:cs typeface="Arial MT"/>
              </a:rPr>
              <a:t>Парковки</a:t>
            </a:r>
          </a:p>
          <a:p>
            <a:pPr marL="12700" marR="2397760">
              <a:lnSpc>
                <a:spcPts val="4500"/>
              </a:lnSpc>
              <a:spcBef>
                <a:spcPts val="114"/>
              </a:spcBef>
              <a:buFont typeface="Wingdings" pitchFamily="2" charset="2"/>
              <a:buChar char="Ø"/>
            </a:pPr>
            <a:r>
              <a:rPr lang="ru-RU" sz="3200" dirty="0" smtClean="0">
                <a:latin typeface="Book Antiqua" pitchFamily="18" charset="0"/>
                <a:cs typeface="Arial MT"/>
              </a:rPr>
              <a:t>Адаптированные санитарно-гигиенические помещения</a:t>
            </a:r>
          </a:p>
          <a:p>
            <a:pPr marL="12700" marR="2397760">
              <a:lnSpc>
                <a:spcPts val="4500"/>
              </a:lnSpc>
              <a:spcBef>
                <a:spcPts val="114"/>
              </a:spcBef>
              <a:buFont typeface="Wingdings" pitchFamily="2" charset="2"/>
              <a:buChar char="Ø"/>
            </a:pPr>
            <a:r>
              <a:rPr lang="ru-RU" sz="3200" dirty="0" smtClean="0">
                <a:latin typeface="Book Antiqua" pitchFamily="18" charset="0"/>
                <a:cs typeface="Arial MT"/>
              </a:rPr>
              <a:t>Занижения бордюров и пр.</a:t>
            </a:r>
            <a:endParaRPr sz="3200">
              <a:latin typeface="Book Antiqua" pitchFamily="18" charset="0"/>
              <a:cs typeface="Arial MT"/>
            </a:endParaRPr>
          </a:p>
        </p:txBody>
      </p:sp>
      <p:pic>
        <p:nvPicPr>
          <p:cNvPr id="7" name="Рисунок 6" descr="панду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571500"/>
            <a:ext cx="7010400" cy="934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528" y="1409700"/>
            <a:ext cx="6726472" cy="13696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4400" spc="-480" dirty="0" smtClean="0"/>
              <a:t>Адаптация для людей с инвалидностью по  зрению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12528" y="2781300"/>
            <a:ext cx="8326672" cy="10055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37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3200" spc="-375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Ролики будут сопровождаться </a:t>
            </a:r>
            <a:r>
              <a:rPr lang="ru-RU" sz="3200" spc="-375" dirty="0" err="1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тифлокомментированием</a:t>
            </a:r>
            <a:endParaRPr lang="ru-RU" sz="3200" spc="-37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endParaRPr lang="ru-RU" sz="3200" spc="-37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3200" spc="-375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В роликах будет уделено внимание адаптации объектов  для слабовидящих и незрячих</a:t>
            </a: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endParaRPr lang="ru-RU" sz="3200" spc="-37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3200" spc="-375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Будут освещены возможности спортивного туризма в Ставрополе </a:t>
            </a: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37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375" dirty="0" smtClean="0">
              <a:solidFill>
                <a:srgbClr val="315240"/>
              </a:solidFill>
              <a:latin typeface="Microsoft YaHei UI" pitchFamily="34" charset="-122"/>
              <a:ea typeface="Microsoft YaHei UI" pitchFamily="34" charset="-122"/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r>
              <a:rPr lang="ru-RU" sz="3200" spc="-375" dirty="0" smtClean="0">
                <a:solidFill>
                  <a:srgbClr val="315240"/>
                </a:solidFill>
                <a:latin typeface="Microsoft YaHei UI" pitchFamily="34" charset="-122"/>
                <a:ea typeface="Microsoft YaHei UI" pitchFamily="34" charset="-122"/>
                <a:cs typeface="Times New Roman" pitchFamily="18" charset="0"/>
              </a:rPr>
              <a:t> </a:t>
            </a:r>
            <a:endParaRPr lang="ru-RU" sz="3200" spc="-235" dirty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 smtClean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lang="ru-RU" sz="3200" spc="-235" dirty="0" smtClean="0">
              <a:solidFill>
                <a:srgbClr val="315240"/>
              </a:solidFill>
              <a:cs typeface="Times New Roman" pitchFamily="18" charset="0"/>
            </a:endParaRPr>
          </a:p>
          <a:p>
            <a:pPr marL="12700" marR="5080">
              <a:lnSpc>
                <a:spcPct val="125400"/>
              </a:lnSpc>
              <a:spcBef>
                <a:spcPts val="100"/>
              </a:spcBef>
            </a:pPr>
            <a:endParaRPr sz="3200">
              <a:cs typeface="Times New Roman" pitchFamily="18" charset="0"/>
            </a:endParaRPr>
          </a:p>
        </p:txBody>
      </p:sp>
      <p:pic>
        <p:nvPicPr>
          <p:cNvPr id="6" name="Рисунок 5" descr="спорт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86690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09700"/>
            <a:ext cx="17544945" cy="515526"/>
          </a:xfrm>
        </p:spPr>
        <p:txBody>
          <a:bodyPr/>
          <a:lstStyle/>
          <a:p>
            <a:r>
              <a:rPr lang="ru-RU" dirty="0" smtClean="0"/>
              <a:t>Тематика роликов: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528" y="2821666"/>
            <a:ext cx="9088672" cy="430887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smtClean="0"/>
              <a:t>Ставрополь гостеприимный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smtClean="0"/>
              <a:t>Ставрополь культурный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smtClean="0"/>
              <a:t>Ставрополь исторический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smtClean="0"/>
              <a:t>Ставрополь спортивный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smtClean="0"/>
              <a:t>Ставрополь красивый</a:t>
            </a:r>
          </a:p>
        </p:txBody>
      </p:sp>
      <p:pic>
        <p:nvPicPr>
          <p:cNvPr id="4" name="Рисунок 3" descr="кукольный театр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733550"/>
            <a:ext cx="8915400" cy="6686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259299" y="0"/>
            <a:ext cx="1028700" cy="7381875"/>
          </a:xfrm>
          <a:custGeom>
            <a:avLst/>
            <a:gdLst/>
            <a:ahLst/>
            <a:cxnLst/>
            <a:rect l="l" t="t" r="r" b="b"/>
            <a:pathLst>
              <a:path w="1028700" h="7381875">
                <a:moveTo>
                  <a:pt x="1028699" y="7381874"/>
                </a:moveTo>
                <a:lnTo>
                  <a:pt x="0" y="7381874"/>
                </a:lnTo>
                <a:lnTo>
                  <a:pt x="0" y="0"/>
                </a:lnTo>
                <a:lnTo>
                  <a:pt x="1028699" y="0"/>
                </a:lnTo>
                <a:lnTo>
                  <a:pt x="1028699" y="7381874"/>
                </a:lnTo>
                <a:close/>
              </a:path>
            </a:pathLst>
          </a:custGeom>
          <a:solidFill>
            <a:srgbClr val="315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 descr="футбол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24500"/>
            <a:ext cx="5562600" cy="4171950"/>
          </a:xfrm>
          <a:prstGeom prst="rect">
            <a:avLst/>
          </a:prstGeom>
        </p:spPr>
      </p:pic>
      <p:pic>
        <p:nvPicPr>
          <p:cNvPr id="12" name="Рисунок 11" descr="пруд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600700"/>
            <a:ext cx="5080000" cy="4038600"/>
          </a:xfrm>
          <a:prstGeom prst="rect">
            <a:avLst/>
          </a:prstGeom>
        </p:spPr>
      </p:pic>
      <p:pic>
        <p:nvPicPr>
          <p:cNvPr id="14" name="Рисунок 13" descr="1545163085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00" y="5676900"/>
            <a:ext cx="5676900" cy="3962400"/>
          </a:xfrm>
          <a:prstGeom prst="rect">
            <a:avLst/>
          </a:prstGeom>
        </p:spPr>
      </p:pic>
      <p:pic>
        <p:nvPicPr>
          <p:cNvPr id="17" name="Рисунок 16" descr="J5J1MwxkV1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342900"/>
            <a:ext cx="6072266" cy="4938776"/>
          </a:xfrm>
          <a:prstGeom prst="rect">
            <a:avLst/>
          </a:prstGeom>
        </p:spPr>
      </p:pic>
      <p:pic>
        <p:nvPicPr>
          <p:cNvPr id="8" name="Рисунок 7" descr="6E7AAB9F-1EA4-447D-92D8-D9A30B63C87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19100"/>
            <a:ext cx="6477000" cy="4857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165</Words>
  <Application>Microsoft Office PowerPoint</Application>
  <PresentationFormat>Произвольный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Цель проекта:</vt:lpstr>
      <vt:lpstr>Чем будут полезны   видеоэкскурсии</vt:lpstr>
      <vt:lpstr>Адаптация для людей с инвалидностью по слуху </vt:lpstr>
      <vt:lpstr>Полезная информация для людей  с нарушением опорно-двигательного  аппарата</vt:lpstr>
      <vt:lpstr>Адаптация для людей с инвалидностью по  зрению</vt:lpstr>
      <vt:lpstr>Тематика роликов: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и Белая Медитация Анимированная Презентация, копия</dc:title>
  <dc:creator>Анна Анна</dc:creator>
  <cp:keywords>DAFAhPoHexw,BAE9JJCAAkk</cp:keywords>
  <cp:lastModifiedBy>anna7</cp:lastModifiedBy>
  <cp:revision>13</cp:revision>
  <dcterms:created xsi:type="dcterms:W3CDTF">2022-05-12T21:00:26Z</dcterms:created>
  <dcterms:modified xsi:type="dcterms:W3CDTF">2022-12-16T08:56:39Z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2022-05-12T00:00:00Z</vt:filetime>
  </property>
  <property fmtid="{D5CDD505-2E9C-101B-9397-08002B2CF9AE}" pid="3" name="Creator">
    <vt:lpwstr>Canva</vt:lpwstr>
  </property>
  <property fmtid="{D5CDD505-2E9C-101B-9397-08002B2CF9AE}" pid="4" name="LastSaved">
    <vt:filetime>2022-05-12T00:00:00Z</vt:filetime>
  </property>
</Properties>
</file>