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11.jpg" ContentType="image/jpeg"/>
  <Override PartName="/ppt/media/image17.jpg" ContentType="image/jpeg"/>
  <Override PartName="/ppt/media/image18.jpg" ContentType="image/jpeg"/>
  <Override PartName="/ppt/media/image23.jpg" ContentType="image/jpeg"/>
  <Override PartName="/ppt/media/image25.jpg" ContentType="image/jpeg"/>
  <Override PartName="/ppt/media/image46.jpg" ContentType="image/jpeg"/>
  <Override PartName="/ppt/media/image88.jpg" ContentType="image/jpeg"/>
  <Override PartName="/ppt/media/image90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8" r:id="rId3"/>
    <p:sldId id="265" r:id="rId4"/>
    <p:sldId id="261" r:id="rId5"/>
    <p:sldId id="263" r:id="rId6"/>
    <p:sldId id="264" r:id="rId7"/>
    <p:sldId id="266" r:id="rId8"/>
    <p:sldId id="268" r:id="rId9"/>
    <p:sldId id="269" r:id="rId10"/>
    <p:sldId id="270" r:id="rId11"/>
    <p:sldId id="271" r:id="rId12"/>
    <p:sldId id="272" r:id="rId13"/>
    <p:sldId id="273" r:id="rId14"/>
    <p:sldId id="267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120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58432F-017D-40A0-A90B-8992F03706F6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1FA657-4047-48B3-9C4C-7BDE64FD43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5113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FA657-4047-48B3-9C4C-7BDE64FD43AA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0346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7D044-9983-480F-9B92-14F8E959EEAC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90072-D931-424A-856D-B09737A224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5527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7D044-9983-480F-9B92-14F8E959EEAC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90072-D931-424A-856D-B09737A224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9887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7D044-9983-480F-9B92-14F8E959EEAC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90072-D931-424A-856D-B09737A224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096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7D044-9983-480F-9B92-14F8E959EEAC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90072-D931-424A-856D-B09737A224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7915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7D044-9983-480F-9B92-14F8E959EEAC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90072-D931-424A-856D-B09737A224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1735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7D044-9983-480F-9B92-14F8E959EEAC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90072-D931-424A-856D-B09737A224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4512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7D044-9983-480F-9B92-14F8E959EEAC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90072-D931-424A-856D-B09737A224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6406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7D044-9983-480F-9B92-14F8E959EEAC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90072-D931-424A-856D-B09737A224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4785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7D044-9983-480F-9B92-14F8E959EEAC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90072-D931-424A-856D-B09737A224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66657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7D044-9983-480F-9B92-14F8E959EEAC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90072-D931-424A-856D-B09737A224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7458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7D044-9983-480F-9B92-14F8E959EEAC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90072-D931-424A-856D-B09737A224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044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07D044-9983-480F-9B92-14F8E959EEAC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690072-D931-424A-856D-B09737A224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1820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12" Type="http://schemas.openxmlformats.org/officeDocument/2006/relationships/image" Target="../media/image61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11" Type="http://schemas.openxmlformats.org/officeDocument/2006/relationships/image" Target="../media/image60.jpeg"/><Relationship Id="rId5" Type="http://schemas.openxmlformats.org/officeDocument/2006/relationships/image" Target="../media/image54.jpeg"/><Relationship Id="rId10" Type="http://schemas.openxmlformats.org/officeDocument/2006/relationships/image" Target="../media/image59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12" Type="http://schemas.openxmlformats.org/officeDocument/2006/relationships/image" Target="../media/image72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11" Type="http://schemas.openxmlformats.org/officeDocument/2006/relationships/image" Target="../media/image71.png"/><Relationship Id="rId5" Type="http://schemas.openxmlformats.org/officeDocument/2006/relationships/image" Target="../media/image65.jpeg"/><Relationship Id="rId10" Type="http://schemas.openxmlformats.org/officeDocument/2006/relationships/image" Target="../media/image70.png"/><Relationship Id="rId4" Type="http://schemas.openxmlformats.org/officeDocument/2006/relationships/image" Target="../media/image64.jpeg"/><Relationship Id="rId9" Type="http://schemas.openxmlformats.org/officeDocument/2006/relationships/image" Target="../media/image6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10" Type="http://schemas.openxmlformats.org/officeDocument/2006/relationships/image" Target="../media/image81.jpeg"/><Relationship Id="rId4" Type="http://schemas.openxmlformats.org/officeDocument/2006/relationships/image" Target="../media/image75.jpeg"/><Relationship Id="rId9" Type="http://schemas.openxmlformats.org/officeDocument/2006/relationships/image" Target="../media/image8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g"/><Relationship Id="rId3" Type="http://schemas.openxmlformats.org/officeDocument/2006/relationships/image" Target="../media/image83.jpeg"/><Relationship Id="rId7" Type="http://schemas.openxmlformats.org/officeDocument/2006/relationships/image" Target="../media/image87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10" Type="http://schemas.openxmlformats.org/officeDocument/2006/relationships/image" Target="../media/image90.jpg"/><Relationship Id="rId4" Type="http://schemas.openxmlformats.org/officeDocument/2006/relationships/image" Target="../media/image84.png"/><Relationship Id="rId9" Type="http://schemas.openxmlformats.org/officeDocument/2006/relationships/image" Target="../media/image8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5" Type="http://schemas.openxmlformats.org/officeDocument/2006/relationships/image" Target="../media/image45.jpeg"/><Relationship Id="rId10" Type="http://schemas.openxmlformats.org/officeDocument/2006/relationships/image" Target="../media/image50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2976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99" y="5791901"/>
            <a:ext cx="8517554" cy="627979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Bahnschrift SemiLight Condensed" panose="020B0502040204020203" pitchFamily="34" charset="0"/>
              </a:rPr>
              <a:t>«Школа юного волонтера»</a:t>
            </a:r>
            <a:br>
              <a:rPr lang="ru-RU" sz="2800" dirty="0" smtClean="0">
                <a:latin typeface="Bahnschrift SemiLight Condensed" panose="020B0502040204020203" pitchFamily="34" charset="0"/>
              </a:rPr>
            </a:br>
            <a:r>
              <a:rPr lang="ru-RU" sz="2800" dirty="0" smtClean="0">
                <a:latin typeface="Bahnschrift SemiLight Condensed" panose="020B0502040204020203" pitchFamily="34" charset="0"/>
              </a:rPr>
              <a:t> для детей от 11 до 14 лет</a:t>
            </a:r>
            <a:endParaRPr lang="ru-RU" sz="2800" dirty="0">
              <a:latin typeface="Bahnschrift SemiLight Condensed" panose="020B0502040204020203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7067" y="22913"/>
            <a:ext cx="2964933" cy="166777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38360" cy="18256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374" y="1690688"/>
            <a:ext cx="3295626" cy="18537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179" y="22913"/>
            <a:ext cx="3133888" cy="17628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179" y="1785725"/>
            <a:ext cx="3133888" cy="173453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825625"/>
            <a:ext cx="3238360" cy="204734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489" y="3556416"/>
            <a:ext cx="3952973" cy="222354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825" y="3556416"/>
            <a:ext cx="1223691" cy="21754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766671" y="5743804"/>
            <a:ext cx="49207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Bahnschrift SemiLight SemiConde" panose="020B0502040204020203" pitchFamily="34" charset="0"/>
              </a:rPr>
              <a:t>Проект преемственности поколений</a:t>
            </a:r>
          </a:p>
          <a:p>
            <a:pPr algn="ctr"/>
            <a:r>
              <a:rPr lang="ru-RU" sz="2400" dirty="0" smtClean="0">
                <a:latin typeface="Bahnschrift SemiLight SemiConde" panose="020B0502040204020203" pitchFamily="34" charset="0"/>
              </a:rPr>
              <a:t> «</a:t>
            </a:r>
            <a:r>
              <a:rPr lang="ru-RU" sz="2400" dirty="0" err="1" smtClean="0">
                <a:latin typeface="Bahnschrift SemiLight SemiConde" panose="020B0502040204020203" pitchFamily="34" charset="0"/>
              </a:rPr>
              <a:t>ДоброКлуб</a:t>
            </a:r>
            <a:r>
              <a:rPr lang="ru-RU" sz="2400" dirty="0" smtClean="0">
                <a:latin typeface="Bahnschrift SemiLight SemiConde" panose="020B0502040204020203" pitchFamily="34" charset="0"/>
              </a:rPr>
              <a:t>»</a:t>
            </a:r>
            <a:endParaRPr lang="ru-RU" sz="2400" dirty="0">
              <a:latin typeface="Bahnschrift SemiLight SemiConde" panose="020B0502040204020203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72972"/>
            <a:ext cx="3245558" cy="182562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297" y="70047"/>
            <a:ext cx="2582944" cy="258294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769" y="2836249"/>
            <a:ext cx="2761578" cy="276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4691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3285540" cy="219644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541" y="0"/>
            <a:ext cx="3350929" cy="22325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79" y="2163625"/>
            <a:ext cx="3303120" cy="18580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183" y="-7621"/>
            <a:ext cx="3968990" cy="223255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173" y="0"/>
            <a:ext cx="1371254" cy="137125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17579" y="4100661"/>
            <a:ext cx="6210989" cy="2225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Мы любим свою работу , а работа любит нас</a:t>
            </a:r>
          </a:p>
          <a:p>
            <a:r>
              <a:rPr lang="ru-RU" sz="1600" dirty="0" smtClean="0"/>
              <a:t>( тьфу-тьфу и постучали по дереву - для суеверных :</a:t>
            </a:r>
            <a:r>
              <a:rPr lang="ru-RU" dirty="0" smtClean="0"/>
              <a:t>)</a:t>
            </a:r>
          </a:p>
          <a:p>
            <a:r>
              <a:rPr lang="ru-RU" sz="2400" dirty="0"/>
              <a:t>С</a:t>
            </a:r>
            <a:r>
              <a:rPr lang="ru-RU" sz="2400" dirty="0" smtClean="0"/>
              <a:t>мело идем в перед , развиваем творческую инициативу среди подростков, вовлекаем молодежь и подростков в активную волонтерскую деятельность.</a:t>
            </a:r>
            <a:endParaRPr lang="ru-RU" sz="24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541" y="2193276"/>
            <a:ext cx="2442031" cy="183152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169" y="1393507"/>
            <a:ext cx="1309262" cy="130926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33723" y="2912882"/>
            <a:ext cx="3115502" cy="207700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15519" y="2725022"/>
            <a:ext cx="2030144" cy="287756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82157" y="4989884"/>
            <a:ext cx="3209843" cy="180422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33723" y="4745675"/>
            <a:ext cx="2048434" cy="2048434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6022383" y="2285608"/>
            <a:ext cx="3993136" cy="57597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Семейный клуб выходного дня «Усатый слон»</a:t>
            </a:r>
          </a:p>
        </p:txBody>
      </p:sp>
    </p:spTree>
    <p:extLst>
      <p:ext uri="{BB962C8B-B14F-4D97-AF65-F5344CB8AC3E}">
        <p14:creationId xmlns:p14="http://schemas.microsoft.com/office/powerpoint/2010/main" val="3014039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17427" y="2532887"/>
            <a:ext cx="4572540" cy="2064468"/>
          </a:xfrm>
        </p:spPr>
        <p:txBody>
          <a:bodyPr>
            <a:noAutofit/>
          </a:bodyPr>
          <a:lstStyle/>
          <a:p>
            <a:r>
              <a:rPr lang="ru-RU" sz="1600" b="1" dirty="0"/>
              <a:t>Волонтерская помощь </a:t>
            </a:r>
            <a:r>
              <a:rPr lang="ru-RU" sz="1600" b="1" dirty="0" smtClean="0"/>
              <a:t>в сфере медицины:</a:t>
            </a:r>
            <a:br>
              <a:rPr lang="ru-RU" sz="1600" b="1" dirty="0" smtClean="0"/>
            </a:br>
            <a:r>
              <a:rPr lang="ru-RU" sz="1600" b="1" dirty="0"/>
              <a:t/>
            </a:r>
            <a:br>
              <a:rPr lang="ru-RU" sz="1600" b="1" dirty="0"/>
            </a:br>
            <a:r>
              <a:rPr lang="ru-RU" sz="1600" b="1" dirty="0" smtClean="0"/>
              <a:t>1.Санитарно-профилактическое </a:t>
            </a:r>
            <a:r>
              <a:rPr lang="ru-RU" sz="1600" b="1" dirty="0"/>
              <a:t>просвещение;</a:t>
            </a:r>
            <a:br>
              <a:rPr lang="ru-RU" sz="1600" b="1" dirty="0"/>
            </a:br>
            <a:r>
              <a:rPr lang="ru-RU" sz="1600" b="1" dirty="0" smtClean="0"/>
              <a:t>2.Сопровождение </a:t>
            </a:r>
            <a:r>
              <a:rPr lang="ru-RU" sz="1600" b="1" dirty="0"/>
              <a:t>мероприятий;</a:t>
            </a:r>
            <a:br>
              <a:rPr lang="ru-RU" sz="1600" b="1" dirty="0"/>
            </a:br>
            <a:r>
              <a:rPr lang="ru-RU" sz="1600" b="1" dirty="0" smtClean="0"/>
              <a:t>3.Профориентация </a:t>
            </a:r>
            <a:r>
              <a:rPr lang="ru-RU" sz="1600" b="1" dirty="0"/>
              <a:t>школьников в медицину;</a:t>
            </a:r>
            <a:br>
              <a:rPr lang="ru-RU" sz="1600" b="1" dirty="0"/>
            </a:br>
            <a:r>
              <a:rPr lang="ru-RU" sz="1600" b="1" dirty="0"/>
              <a:t>4</a:t>
            </a:r>
            <a:r>
              <a:rPr lang="ru-RU" sz="1600" b="1" dirty="0" smtClean="0"/>
              <a:t>.Здоровый </a:t>
            </a:r>
            <a:r>
              <a:rPr lang="ru-RU" sz="1600" b="1" dirty="0"/>
              <a:t>образ жизни;</a:t>
            </a:r>
            <a:br>
              <a:rPr lang="ru-RU" sz="1600" b="1" dirty="0"/>
            </a:br>
            <a:r>
              <a:rPr lang="ru-RU" sz="1600" b="1" dirty="0"/>
              <a:t>5</a:t>
            </a:r>
            <a:r>
              <a:rPr lang="ru-RU" sz="1600" b="1" dirty="0" smtClean="0"/>
              <a:t>.Специальные </a:t>
            </a:r>
            <a:r>
              <a:rPr lang="ru-RU" sz="1600" b="1" dirty="0"/>
              <a:t>проекты;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451" y="-1"/>
            <a:ext cx="2543086" cy="26306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9443" y="0"/>
            <a:ext cx="3292557" cy="58534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484" y="0"/>
            <a:ext cx="2326064" cy="310141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45" y="4569074"/>
            <a:ext cx="1923068" cy="143929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19532" cy="3412502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06837" y="607437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более 65 акций патриотической, профилактической, социальной и </a:t>
            </a:r>
            <a:r>
              <a:rPr lang="ru-RU" dirty="0" smtClean="0"/>
              <a:t>спортивной </a:t>
            </a:r>
            <a:r>
              <a:rPr lang="ru-RU" dirty="0"/>
              <a:t>направленности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710" y="4576740"/>
            <a:ext cx="2147025" cy="143163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206" y="3320564"/>
            <a:ext cx="2798713" cy="157427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205" y="5066298"/>
            <a:ext cx="2798713" cy="157427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758" y="0"/>
            <a:ext cx="1479761" cy="263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4874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4788" y="93512"/>
            <a:ext cx="3509373" cy="3630076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 smtClean="0"/>
              <a:t>За время работы МБУ «Центр по работе с молодежью» привлек и сотрудничеству и заключил соглашения  с такими организациями как : </a:t>
            </a:r>
            <a:endParaRPr lang="ru-RU" sz="1800" b="1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571" y="2158140"/>
            <a:ext cx="2636511" cy="109268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3486" y="-161923"/>
            <a:ext cx="2159138" cy="215813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3208" y="4884944"/>
            <a:ext cx="2119236" cy="178722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984" y="325535"/>
            <a:ext cx="2945375" cy="118322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575" y="1800779"/>
            <a:ext cx="3041181" cy="1569642"/>
          </a:xfrm>
          <a:prstGeom prst="rect">
            <a:avLst/>
          </a:prstGeom>
        </p:spPr>
      </p:pic>
      <p:pic>
        <p:nvPicPr>
          <p:cNvPr id="19" name="Объект 18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88" y="2585600"/>
            <a:ext cx="446087" cy="186613"/>
          </a:xfrm>
        </p:spPr>
      </p:pic>
      <p:sp>
        <p:nvSpPr>
          <p:cNvPr id="18" name="Прямоугольник 17"/>
          <p:cNvSpPr/>
          <p:nvPr/>
        </p:nvSpPr>
        <p:spPr>
          <a:xfrm>
            <a:off x="24063" y="0"/>
            <a:ext cx="4270486" cy="4430131"/>
          </a:xfrm>
          <a:prstGeom prst="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1"/>
                </a:solidFill>
              </a:rPr>
              <a:t>За время </a:t>
            </a:r>
            <a:r>
              <a:rPr lang="ru-RU" sz="3200" dirty="0" smtClean="0">
                <a:solidFill>
                  <a:schemeClr val="tx1"/>
                </a:solidFill>
              </a:rPr>
              <a:t>работы</a:t>
            </a:r>
          </a:p>
          <a:p>
            <a:pPr algn="ctr"/>
            <a:r>
              <a:rPr lang="ru-RU" sz="3200" dirty="0" smtClean="0">
                <a:solidFill>
                  <a:schemeClr val="tx1"/>
                </a:solidFill>
              </a:rPr>
              <a:t> </a:t>
            </a:r>
            <a:r>
              <a:rPr lang="ru-RU" sz="3200" dirty="0">
                <a:solidFill>
                  <a:schemeClr val="tx1"/>
                </a:solidFill>
              </a:rPr>
              <a:t>МБУ «Центр по работе с молодежью» </a:t>
            </a:r>
            <a:endParaRPr lang="ru-RU" sz="3200" dirty="0" smtClean="0">
              <a:solidFill>
                <a:schemeClr val="tx1"/>
              </a:solidFill>
            </a:endParaRPr>
          </a:p>
          <a:p>
            <a:pPr algn="ctr"/>
            <a:r>
              <a:rPr lang="ru-RU" sz="3200" dirty="0" smtClean="0">
                <a:solidFill>
                  <a:schemeClr val="tx1"/>
                </a:solidFill>
              </a:rPr>
              <a:t> </a:t>
            </a:r>
            <a:r>
              <a:rPr lang="ru-RU" sz="3200" dirty="0">
                <a:solidFill>
                  <a:schemeClr val="tx1"/>
                </a:solidFill>
              </a:rPr>
              <a:t>заключил </a:t>
            </a:r>
            <a:r>
              <a:rPr lang="ru-RU" sz="3200" dirty="0" smtClean="0">
                <a:solidFill>
                  <a:schemeClr val="tx1"/>
                </a:solidFill>
              </a:rPr>
              <a:t>соглашения о взаимодействии </a:t>
            </a:r>
          </a:p>
          <a:p>
            <a:pPr algn="ctr"/>
            <a:r>
              <a:rPr lang="ru-RU" sz="3200" dirty="0" smtClean="0">
                <a:solidFill>
                  <a:schemeClr val="tx1"/>
                </a:solidFill>
              </a:rPr>
              <a:t> </a:t>
            </a:r>
            <a:r>
              <a:rPr lang="ru-RU" sz="3200" dirty="0">
                <a:solidFill>
                  <a:schemeClr val="tx1"/>
                </a:solidFill>
              </a:rPr>
              <a:t>с </a:t>
            </a:r>
            <a:r>
              <a:rPr lang="ru-RU" sz="3200" dirty="0" smtClean="0">
                <a:solidFill>
                  <a:schemeClr val="tx1"/>
                </a:solidFill>
              </a:rPr>
              <a:t>такими</a:t>
            </a:r>
          </a:p>
          <a:p>
            <a:pPr algn="ctr"/>
            <a:r>
              <a:rPr lang="ru-RU" sz="3200" dirty="0" smtClean="0">
                <a:solidFill>
                  <a:schemeClr val="tx1"/>
                </a:solidFill>
              </a:rPr>
              <a:t> </a:t>
            </a:r>
            <a:r>
              <a:rPr lang="ru-RU" sz="3200" dirty="0">
                <a:solidFill>
                  <a:schemeClr val="tx1"/>
                </a:solidFill>
              </a:rPr>
              <a:t>организациями как : 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3720" y="3315617"/>
            <a:ext cx="2238212" cy="167865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057" y="3532345"/>
            <a:ext cx="3327663" cy="113587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984" y="4774711"/>
            <a:ext cx="2713637" cy="1886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0783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9"/>
            <a:ext cx="12192000" cy="685572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639505" y="1709583"/>
            <a:ext cx="5665509" cy="129761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Спасибо!</a:t>
            </a:r>
          </a:p>
          <a:p>
            <a:pPr algn="ctr"/>
            <a:r>
              <a:rPr lang="ru-RU" sz="4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Приходите в гости!</a:t>
            </a:r>
            <a:endParaRPr lang="ru-RU" sz="4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915158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4" y="3460206"/>
            <a:ext cx="2532783" cy="3377045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276" y="0"/>
            <a:ext cx="2082549" cy="361862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877" y="3381991"/>
            <a:ext cx="6151477" cy="34602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825" y="0"/>
            <a:ext cx="5074969" cy="338199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2915" y="3460206"/>
            <a:ext cx="3499085" cy="346020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794" y="0"/>
            <a:ext cx="3460206" cy="34602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4" y="1872759"/>
            <a:ext cx="1582501" cy="158250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9" y="365125"/>
            <a:ext cx="1540497" cy="1540497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 rot="1836282">
            <a:off x="6810653" y="1162897"/>
            <a:ext cx="242568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3200" b="0" cap="none" spc="0" dirty="0">
              <a:ln w="12700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768445" y="2470187"/>
            <a:ext cx="2055044" cy="156085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Отряд</a:t>
            </a:r>
          </a:p>
          <a:p>
            <a:pPr algn="ctr"/>
            <a:r>
              <a:rPr lang="ru-RU" sz="2400" dirty="0" smtClean="0"/>
              <a:t>« </a:t>
            </a:r>
            <a:r>
              <a:rPr lang="ru-RU" sz="2400" dirty="0" err="1" smtClean="0"/>
              <a:t>ПроДобро</a:t>
            </a:r>
            <a:r>
              <a:rPr lang="ru-RU" sz="2400" dirty="0" smtClean="0"/>
              <a:t> »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825218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81200" cy="394040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200" y="0"/>
            <a:ext cx="2955303" cy="39404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55910"/>
            <a:ext cx="4260915" cy="240209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-788504" y="3813437"/>
            <a:ext cx="1234576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0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Продуктовая помощь жителям г. Дегтярска</a:t>
            </a:r>
            <a:endParaRPr lang="ru-RU" sz="44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118" y="4462883"/>
            <a:ext cx="1760292" cy="234705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0749" y="611390"/>
            <a:ext cx="1912266" cy="254968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251" y="4462884"/>
            <a:ext cx="3521960" cy="234705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2327" y="4725447"/>
            <a:ext cx="1941922" cy="194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6600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212" y="8633"/>
            <a:ext cx="5162250" cy="6883001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89" y="8633"/>
            <a:ext cx="3996965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9159215" y="8633"/>
            <a:ext cx="3032785" cy="231899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tx1"/>
                </a:solidFill>
              </a:rPr>
              <a:t>Поддержка</a:t>
            </a:r>
          </a:p>
          <a:p>
            <a:pPr algn="ctr"/>
            <a:r>
              <a:rPr lang="ru-RU" sz="3200" dirty="0" smtClean="0">
                <a:solidFill>
                  <a:schemeClr val="tx1"/>
                </a:solidFill>
              </a:rPr>
              <a:t> нуждающихся </a:t>
            </a:r>
          </a:p>
          <a:p>
            <a:pPr algn="ctr"/>
            <a:r>
              <a:rPr lang="ru-RU" sz="3200" dirty="0" smtClean="0">
                <a:solidFill>
                  <a:schemeClr val="tx1"/>
                </a:solidFill>
              </a:rPr>
              <a:t>пенсионеров </a:t>
            </a:r>
          </a:p>
          <a:p>
            <a:pPr algn="ctr"/>
            <a:r>
              <a:rPr lang="ru-RU" sz="3200" dirty="0" smtClean="0">
                <a:solidFill>
                  <a:schemeClr val="tx1"/>
                </a:solidFill>
              </a:rPr>
              <a:t>категории 65+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448693" y="3875832"/>
            <a:ext cx="47134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168598" y="2331495"/>
            <a:ext cx="3032785" cy="2237276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9832" y="4568771"/>
            <a:ext cx="3042168" cy="2315234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9168598" y="4583310"/>
            <a:ext cx="293487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Приобретение</a:t>
            </a:r>
          </a:p>
          <a:p>
            <a:pPr algn="ctr"/>
            <a:r>
              <a:rPr lang="ru-RU" sz="2400" dirty="0" smtClean="0"/>
              <a:t> </a:t>
            </a:r>
            <a:r>
              <a:rPr lang="ru-RU" sz="2400" dirty="0"/>
              <a:t>продуктов</a:t>
            </a:r>
          </a:p>
          <a:p>
            <a:pPr algn="ctr"/>
            <a:r>
              <a:rPr lang="ru-RU" sz="2400" dirty="0"/>
              <a:t> первой </a:t>
            </a:r>
            <a:endParaRPr lang="ru-RU" sz="2400" dirty="0" smtClean="0"/>
          </a:p>
          <a:p>
            <a:pPr algn="ctr"/>
            <a:r>
              <a:rPr lang="ru-RU" sz="2400" dirty="0" smtClean="0"/>
              <a:t>необходимости</a:t>
            </a:r>
            <a:r>
              <a:rPr lang="ru-RU" sz="2400" dirty="0"/>
              <a:t>,</a:t>
            </a:r>
          </a:p>
          <a:p>
            <a:pPr algn="ctr"/>
            <a:r>
              <a:rPr lang="ru-RU" sz="2400" dirty="0"/>
              <a:t>медикаментов,</a:t>
            </a:r>
          </a:p>
          <a:p>
            <a:pPr algn="ctr"/>
            <a:r>
              <a:rPr lang="ru-RU" sz="2400" dirty="0"/>
              <a:t>оплата квитанций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5749" y="2450892"/>
            <a:ext cx="1998482" cy="199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548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67" y="0"/>
            <a:ext cx="12200167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1" y="3714161"/>
            <a:ext cx="3638746" cy="194192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Вся информация </a:t>
            </a:r>
            <a:endParaRPr lang="ru-RU" sz="2400" dirty="0" smtClean="0">
              <a:solidFill>
                <a:schemeClr val="tx1"/>
              </a:solidFill>
            </a:endParaRPr>
          </a:p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о мероприятиях </a:t>
            </a:r>
          </a:p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и размещается </a:t>
            </a:r>
          </a:p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в </a:t>
            </a:r>
            <a:r>
              <a:rPr lang="ru-RU" sz="2400" dirty="0">
                <a:solidFill>
                  <a:schemeClr val="tx1"/>
                </a:solidFill>
              </a:rPr>
              <a:t>социальной сети </a:t>
            </a:r>
            <a:endParaRPr lang="ru-RU" sz="2400" dirty="0" smtClean="0">
              <a:solidFill>
                <a:schemeClr val="tx1"/>
              </a:solidFill>
            </a:endParaRPr>
          </a:p>
          <a:p>
            <a:pPr algn="ctr"/>
            <a:r>
              <a:rPr lang="ru-RU" sz="2400" dirty="0" err="1" smtClean="0">
                <a:solidFill>
                  <a:schemeClr val="tx1"/>
                </a:solidFill>
              </a:rPr>
              <a:t>ВКонтакте</a:t>
            </a:r>
            <a:endParaRPr lang="ru-RU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6745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989901" y="5133860"/>
            <a:ext cx="13851901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ОТРЯД «ПРОДОБРО</a:t>
            </a:r>
            <a:r>
              <a:rPr lang="ru-RU" sz="2800" dirty="0" smtClean="0"/>
              <a:t>» </a:t>
            </a:r>
            <a:r>
              <a:rPr lang="ru-RU" sz="2800" dirty="0" smtClean="0"/>
              <a:t>РАБОТАЕТ НЕ ТОЛЬКО В ГОРОДЕ ДЕГТЯРСКЕ, </a:t>
            </a:r>
            <a:br>
              <a:rPr lang="ru-RU" sz="2800" dirty="0" smtClean="0"/>
            </a:br>
            <a:r>
              <a:rPr lang="ru-RU" sz="2800" dirty="0" smtClean="0"/>
              <a:t>НО И НА ВСЕРОССИЙСКИХ, РЕГИОНАЛЬНЫХ, ОБЛАСТНЫХ МЕРОПРИЯТИЯХ</a:t>
            </a:r>
            <a:endParaRPr lang="ru-RU" sz="2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777" y="1"/>
            <a:ext cx="4110862" cy="221529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90" y="1"/>
            <a:ext cx="4156610" cy="21398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81" y="2321833"/>
            <a:ext cx="3632334" cy="263007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90" y="2321833"/>
            <a:ext cx="4156610" cy="251320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75" y="1"/>
            <a:ext cx="3322947" cy="221529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289" y="2461361"/>
            <a:ext cx="3971826" cy="223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8228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6870991" y="5863386"/>
            <a:ext cx="5756271" cy="806966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/>
              <a:t>Федеральная программа </a:t>
            </a:r>
            <a:br>
              <a:rPr lang="ru-RU" sz="1800" b="1" dirty="0" smtClean="0"/>
            </a:br>
            <a:r>
              <a:rPr lang="ru-RU" sz="1800" b="1" dirty="0" smtClean="0"/>
              <a:t>«Формирование комфортной</a:t>
            </a:r>
            <a:br>
              <a:rPr lang="ru-RU" sz="1800" b="1" dirty="0" smtClean="0"/>
            </a:br>
            <a:r>
              <a:rPr lang="ru-RU" sz="1800" b="1" dirty="0" smtClean="0"/>
              <a:t> городской среды» 2021-2022 г.</a:t>
            </a:r>
            <a:endParaRPr lang="ru-RU" sz="18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58" y="0"/>
            <a:ext cx="3938897" cy="2626445"/>
          </a:xfrm>
        </p:spPr>
      </p:pic>
      <p:sp>
        <p:nvSpPr>
          <p:cNvPr id="5" name="TextBox 4"/>
          <p:cNvSpPr txBox="1"/>
          <p:nvPr/>
        </p:nvSpPr>
        <p:spPr>
          <a:xfrm>
            <a:off x="377508" y="2709082"/>
            <a:ext cx="40763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Подарки </a:t>
            </a:r>
            <a:r>
              <a:rPr lang="ru-RU" b="1" dirty="0"/>
              <a:t>первоклассникам  г</a:t>
            </a:r>
            <a:r>
              <a:rPr lang="ru-RU" b="1" dirty="0" smtClean="0"/>
              <a:t>. Дегтярск</a:t>
            </a:r>
            <a:endParaRPr lang="ru-RU" b="1" dirty="0"/>
          </a:p>
          <a:p>
            <a:pPr algn="ctr"/>
            <a:r>
              <a:rPr lang="ru-RU" b="1" dirty="0" smtClean="0"/>
              <a:t>из многодетных семей</a:t>
            </a:r>
          </a:p>
          <a:p>
            <a:pPr algn="ctr"/>
            <a:r>
              <a:rPr lang="ru-RU" b="1" dirty="0" smtClean="0"/>
              <a:t>от Русской медной компании 2022г.</a:t>
            </a:r>
            <a:endParaRPr lang="ru-RU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914" y="0"/>
            <a:ext cx="2198770" cy="293169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617" y="0"/>
            <a:ext cx="4315460" cy="28751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914" y="3027847"/>
            <a:ext cx="2198770" cy="358218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617" y="2931693"/>
            <a:ext cx="4315460" cy="28751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58" y="3694728"/>
            <a:ext cx="4432090" cy="295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666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90952" y="7211150"/>
            <a:ext cx="8817204" cy="1325563"/>
          </a:xfrm>
        </p:spPr>
        <p:txBody>
          <a:bodyPr>
            <a:normAutofit/>
          </a:bodyPr>
          <a:lstStyle/>
          <a:p>
            <a:pPr algn="ctr"/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71101" cy="198689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5814"/>
            <a:ext cx="3271101" cy="22239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511" y="3670013"/>
            <a:ext cx="3613963" cy="304844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304074" y="0"/>
            <a:ext cx="8887926" cy="120663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</a:rPr>
              <a:t>Спортивное </a:t>
            </a:r>
            <a:r>
              <a:rPr lang="ru-RU" sz="2000" dirty="0" err="1">
                <a:solidFill>
                  <a:schemeClr val="tx1"/>
                </a:solidFill>
              </a:rPr>
              <a:t>волонтерство</a:t>
            </a:r>
            <a:r>
              <a:rPr lang="ru-RU" sz="2000" dirty="0">
                <a:solidFill>
                  <a:schemeClr val="tx1"/>
                </a:solidFill>
              </a:rPr>
              <a:t>: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 участие в организации и проведении спортивных мероприятий на Физкультурно-оздоровительном комплексе «Олимп» г</a:t>
            </a:r>
            <a:r>
              <a:rPr lang="ru-RU" sz="2000" dirty="0" smtClean="0">
                <a:solidFill>
                  <a:schemeClr val="tx1"/>
                </a:solidFill>
              </a:rPr>
              <a:t>. Дегтярск и</a:t>
            </a:r>
          </a:p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 «Фитнес-клубе «СТАРТ»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037" y="1265220"/>
            <a:ext cx="2952796" cy="232548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3046"/>
            <a:ext cx="3271101" cy="241541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796" y="3671439"/>
            <a:ext cx="3047020" cy="304702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074" y="1255971"/>
            <a:ext cx="4197124" cy="236612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169" y="4246016"/>
            <a:ext cx="1706252" cy="170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2501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1093"/>
            <a:ext cx="3759608" cy="211477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9217" y="4461319"/>
            <a:ext cx="2695370" cy="17493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609" y="91093"/>
            <a:ext cx="3699222" cy="32333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4" y="4645972"/>
            <a:ext cx="3759608" cy="211477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9217" y="91093"/>
            <a:ext cx="4567788" cy="256726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759610" y="3324487"/>
            <a:ext cx="3699222" cy="343626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Что делают патриотические волонтеры</a:t>
            </a:r>
            <a:r>
              <a:rPr lang="ru-RU" b="1" dirty="0" smtClean="0">
                <a:solidFill>
                  <a:schemeClr val="tx1"/>
                </a:solidFill>
              </a:rPr>
              <a:t>?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  </a:t>
            </a:r>
            <a:r>
              <a:rPr lang="ru-RU" dirty="0">
                <a:solidFill>
                  <a:schemeClr val="tx1"/>
                </a:solidFill>
              </a:rPr>
              <a:t>Регулярно оказывают разнообразную помощь ветеранам. </a:t>
            </a:r>
            <a:r>
              <a:rPr lang="ru-RU" dirty="0" smtClean="0">
                <a:solidFill>
                  <a:schemeClr val="tx1"/>
                </a:solidFill>
              </a:rPr>
              <a:t>Благоустраивают </a:t>
            </a:r>
            <a:r>
              <a:rPr lang="ru-RU" dirty="0">
                <a:solidFill>
                  <a:schemeClr val="tx1"/>
                </a:solidFill>
              </a:rPr>
              <a:t>памятные места и воинские захоронения</a:t>
            </a:r>
            <a:r>
              <a:rPr lang="ru-RU" dirty="0" smtClean="0">
                <a:solidFill>
                  <a:schemeClr val="tx1"/>
                </a:solidFill>
              </a:rPr>
              <a:t>. </a:t>
            </a:r>
            <a:r>
              <a:rPr lang="ru-RU" dirty="0">
                <a:solidFill>
                  <a:schemeClr val="tx1"/>
                </a:solidFill>
              </a:rPr>
              <a:t>Сохраняют память о людях, внесших вклад в Победу, с помощью проведения </a:t>
            </a:r>
            <a:r>
              <a:rPr lang="ru-RU" dirty="0" smtClean="0">
                <a:solidFill>
                  <a:schemeClr val="tx1"/>
                </a:solidFill>
              </a:rPr>
              <a:t>мероприятий разного </a:t>
            </a:r>
            <a:r>
              <a:rPr lang="ru-RU" dirty="0">
                <a:solidFill>
                  <a:schemeClr val="tx1"/>
                </a:solidFill>
              </a:rPr>
              <a:t>уровня. , </a:t>
            </a:r>
            <a:r>
              <a:rPr lang="ru-RU" dirty="0" smtClean="0">
                <a:solidFill>
                  <a:schemeClr val="tx1"/>
                </a:solidFill>
              </a:rPr>
              <a:t>акций , интеллектуальных игр , патриотической тематики.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9218" y="2658359"/>
            <a:ext cx="2631722" cy="175338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1326" y="2658359"/>
            <a:ext cx="1658494" cy="258466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17" y="2418609"/>
            <a:ext cx="3581556" cy="201462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690" y="5264870"/>
            <a:ext cx="1593130" cy="1593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87510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373</TotalTime>
  <Words>243</Words>
  <Application>Microsoft Office PowerPoint</Application>
  <PresentationFormat>Широкоэкранный</PresentationFormat>
  <Paragraphs>45</Paragraphs>
  <Slides>14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Bahnschrift SemiLight Condensed</vt:lpstr>
      <vt:lpstr>Bahnschrift SemiLight SemiConde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ОТРЯД «ПРОДОБРО» РАБОТАЕТ НЕ ТОЛЬКО В ГОРОДЕ ДЕГТЯРСКЕ,  НО И НА ВСЕРОССИЙСКИХ, РЕГИОНАЛЬНЫХ, ОБЛАСТНЫХ МЕРОПРИЯТИЯХ</vt:lpstr>
      <vt:lpstr>Федеральная программа  «Формирование комфортной  городской среды» 2021-2022 г.</vt:lpstr>
      <vt:lpstr>Презентация PowerPoint</vt:lpstr>
      <vt:lpstr>Презентация PowerPoint</vt:lpstr>
      <vt:lpstr>«Школа юного волонтера»  для детей от 11 до 14 лет</vt:lpstr>
      <vt:lpstr>Презентация PowerPoint</vt:lpstr>
      <vt:lpstr>Волонтерская помощь в сфере медицины:  1.Санитарно-профилактическое просвещение; 2.Сопровождение мероприятий; 3.Профориентация школьников в медицину; 4.Здоровый образ жизни; 5.Специальные проекты;</vt:lpstr>
      <vt:lpstr>За время работы МБУ «Центр по работе с молодежью» привлек и сотрудничеству и заключил соглашения  с такими организациями как : 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25</cp:revision>
  <dcterms:created xsi:type="dcterms:W3CDTF">2022-03-15T06:23:17Z</dcterms:created>
  <dcterms:modified xsi:type="dcterms:W3CDTF">2022-06-22T11:00:34Z</dcterms:modified>
</cp:coreProperties>
</file>