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0858009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033731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652152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399026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158957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9738591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20037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0828478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3481364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229925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286357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74EE-CA60-4AA2-8A9C-37CDC8F47A6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66281-387D-4AE9-ACE6-BBFBB92512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721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istogus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506" t="11166" r="10060" b="10402"/>
          <a:stretch/>
        </p:blipFill>
        <p:spPr>
          <a:xfrm>
            <a:off x="0" y="1572292"/>
            <a:ext cx="12131059" cy="299273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9778" y="5486400"/>
            <a:ext cx="9144000" cy="1371600"/>
          </a:xfrm>
        </p:spPr>
        <p:txBody>
          <a:bodyPr>
            <a:normAutofit/>
          </a:bodyPr>
          <a:lstStyle/>
          <a:p>
            <a:r>
              <a:rPr lang="en-US" u="sng" dirty="0" smtClean="0">
                <a:hlinkClick r:id="rId3"/>
              </a:rPr>
              <a:t>https://vk.com/chistogus</a:t>
            </a:r>
            <a:endParaRPr lang="ru-RU" u="sng" dirty="0" smtClean="0">
              <a:hlinkClick r:id="rId3"/>
            </a:endParaRPr>
          </a:p>
          <a:p>
            <a:r>
              <a:rPr lang="en-US" u="sng" dirty="0" smtClean="0">
                <a:hlinkClick r:id="rId3"/>
              </a:rPr>
              <a:t>chistogus@mail.ru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37092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267" y="74495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Новые возможности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начала 2021 года мы нашли возможность  принимать и направлять в переработку пластик 4 и 6 фракции и упаковку Тетра Пак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19.userapi.com/impg/XDXI5lywsseKKxwxvznNqDK_VRcymLuqk3ePYg/yqipX0xFFnI.jpg?size=1200x840&amp;quality=96&amp;sign=257f50a8f89a648910f4717f29528c7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935" y="2594277"/>
            <a:ext cx="4613924" cy="3229747"/>
          </a:xfrm>
          <a:prstGeom prst="rect">
            <a:avLst/>
          </a:prstGeom>
          <a:noFill/>
        </p:spPr>
      </p:pic>
      <p:pic>
        <p:nvPicPr>
          <p:cNvPr id="1028" name="Picture 4" descr="Чем плох Тетрапак и на что его менять?"/>
          <p:cNvPicPr>
            <a:picLocks noChangeAspect="1" noChangeArrowheads="1"/>
          </p:cNvPicPr>
          <p:nvPr/>
        </p:nvPicPr>
        <p:blipFill>
          <a:blip r:embed="rId4"/>
          <a:srcRect t="15785" b="8618"/>
          <a:stretch>
            <a:fillRect/>
          </a:stretch>
        </p:blipFill>
        <p:spPr bwMode="auto">
          <a:xfrm>
            <a:off x="5795888" y="2620292"/>
            <a:ext cx="5527675" cy="32037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2921"/>
            <a:ext cx="11338560" cy="171689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По результатам 2020 года мы вошли в 30-ку лучших </a:t>
            </a:r>
            <a:r>
              <a:rPr lang="ru-RU" sz="3200" dirty="0" err="1" smtClean="0"/>
              <a:t>эковолонтерских</a:t>
            </a:r>
            <a:r>
              <a:rPr lang="ru-RU" sz="3200" dirty="0" smtClean="0"/>
              <a:t> отрядов страны, став победителями третьего Всероссийского конкурса «Лучший </a:t>
            </a:r>
            <a:r>
              <a:rPr lang="ru-RU" sz="3200" dirty="0" err="1" smtClean="0"/>
              <a:t>эковолонтерский</a:t>
            </a:r>
            <a:r>
              <a:rPr lang="ru-RU" sz="3200" dirty="0" smtClean="0"/>
              <a:t> отряд» в номинации «</a:t>
            </a:r>
            <a:r>
              <a:rPr lang="ru-RU" sz="3200" dirty="0" err="1" smtClean="0"/>
              <a:t>Эковолонтеры</a:t>
            </a:r>
            <a:r>
              <a:rPr lang="ru-RU" sz="3200" dirty="0" smtClean="0"/>
              <a:t> города», организованный Неправительственным экологическим фондом имени В.И.Вернадского</a:t>
            </a:r>
            <a:endParaRPr lang="ru-RU" sz="3200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un9-58.userapi.com/impg/eQ2ODAClPjophUsqcR-AKcZthAn3UFgi_u4TIQ/1-xLb-1bFLI.jpg?size=1280x877&amp;quality=96&amp;sign=5aecb1cf94177df1922ef131ce85627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4197" y="1967413"/>
            <a:ext cx="6511685" cy="4461522"/>
          </a:xfrm>
          <a:prstGeom prst="rect">
            <a:avLst/>
          </a:prstGeom>
          <a:noFill/>
        </p:spPr>
      </p:pic>
      <p:pic>
        <p:nvPicPr>
          <p:cNvPr id="24582" name="Picture 6" descr="https://sun9-67.userapi.com/impg/UrsHCcNOKlNwxveJHveGQfNfitKMxUVWHWArPQ/rSy84di3A6Y.jpg?size=1280x960&amp;quality=96&amp;sign=e6e06d67cf93f02c329f43a10a0e377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49" y="2564460"/>
            <a:ext cx="5040093" cy="37800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настасия Лабутова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04666">
            <a:off x="6277281" y="608750"/>
            <a:ext cx="4936494" cy="65819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423117" cy="474144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В 2021 году мы также проводили игры – летом совместно с водолазной группой </a:t>
            </a:r>
            <a:r>
              <a:rPr lang="ru-RU" sz="3200" b="1" dirty="0" smtClean="0"/>
              <a:t>«</a:t>
            </a:r>
            <a:r>
              <a:rPr lang="ru-RU" sz="3200" b="1" dirty="0" err="1" smtClean="0"/>
              <a:t>ДобротворецЪ</a:t>
            </a:r>
            <a:r>
              <a:rPr lang="ru-RU" sz="3200" b="1" dirty="0" smtClean="0"/>
              <a:t>» и осенью с </a:t>
            </a:r>
            <a:r>
              <a:rPr lang="ru-RU" sz="3200" b="1" dirty="0" err="1" smtClean="0"/>
              <a:t>грантовой</a:t>
            </a:r>
            <a:r>
              <a:rPr lang="ru-RU" sz="3200" b="1" dirty="0" smtClean="0"/>
              <a:t> поддержкой регионального конкурса «Важное дело». </a:t>
            </a:r>
            <a:endParaRPr lang="ru-RU" sz="3200" b="1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73722"/>
          </a:xfrm>
        </p:spPr>
        <p:txBody>
          <a:bodyPr/>
          <a:lstStyle/>
          <a:p>
            <a:pPr algn="ctr"/>
            <a:r>
              <a:rPr lang="ru-RU" b="1" dirty="0" smtClean="0"/>
              <a:t>Субботники с РСО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97158"/>
            <a:ext cx="12192000" cy="142401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Мы </a:t>
            </a:r>
            <a:r>
              <a:rPr lang="ru-RU" dirty="0" smtClean="0"/>
              <a:t>проводим субботники с раздельным бором отходов. </a:t>
            </a:r>
            <a:r>
              <a:rPr lang="ru-RU" dirty="0" smtClean="0"/>
              <a:t>Выезжали дружной компанией на берег </a:t>
            </a:r>
            <a:r>
              <a:rPr lang="ru-RU" dirty="0" err="1" smtClean="0"/>
              <a:t>Анопинского</a:t>
            </a:r>
            <a:r>
              <a:rPr lang="ru-RU" dirty="0" smtClean="0"/>
              <a:t> водохранилища, а также приводили в надлежащий вид набережную города.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sun9-61.userapi.com/s/v1/ig2/TzB5NX9hLIxgrCluCzjvQciMf4HNN7oXorv7LosTF0IpCjnKQWuWfkF8dgZL9x-FyajR2-tp6-rFhJ1hLR9l4yEu.jpg?size=1280x960&amp;quality=9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8" y="2194560"/>
            <a:ext cx="5702101" cy="4276577"/>
          </a:xfrm>
          <a:prstGeom prst="rect">
            <a:avLst/>
          </a:prstGeom>
          <a:noFill/>
        </p:spPr>
      </p:pic>
      <p:pic>
        <p:nvPicPr>
          <p:cNvPr id="27652" name="Picture 4" descr="https://sun9-47.userapi.com/s/v1/ig2/iqxQb5XdAwg4XuOMcFk0zibzxWY9HSxg86S_ag2OGvPwR-qotwWqhFtqk3RyGdWrEwwghYbO4_ZKUlLLLixpwzwG.jpg?size=1280x960&amp;quality=95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7244" y="2081397"/>
            <a:ext cx="5890504" cy="4417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151708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73722"/>
          </a:xfrm>
        </p:spPr>
        <p:txBody>
          <a:bodyPr/>
          <a:lstStyle/>
          <a:p>
            <a:pPr algn="ctr"/>
            <a:r>
              <a:rPr lang="ru-RU" b="1" dirty="0" smtClean="0"/>
              <a:t>И вновь и снова «Чистые игры»…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97158"/>
            <a:ext cx="12192000" cy="98791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…н</a:t>
            </a:r>
            <a:r>
              <a:rPr lang="ru-RU" dirty="0" smtClean="0"/>
              <a:t>у, уж очень они нам нравятся)</a:t>
            </a:r>
          </a:p>
          <a:p>
            <a:pPr algn="ctr">
              <a:buNone/>
            </a:pPr>
            <a:r>
              <a:rPr lang="ru-RU" dirty="0" smtClean="0"/>
              <a:t>Весенние Чистые игры 2022 – участники собрали более тонны отходов! 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sun9-21.userapi.com/s/v1/ig2/1AJ0WV0WpkcFNtLKhKxE3W7Xec0ycaVlhvbhkrjmfMS9p3G5tufyvd4iFicA2Axh_mvwJaBpGaZIXR_hbla1PXJX.jpg?size=1280x853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2556" y="1856936"/>
            <a:ext cx="4433053" cy="2954214"/>
          </a:xfrm>
          <a:prstGeom prst="rect">
            <a:avLst/>
          </a:prstGeom>
          <a:noFill/>
        </p:spPr>
      </p:pic>
      <p:pic>
        <p:nvPicPr>
          <p:cNvPr id="28676" name="Picture 4" descr="https://sun1-54.userapi.com/s/v1/ig2/vwcO2h78CT6127PChyw0vuyVaml5oObNK1ey5KYsICyiMZukVFUKepDofZwR-ATp6XzOqxYJ1uZL4jp4CVD9EY8a.jpg?size=1280x853&amp;quality=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8247" y="3898688"/>
            <a:ext cx="4440702" cy="2959312"/>
          </a:xfrm>
          <a:prstGeom prst="rect">
            <a:avLst/>
          </a:prstGeom>
          <a:noFill/>
        </p:spPr>
      </p:pic>
      <p:pic>
        <p:nvPicPr>
          <p:cNvPr id="28678" name="Picture 6" descr="https://sun9-22.userapi.com/s/v1/ig2/t_t1vkQDi34MIqC2H3epO9-r6SZklAy60ibobpWmAJlaju4uKXEBPyCg6huYkGptvmBDPhddMg7rce-yvtuF-sTy.jpg?size=1280x853&amp;quality=9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9670" y="2982349"/>
            <a:ext cx="4956877" cy="3303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151708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73722"/>
          </a:xfrm>
        </p:spPr>
        <p:txBody>
          <a:bodyPr/>
          <a:lstStyle/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ЧистоПляж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97157"/>
            <a:ext cx="12192000" cy="174756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Встречали день экологии крутым мероприятием на пляже, совместно с водолазной группой «</a:t>
            </a:r>
            <a:r>
              <a:rPr lang="ru-RU" dirty="0" err="1" smtClean="0"/>
              <a:t>Добротворец</a:t>
            </a:r>
            <a:r>
              <a:rPr lang="ru-RU" dirty="0" err="1" smtClean="0"/>
              <a:t>Ъ</a:t>
            </a:r>
            <a:r>
              <a:rPr lang="ru-RU" dirty="0" smtClean="0"/>
              <a:t>», представителями МЧС делали чистым пляж, а после для всех участников мероприятия был организован мастер-класс по волейболу, от местных клубов «Новый век» и «Волейбольный Гусь». 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s://sun9-79.userapi.com/s/v1/ig2/mXP1GD6VV6OfNkzi3NhnJ97P3jPTaadetD-pcsmyMidbe32d7PJCQZHUheUsyAvATL8lUr76jzWgcygOsOYzFmkk.jpg?size=810x108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016" y="2478893"/>
            <a:ext cx="3147170" cy="4196227"/>
          </a:xfrm>
          <a:prstGeom prst="rect">
            <a:avLst/>
          </a:prstGeom>
          <a:noFill/>
        </p:spPr>
      </p:pic>
      <p:pic>
        <p:nvPicPr>
          <p:cNvPr id="29700" name="Picture 4" descr="https://sun9-3.userapi.com/s/v1/ig2/_bpNd4vvz_2PlIXvykGRBMdOGVhJ5zNU2roEg-DOAGpgH0EakisQ6ildrtDsL9rnmxBvNk2E_7amUYtl_Yx_ooLT.jpg?size=810x1080&amp;quality=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0989" y="2982351"/>
            <a:ext cx="2159342" cy="2879122"/>
          </a:xfrm>
          <a:prstGeom prst="rect">
            <a:avLst/>
          </a:prstGeom>
          <a:noFill/>
        </p:spPr>
      </p:pic>
      <p:pic>
        <p:nvPicPr>
          <p:cNvPr id="29702" name="Picture 6" descr="https://sun9-59.userapi.com/s/v1/ig2/_pEL34Y-M2b-BHzlPV0pwz4dR2fgkkJBxB6ur8X0roQUp_uzgyKy2PN83odMvdxdWi5ziTfWKBET5aTelIrBz1CQ.jpg?size=1280x853&amp;quality=95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0295" y="2536903"/>
            <a:ext cx="6114757" cy="4074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151708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73722"/>
          </a:xfrm>
        </p:spPr>
        <p:txBody>
          <a:bodyPr/>
          <a:lstStyle/>
          <a:p>
            <a:pPr algn="ctr"/>
            <a:r>
              <a:rPr lang="ru-RU" b="1" dirty="0" smtClean="0"/>
              <a:t>Планы на будущее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97157"/>
            <a:ext cx="12192000" cy="3196541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Мы планируем и дальше проводить </a:t>
            </a:r>
            <a:r>
              <a:rPr lang="ru-RU" dirty="0" smtClean="0"/>
              <a:t>акции и игры, </a:t>
            </a:r>
            <a:r>
              <a:rPr lang="ru-RU" dirty="0" smtClean="0"/>
              <a:t>заниматься экопросвещением, чтобы как можно больше людей начали заниматься РСО. Будем искать новые форматы подачи информации и мероприятий, а так же в наших мечтах и планах </a:t>
            </a:r>
            <a:r>
              <a:rPr lang="ru-RU" dirty="0" smtClean="0"/>
              <a:t>открыть «Музей упаковки», где мы будем проводить интересные, яркие экскурсии, рассказывать о пластике и его переработке</a:t>
            </a:r>
            <a:r>
              <a:rPr lang="ru-RU" dirty="0" smtClean="0"/>
              <a:t>. </a:t>
            </a:r>
            <a:r>
              <a:rPr lang="ru-RU" dirty="0" smtClean="0"/>
              <a:t>Чтобы жители замечали, что пластик может быть полезным, если его правильно утилизировать. Так мы планируем поднимать уровень гражданской активности, а также делать наш город лучше! 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8.userapi.com/rKt_5OBA6O6Zr8jQHdyQxFY1CE5OHfxjMTOSgQ/1Nlc9cPs-r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7238" y="4237051"/>
            <a:ext cx="3122196" cy="2311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151708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9474" y="-27295"/>
            <a:ext cx="7994671" cy="906070"/>
          </a:xfrm>
        </p:spPr>
        <p:txBody>
          <a:bodyPr/>
          <a:lstStyle/>
          <a:p>
            <a:r>
              <a:rPr lang="ru-RU" b="1" dirty="0" smtClean="0"/>
              <a:t>Команда проекта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9736" y="2245428"/>
            <a:ext cx="3864429" cy="109570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Александр Курбатов.</a:t>
            </a:r>
          </a:p>
          <a:p>
            <a:pPr marL="0" indent="0" algn="ctr">
              <a:buNone/>
            </a:pPr>
            <a:r>
              <a:rPr lang="ru-RU" sz="1400" dirty="0" smtClean="0"/>
              <a:t>Генеральный директор ООО «ЦЕНТР ПАЛЛЕТ»,</a:t>
            </a:r>
          </a:p>
          <a:p>
            <a:pPr marL="0" indent="0" algn="ctr">
              <a:buNone/>
            </a:pPr>
            <a:r>
              <a:rPr lang="ru-RU" sz="1400" dirty="0" smtClean="0"/>
              <a:t>«Главный двигатель проекта».</a:t>
            </a:r>
            <a:endParaRPr lang="ru-RU" sz="1400" dirty="0"/>
          </a:p>
        </p:txBody>
      </p:sp>
      <p:pic>
        <p:nvPicPr>
          <p:cNvPr id="1026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818" y="49496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883252" y="1140473"/>
            <a:ext cx="3864429" cy="10957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Марина Сипатова.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Сотрудник производственного отдела ДРСУ,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Куратор акций РСО, обучение волонтеров.</a:t>
            </a:r>
            <a:endParaRPr lang="ru-RU" sz="14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828716" y="3960937"/>
            <a:ext cx="4375136" cy="150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Дмитрий Сахаров.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Главный редактор газеты «Афиша», руководитель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 интернет-проекта «ВГУСЕ.РУ»,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Эксперт по работе с информацией.</a:t>
            </a:r>
            <a:endParaRPr lang="ru-RU" sz="14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1939" y="875910"/>
            <a:ext cx="3864429" cy="10957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Анастасия Шишкина.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Методист ГАПОУ ВО «ГХТК»,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dirty="0" smtClean="0"/>
              <a:t>Организатор «Чистых игр», фотограф, член РГО.</a:t>
            </a:r>
            <a:endParaRPr lang="ru-RU" sz="14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612782" y="2679001"/>
            <a:ext cx="5154881" cy="1702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Мария Домрачева.</a:t>
            </a:r>
          </a:p>
          <a:p>
            <a:pPr marL="0" indent="0">
              <a:buNone/>
            </a:pPr>
            <a:r>
              <a:rPr lang="ru-RU" sz="1400" dirty="0"/>
              <a:t> </a:t>
            </a:r>
            <a:r>
              <a:rPr lang="ru-RU" sz="1400" dirty="0" smtClean="0"/>
              <a:t>   Заведующий патологоанатомическим отделением</a:t>
            </a:r>
          </a:p>
          <a:p>
            <a:pPr marL="0" indent="0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ГБУЗ ВО «Гусь-Хрустальная городская больница», </a:t>
            </a:r>
            <a:endParaRPr lang="ru-RU" sz="1400" dirty="0"/>
          </a:p>
          <a:p>
            <a:pPr marL="0" indent="0">
              <a:buNone/>
            </a:pPr>
            <a:r>
              <a:rPr lang="ru-RU" sz="1400" dirty="0" smtClean="0"/>
              <a:t>                         Куратор акций РСО. </a:t>
            </a:r>
            <a:endParaRPr lang="ru-RU" sz="1400" dirty="0"/>
          </a:p>
        </p:txBody>
      </p:sp>
      <p:pic>
        <p:nvPicPr>
          <p:cNvPr id="1028" name="Picture 4" descr="https://sun1-99.userapi.com/c846523/v846523346/1393d8/cWzAJR6kTN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04" y="3974256"/>
            <a:ext cx="1342622" cy="1422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3.userapi.com/qWFTLPXQpDT9Owev9aa8dXui4Rs6ev2DKPWZpw/K-U3x4lpMP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29" t="20887" r="22070" b="60890"/>
          <a:stretch/>
        </p:blipFill>
        <p:spPr bwMode="auto">
          <a:xfrm>
            <a:off x="6270160" y="2285196"/>
            <a:ext cx="1356129" cy="13858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1-24.userapi.com/Z7nbmyVhTHQB57eSkuWusXvdtixCvKgE2P59LA/ZbKIkmeIeq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53" t="3788" r="3971" b="53095"/>
          <a:stretch/>
        </p:blipFill>
        <p:spPr bwMode="auto">
          <a:xfrm>
            <a:off x="6207003" y="740557"/>
            <a:ext cx="1281456" cy="1354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12.userapi.com/c636221/v636221176/1e2e1/yLFixyYbFo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33" t="14664" r="27586" b="7684"/>
          <a:stretch/>
        </p:blipFill>
        <p:spPr bwMode="auto">
          <a:xfrm>
            <a:off x="370373" y="777838"/>
            <a:ext cx="1282535" cy="13953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67.userapi.com/c627221/v627221639/2388c/SBYY2QeskS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07" b="20264"/>
          <a:stretch/>
        </p:blipFill>
        <p:spPr bwMode="auto">
          <a:xfrm>
            <a:off x="375778" y="2464286"/>
            <a:ext cx="1324648" cy="13775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7639796" y="4369073"/>
            <a:ext cx="3704403" cy="1034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Елизавета Белоусова.</a:t>
            </a:r>
            <a:endParaRPr lang="ru-RU" dirty="0"/>
          </a:p>
          <a:p>
            <a:pPr marL="0" indent="0" algn="ctr">
              <a:buNone/>
            </a:pPr>
            <a:r>
              <a:rPr lang="ru-RU" sz="1400" dirty="0" smtClean="0"/>
              <a:t>Волонтер.</a:t>
            </a:r>
            <a:endParaRPr lang="ru-RU" sz="1400" dirty="0"/>
          </a:p>
        </p:txBody>
      </p:sp>
      <p:pic>
        <p:nvPicPr>
          <p:cNvPr id="1044" name="Picture 20" descr="https://sun9-23.userapi.com/c841120/v841120642/788e0/ciMoP-2oF5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22" t="24802" r="26970" b="38380"/>
          <a:stretch/>
        </p:blipFill>
        <p:spPr bwMode="auto">
          <a:xfrm>
            <a:off x="6256654" y="3864544"/>
            <a:ext cx="1388194" cy="1373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ъект 2"/>
          <p:cNvSpPr txBox="1">
            <a:spLocks/>
          </p:cNvSpPr>
          <p:nvPr/>
        </p:nvSpPr>
        <p:spPr>
          <a:xfrm>
            <a:off x="5355313" y="5560762"/>
            <a:ext cx="3704403" cy="1297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Жители города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Гусь-Хрустальный.</a:t>
            </a:r>
            <a:endParaRPr lang="ru-RU" dirty="0"/>
          </a:p>
        </p:txBody>
      </p:sp>
      <p:pic>
        <p:nvPicPr>
          <p:cNvPr id="1046" name="Picture 22" descr="Герб Гусь-Хрустального / РусКомпас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98" b="15727"/>
          <a:stretch/>
        </p:blipFill>
        <p:spPr bwMode="auto">
          <a:xfrm>
            <a:off x="4062094" y="5432961"/>
            <a:ext cx="1350000" cy="14250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70899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481" y="-79593"/>
            <a:ext cx="10515600" cy="881784"/>
          </a:xfrm>
        </p:spPr>
        <p:txBody>
          <a:bodyPr/>
          <a:lstStyle/>
          <a:p>
            <a:r>
              <a:rPr lang="ru-RU" b="1" dirty="0" smtClean="0"/>
              <a:t>Акции РСО, выставка «ПРО ОТХОДЫ»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02" y="5379522"/>
            <a:ext cx="12073247" cy="16269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Выставка </a:t>
            </a:r>
            <a:r>
              <a:rPr lang="ru-RU" dirty="0"/>
              <a:t>рассказывает о том, на сколько возросли потребности землян за последние сто лет, чем опасен мусор, почему необходимо внедрять раздельный сбор и переработку отходов, и в чем разница между мусором и отходами.</a:t>
            </a:r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830463" y="1581010"/>
            <a:ext cx="4739243" cy="12334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Всероссийская передвижная выставка-размышление "ПРО ОТХОДЫ".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5002" y="914403"/>
            <a:ext cx="5854536" cy="1591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На первой городской акции РСО мы организовали для жителей выставку «ПРО ОТХОДЫ».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Мы уверены, что повышать повседневную экологическую культуру можно только с помощью экопросвещения!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https://sun9-69.userapi.com/16pZ4WJpdCl1zWa3-288dG0mj6R2kJD7H5fYoQ/JaHWiOmEl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04" y="2527787"/>
            <a:ext cx="3560376" cy="26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7.userapi.com/B_E8SU_r2oBegKxA3wQvnSEECR7v9AB9RyjlGw/yRqO0UByg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9330" y="2556922"/>
            <a:ext cx="3754751" cy="26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60.userapi.com/mjq9aW46fJt-8ld6qkMsu4OnuCn_NfrO1-vgsA/xGdCU4BDen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6456" y="2375106"/>
            <a:ext cx="3631698" cy="28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55888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107" y="-16003"/>
            <a:ext cx="9002314" cy="712519"/>
          </a:xfrm>
        </p:spPr>
        <p:txBody>
          <a:bodyPr/>
          <a:lstStyle/>
          <a:p>
            <a:r>
              <a:rPr lang="ru-RU" b="1" dirty="0" smtClean="0"/>
              <a:t>Что мы принимаем на акциях </a:t>
            </a:r>
            <a:endParaRPr lang="ru-RU" b="1" dirty="0"/>
          </a:p>
        </p:txBody>
      </p:sp>
      <p:pic>
        <p:nvPicPr>
          <p:cNvPr id="8194" name="Picture 2" descr="https://sun9-29.userapi.com/znNH_1RFgMfFkMrjlF2IagLy9isDoiCAGFie_Q/-kYyDz3Iq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866" y="3102078"/>
            <a:ext cx="2078995" cy="14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4.userapi.com/BDw0TeIRAyy-hM9PLlf22VliR1Erxn4QtaAz-w/l0wVGF_v3u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223" y="896913"/>
            <a:ext cx="2518427" cy="17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0.userapi.com/Iu3xQCiSiOczrAZQ_7MTJ9vo71Q0F_I5ZmdeZw/vUp9i76nE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074" y="896914"/>
            <a:ext cx="2518425" cy="17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6.userapi.com/J7FsEgWRcLmhCW5H3slIbYxv9TxzvLzFqUgTQw/NDc0R4YA7Q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1390" y="760061"/>
            <a:ext cx="2908134" cy="205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11.userapi.com/UVVwJCYoGMWbM_GE9d2wS-veZomqjvdIMe7Q_Q/z2u79v9kU2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223" y="5191928"/>
            <a:ext cx="1997352" cy="14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59.userapi.com/VXshF_2_cpLlrlK9RrDSCpcNWpCMwR9YdruCtw/xeWdImLFJH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693" y="5191928"/>
            <a:ext cx="2089319" cy="14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sun9-75.userapi.com/fKEZNNjvgABnu_uo1fAdmWoxDg5o9D7z8RGyyg/0-94znFoWy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958" y="5180821"/>
            <a:ext cx="2246161" cy="15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sun9-67.userapi.com/nPzaudp2jrx2LuftXkBhPHcM1oBA_hPQNICJUw/suUhRLR9_w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210" y="5180821"/>
            <a:ext cx="2013060" cy="142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sun9-41.userapi.com/UW41jJaHy0PayLoXZON93R0VRnFcb3uLb0jtBQ/QGTy6-Fzot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091" y="3116747"/>
            <a:ext cx="2058258" cy="14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s://sun9-10.userapi.com/lF25PV0XUEkTBS8ZhQGoUWJktFcJf5up-RZU9g/YIfrHRQhgu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8360" y="5231525"/>
            <a:ext cx="2102743" cy="14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s://sun9-11.userapi.com/uhYM-ewegCJzr00L_64Ga28sNXa_qxYg8NnseQ/6Mr0ISoqcV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2579" y="3145786"/>
            <a:ext cx="2158524" cy="152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s://sun9-24.userapi.com/daXBtvm-Xjz281JGNcgvEt85NNcjtDYK2-bwrg/vhQYIHvBil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223" y="3102078"/>
            <a:ext cx="2181884" cy="15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s://sun9-28.userapi.com/uzrCPiG9d_Tm0FVMg0VZxE1ozC1pGYPaYZljyA/jX5dWNmEBc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549" y="878855"/>
            <a:ext cx="2566790" cy="18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https://sun9-35.userapi.com/tkuMFQP93a2klWPr-FZfawfZJVzwDlA4Uuu5VA/HN2kxe95YNU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3809" y="3145786"/>
            <a:ext cx="2336310" cy="16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18704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432" y="0"/>
            <a:ext cx="10017368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Промежуточные цифры вторсырья, отправленного в переработку.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793" y="1065970"/>
            <a:ext cx="10515600" cy="9175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 начала нашей деятельности мы провели </a:t>
            </a:r>
            <a:r>
              <a:rPr lang="ru-RU" dirty="0" smtClean="0"/>
              <a:t>32 акции </a:t>
            </a:r>
            <a:r>
              <a:rPr lang="ru-RU" dirty="0" smtClean="0"/>
              <a:t>по раздельному сбору отходов. 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1992094"/>
            <a:ext cx="3573193" cy="9175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Собрали: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Более 4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ТОНН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пластика.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21787" y="3736487"/>
            <a:ext cx="1051560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787681" y="2203108"/>
            <a:ext cx="3989365" cy="68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- б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олее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900 кг текстиля.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901460" y="3241773"/>
            <a:ext cx="3794760" cy="598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- б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олее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кг батареек.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24840" y="6035040"/>
            <a:ext cx="10868466" cy="1259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БОЛЕЕ 2 ТОНН СТЕКЛА!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https://sun9-71.userapi.com/APJiuIEbWvgf4eAepjzIxQIDGQA0PLWGfjiirA/FCGiXYc2Pak.jpg"/>
          <p:cNvPicPr>
            <a:picLocks noChangeAspect="1" noChangeArrowheads="1"/>
          </p:cNvPicPr>
          <p:nvPr/>
        </p:nvPicPr>
        <p:blipFill>
          <a:blip r:embed="rId3" cstate="print"/>
          <a:srcRect l="17080" t="9469" b="4134"/>
          <a:stretch>
            <a:fillRect/>
          </a:stretch>
        </p:blipFill>
        <p:spPr bwMode="auto">
          <a:xfrm>
            <a:off x="3231082" y="3756073"/>
            <a:ext cx="2714863" cy="1885071"/>
          </a:xfrm>
          <a:prstGeom prst="rect">
            <a:avLst/>
          </a:prstGeom>
          <a:noFill/>
        </p:spPr>
      </p:pic>
      <p:pic>
        <p:nvPicPr>
          <p:cNvPr id="6148" name="Picture 4" descr="https://sun9-33.userapi.com/146IuJ4KEt0L-FCFcKuv0LDE0nrDQ2XB60ozzw/zUQdDP4m-qc.jpg"/>
          <p:cNvPicPr>
            <a:picLocks noChangeAspect="1" noChangeArrowheads="1"/>
          </p:cNvPicPr>
          <p:nvPr/>
        </p:nvPicPr>
        <p:blipFill>
          <a:blip r:embed="rId4" cstate="print"/>
          <a:srcRect l="15346" t="13479" r="10498" b="2042"/>
          <a:stretch>
            <a:fillRect/>
          </a:stretch>
        </p:blipFill>
        <p:spPr bwMode="auto">
          <a:xfrm>
            <a:off x="9557533" y="3685735"/>
            <a:ext cx="2371870" cy="1800663"/>
          </a:xfrm>
          <a:prstGeom prst="rect">
            <a:avLst/>
          </a:prstGeom>
          <a:noFill/>
        </p:spPr>
      </p:pic>
      <p:pic>
        <p:nvPicPr>
          <p:cNvPr id="6150" name="Picture 6" descr="https://sun9-33.userapi.com/keJzn4RA6W6IbYke0gRM_cjN-ussFmXFjtDS6A/3jk5PYiv9ik.jpg"/>
          <p:cNvPicPr>
            <a:picLocks noChangeAspect="1" noChangeArrowheads="1"/>
          </p:cNvPicPr>
          <p:nvPr/>
        </p:nvPicPr>
        <p:blipFill>
          <a:blip r:embed="rId5" cstate="print"/>
          <a:srcRect l="3895" t="9468" r="7666"/>
          <a:stretch>
            <a:fillRect/>
          </a:stretch>
        </p:blipFill>
        <p:spPr bwMode="auto">
          <a:xfrm>
            <a:off x="182878" y="2901980"/>
            <a:ext cx="2798671" cy="1909171"/>
          </a:xfrm>
          <a:prstGeom prst="rect">
            <a:avLst/>
          </a:prstGeom>
          <a:noFill/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8556672" y="3129231"/>
            <a:ext cx="3989365" cy="68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smtClean="0"/>
              <a:t>- б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олее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800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кг макулатуры.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52" name="Picture 8" descr="Вторсырье, которое мы носим: как правильно утилизировать старую одежду  читайте во ВторБлоге | вторсырье, перепработка, утилизация — ПоинтМетал —  пункты приема вторсырья"/>
          <p:cNvPicPr>
            <a:picLocks noChangeAspect="1" noChangeArrowheads="1"/>
          </p:cNvPicPr>
          <p:nvPr/>
        </p:nvPicPr>
        <p:blipFill>
          <a:blip r:embed="rId6"/>
          <a:srcRect l="22833" t="8301" r="12321" b="6314"/>
          <a:stretch>
            <a:fillRect/>
          </a:stretch>
        </p:blipFill>
        <p:spPr bwMode="auto">
          <a:xfrm>
            <a:off x="6147583" y="2700997"/>
            <a:ext cx="2510703" cy="1983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186559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268" y="0"/>
            <a:ext cx="10515600" cy="6893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Акция «Нужные вещи».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7330"/>
            <a:ext cx="12192000" cy="43513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 конце 2019 года мы провели акцию «Нужные вещи» на акции РСО принимали еще и текстиль, в трех точках города, а также, всю неделю жители несли вещи в редакцию газеты «Афиша». Мы не ожидали такого отклика жителей, они буквально заваливали редакцию, машину присылали по 2 раза в день, чтобы увезти вещи. Собрали более 900 кг текстиля. </a:t>
            </a:r>
          </a:p>
          <a:p>
            <a:pPr>
              <a:buNone/>
            </a:pPr>
            <a:r>
              <a:rPr lang="ru-RU" dirty="0" smtClean="0"/>
              <a:t>Хорошие вещи были переданы в социально-реабилитационный центр, центр помощи гражданам без определенного места жительства, приют для животных, остальные отвезены в переработку. 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57.userapi.com/c855416/v855416052/186113/DXNh1VTqK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80" y="3710489"/>
            <a:ext cx="3934083" cy="2950563"/>
          </a:xfrm>
          <a:prstGeom prst="rect">
            <a:avLst/>
          </a:prstGeom>
          <a:noFill/>
        </p:spPr>
      </p:pic>
      <p:pic>
        <p:nvPicPr>
          <p:cNvPr id="5124" name="Picture 4" descr="https://sun9-76.userapi.com/c858428/v858428227/1069ff/VCqXt87UC7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188" y="3776553"/>
            <a:ext cx="3883512" cy="2912635"/>
          </a:xfrm>
          <a:prstGeom prst="rect">
            <a:avLst/>
          </a:prstGeom>
          <a:noFill/>
        </p:spPr>
      </p:pic>
      <p:pic>
        <p:nvPicPr>
          <p:cNvPr id="5126" name="Picture 6" descr="https://sun9-6.userapi.com/c857336/v857336122/620e5/bVA9Mb94UB0.jpg"/>
          <p:cNvPicPr>
            <a:picLocks noChangeAspect="1" noChangeArrowheads="1"/>
          </p:cNvPicPr>
          <p:nvPr/>
        </p:nvPicPr>
        <p:blipFill>
          <a:blip r:embed="rId5" cstate="print"/>
          <a:srcRect l="9435" t="8655" r="13509" b="4592"/>
          <a:stretch>
            <a:fillRect/>
          </a:stretch>
        </p:blipFill>
        <p:spPr bwMode="auto">
          <a:xfrm>
            <a:off x="8440614" y="3770142"/>
            <a:ext cx="3545059" cy="299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922450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1"/>
          </a:xfrm>
        </p:spPr>
        <p:txBody>
          <a:bodyPr/>
          <a:lstStyle/>
          <a:p>
            <a:pPr algn="ctr"/>
            <a:r>
              <a:rPr lang="ru-RU" b="1" dirty="0" smtClean="0"/>
              <a:t>Экологическое просвещение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" y="587668"/>
            <a:ext cx="10515600" cy="139587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 школах города мы проводим ЭкоПросветительские мероприятия и совместные акции по сбору вторсырья. Повышение грамотности в сфере экологии – залог осознанного потребления! 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5.userapi.com/iftu4HPGL7vWhg7NTR-iSnF1XTGqTWG5xtTrCw/RTDChdlGWAk.jpg"/>
          <p:cNvPicPr>
            <a:picLocks noChangeAspect="1" noChangeArrowheads="1"/>
          </p:cNvPicPr>
          <p:nvPr/>
        </p:nvPicPr>
        <p:blipFill>
          <a:blip r:embed="rId3"/>
          <a:srcRect l="4382" t="8500" r="6956" b="7000"/>
          <a:stretch>
            <a:fillRect/>
          </a:stretch>
        </p:blipFill>
        <p:spPr bwMode="auto">
          <a:xfrm>
            <a:off x="204065" y="2025748"/>
            <a:ext cx="3397056" cy="4332849"/>
          </a:xfrm>
          <a:prstGeom prst="rect">
            <a:avLst/>
          </a:prstGeom>
          <a:noFill/>
        </p:spPr>
      </p:pic>
      <p:pic>
        <p:nvPicPr>
          <p:cNvPr id="4100" name="Picture 4" descr="https://sun9-45.userapi.com/wWvw0wFcXgyjVCXwgTzIfeMfZn4CmvYPM3am4w/29S9UPljyCE.jpg"/>
          <p:cNvPicPr>
            <a:picLocks noChangeAspect="1" noChangeArrowheads="1"/>
          </p:cNvPicPr>
          <p:nvPr/>
        </p:nvPicPr>
        <p:blipFill>
          <a:blip r:embed="rId4"/>
          <a:srcRect l="2574" t="3453" r="3669" b="5896"/>
          <a:stretch>
            <a:fillRect/>
          </a:stretch>
        </p:blipFill>
        <p:spPr bwMode="auto">
          <a:xfrm>
            <a:off x="8182708" y="2180492"/>
            <a:ext cx="3926561" cy="4339884"/>
          </a:xfrm>
          <a:prstGeom prst="rect">
            <a:avLst/>
          </a:prstGeom>
          <a:noFill/>
        </p:spPr>
      </p:pic>
      <p:pic>
        <p:nvPicPr>
          <p:cNvPr id="4102" name="Picture 6" descr="https://sun9-40.userapi.com/lGYec9vVnLvO-mjJmY6FMr1gPxL7imjWVmR5jA/8TH_Dd1LI3U.jpg"/>
          <p:cNvPicPr>
            <a:picLocks noChangeAspect="1" noChangeArrowheads="1"/>
          </p:cNvPicPr>
          <p:nvPr/>
        </p:nvPicPr>
        <p:blipFill>
          <a:blip r:embed="rId5"/>
          <a:srcRect l="2067" t="14310" r="14995" b="15847"/>
          <a:stretch>
            <a:fillRect/>
          </a:stretch>
        </p:blipFill>
        <p:spPr bwMode="auto">
          <a:xfrm>
            <a:off x="3737318" y="2989121"/>
            <a:ext cx="4239064" cy="2984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16465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pPr algn="ctr"/>
            <a:r>
              <a:rPr lang="ru-RU" b="1" dirty="0" smtClean="0"/>
              <a:t>«Чистые игры»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56480"/>
            <a:ext cx="12192000" cy="314027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Мы являемся лицензиатом  Межрегиональной общественной организации экологического и патриотического просвещения «Чистые игры». Мы убеждены, что субботники должны быть не просто регулярные, но и интересные! С 2018 года мы опробовали формат «чистых игр», и нам и участникам это понравилось. В первых городских чистых играх участие приняли 14 команд. Вместе мы очистили лесной массив «Баринова роща». </a:t>
            </a:r>
          </a:p>
          <a:p>
            <a:pPr>
              <a:buNone/>
            </a:pPr>
            <a:r>
              <a:rPr lang="ru-RU" dirty="0" smtClean="0"/>
              <a:t>3 октября 2020 года мы провели еще одни чистые игры, в мероприятии приняли участие 23 команды. 50 мешков мусора, 53 мешка пластика и 55 мешков стекла удалось убрать из парковой зоны отдыха.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Чистые игры | Удмуртия | ВКонтакт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0291" y="3936792"/>
            <a:ext cx="10465459" cy="2632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99441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0331"/>
          </a:xfrm>
        </p:spPr>
        <p:txBody>
          <a:bodyPr/>
          <a:lstStyle/>
          <a:p>
            <a:pPr algn="ctr"/>
            <a:r>
              <a:rPr lang="ru-RU" b="1" dirty="0" smtClean="0"/>
              <a:t>Взаимодействие со СМИ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98683"/>
            <a:ext cx="11746523" cy="173350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dirty="0" smtClean="0"/>
              <a:t>   Мы плотно сотрудничаем со СМИ города, а также развитию нашей  деятельности помогает редакция газеты «Афиша» и интернет-газета «ВГУСЕ.РУ». Они анонсируют акции РСО, публикуют наши статьи об экологии, освещают мероприятия, а также мы провели несколько прямых эфиров! </a:t>
            </a:r>
            <a:endParaRPr lang="ru-RU" dirty="0"/>
          </a:p>
        </p:txBody>
      </p:sp>
      <p:pic>
        <p:nvPicPr>
          <p:cNvPr id="4" name="Picture 2" descr="https://sun9-6.userapi.com/llKJQEUAG4YMoaLXAvcizY9_y-bsCk2h6WyD7A/axjGtcKio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293" y="47542"/>
            <a:ext cx="1055707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1-95.userapi.com/-m14pQ7eoSNvQyoFFYMWazPKCnMZcjJi9291BQ/IIGJVOfwZyg.jpg"/>
          <p:cNvPicPr>
            <a:picLocks noChangeAspect="1" noChangeArrowheads="1"/>
          </p:cNvPicPr>
          <p:nvPr/>
        </p:nvPicPr>
        <p:blipFill>
          <a:blip r:embed="rId3"/>
          <a:srcRect r="15030" b="2971"/>
          <a:stretch>
            <a:fillRect/>
          </a:stretch>
        </p:blipFill>
        <p:spPr bwMode="auto">
          <a:xfrm rot="16200000">
            <a:off x="7023245" y="1612536"/>
            <a:ext cx="3889821" cy="59225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76195"/>
            <a:ext cx="31908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2332" y="4712677"/>
            <a:ext cx="2504150" cy="214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2315" y="2592632"/>
            <a:ext cx="2349376" cy="203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759824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783</Words>
  <Application>Microsoft Office PowerPoint</Application>
  <PresentationFormat>Произвольный</PresentationFormat>
  <Paragraphs>60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Команда проекта</vt:lpstr>
      <vt:lpstr>Акции РСО, выставка «ПРО ОТХОДЫ»</vt:lpstr>
      <vt:lpstr>Что мы принимаем на акциях </vt:lpstr>
      <vt:lpstr>Промежуточные цифры вторсырья, отправленного в переработку.</vt:lpstr>
      <vt:lpstr>Акция «Нужные вещи».</vt:lpstr>
      <vt:lpstr>Экологическое просвещение</vt:lpstr>
      <vt:lpstr>«Чистые игры»</vt:lpstr>
      <vt:lpstr>Взаимодействие со СМИ</vt:lpstr>
      <vt:lpstr>Новые возможности С начала 2021 года мы нашли возможность  принимать и направлять в переработку пластик 4 и 6 фракции и упаковку Тетра Пак</vt:lpstr>
      <vt:lpstr>По результатам 2020 года мы вошли в 30-ку лучших эковолонтерских отрядов страны, став победителями третьего Всероссийского конкурса «Лучший эковолонтерский отряд» в номинации «Эковолонтеры города», организованный Неправительственным экологическим фондом имени В.И.Вернадского</vt:lpstr>
      <vt:lpstr>В 2021 году мы также проводили игры – летом совместно с водолазной группой «ДобротворецЪ» и осенью с грантовой поддержкой регионального конкурса «Важное дело». </vt:lpstr>
      <vt:lpstr>Субботники с РСО</vt:lpstr>
      <vt:lpstr>И вновь и снова «Чистые игры»…</vt:lpstr>
      <vt:lpstr>«ЧистоПляж»</vt:lpstr>
      <vt:lpstr>Планы на будущее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Анастасия Лабутова</cp:lastModifiedBy>
  <cp:revision>43</cp:revision>
  <dcterms:created xsi:type="dcterms:W3CDTF">2020-09-18T10:34:51Z</dcterms:created>
  <dcterms:modified xsi:type="dcterms:W3CDTF">2022-06-08T21:34:37Z</dcterms:modified>
</cp:coreProperties>
</file>