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307" r:id="rId4"/>
    <p:sldId id="296" r:id="rId5"/>
    <p:sldId id="308" r:id="rId6"/>
    <p:sldId id="279" r:id="rId7"/>
    <p:sldId id="312" r:id="rId8"/>
    <p:sldId id="313" r:id="rId9"/>
    <p:sldId id="297" r:id="rId10"/>
    <p:sldId id="314" r:id="rId11"/>
    <p:sldId id="317" r:id="rId12"/>
    <p:sldId id="319" r:id="rId13"/>
    <p:sldId id="318" r:id="rId14"/>
    <p:sldId id="320" r:id="rId15"/>
    <p:sldId id="321" r:id="rId16"/>
    <p:sldId id="280" r:id="rId17"/>
    <p:sldId id="322" r:id="rId18"/>
    <p:sldId id="315" r:id="rId19"/>
    <p:sldId id="281" r:id="rId20"/>
    <p:sldId id="316" r:id="rId21"/>
    <p:sldId id="323" r:id="rId22"/>
  </p:sldIdLst>
  <p:sldSz cx="9144000" cy="6858000" type="screen4x3"/>
  <p:notesSz cx="6858000" cy="9144000"/>
  <p:custDataLst>
    <p:tags r:id="rId24"/>
  </p:custDataLst>
  <p:defaultTextStyle>
    <a:defPPr>
      <a:defRPr lang="en-US"/>
    </a:defPPr>
    <a:lvl1pPr marL="0" indent="0" algn="ctr" defTabSz="914400" rtl="0" eaLnBrk="0" fontAlgn="base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2400" b="0" i="0" u="none" baseline="0">
        <a:solidFill>
          <a:schemeClr val="tx1"/>
        </a:solidFill>
        <a:effectLst/>
        <a:latin typeface="Arial"/>
      </a:defRPr>
    </a:lvl1pPr>
    <a:lvl2pPr marL="457200" indent="0" algn="ctr" defTabSz="914400" rtl="0" eaLnBrk="0" fontAlgn="base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2400" b="0" i="0" u="none" baseline="0">
        <a:solidFill>
          <a:schemeClr val="tx1"/>
        </a:solidFill>
        <a:effectLst/>
        <a:latin typeface="Arial"/>
      </a:defRPr>
    </a:lvl2pPr>
    <a:lvl3pPr marL="914400" indent="0" algn="ctr" defTabSz="914400" rtl="0" eaLnBrk="0" fontAlgn="base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2400" b="0" i="0" u="none" baseline="0">
        <a:solidFill>
          <a:schemeClr val="tx1"/>
        </a:solidFill>
        <a:effectLst/>
        <a:latin typeface="Arial"/>
      </a:defRPr>
    </a:lvl3pPr>
    <a:lvl4pPr marL="1371600" indent="0" algn="ctr" defTabSz="914400" rtl="0" eaLnBrk="0" fontAlgn="base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2400" b="0" i="0" u="none" baseline="0">
        <a:solidFill>
          <a:schemeClr val="tx1"/>
        </a:solidFill>
        <a:effectLst/>
        <a:latin typeface="Arial"/>
      </a:defRPr>
    </a:lvl4pPr>
    <a:lvl5pPr marL="1828800" indent="0" algn="ctr" defTabSz="914400" rtl="0" eaLnBrk="0" fontAlgn="base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2400" b="0" i="0" u="none" baseline="0">
        <a:solidFill>
          <a:schemeClr val="tx1"/>
        </a:solidFill>
        <a:effectLst/>
        <a:latin typeface="Arial"/>
      </a:defRPr>
    </a:lvl5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42" autoAdjust="0"/>
    <p:restoredTop sz="95573" autoAdjust="0"/>
  </p:normalViewPr>
  <p:slideViewPr>
    <p:cSldViewPr>
      <p:cViewPr varScale="1">
        <p:scale>
          <a:sx n="88" d="100"/>
          <a:sy n="88" d="100"/>
        </p:scale>
        <p:origin x="671" y="7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772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prstClr val="black"/>
            </a:solidFill>
            <a:miter lim="800000"/>
          </a:ln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Fifth level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numCol="1" anchor="b" anchorCtr="0" compatLnSpc="1">
            <a:prstTxWarp prst="textNoShape">
              <a:avLst/>
            </a:prstTxWarp>
          </a:bodyPr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algn="r" eaLnBrk="1" hangingPunct="1"/>
            <a:fld id="{10205D33-5784-4C70-A1EF-09995C3115CC}" type="slidenum">
              <a:rPr sz="1200"/>
              <a:t>‹#›</a:t>
            </a:fld>
            <a:endParaRPr sz="12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/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/>
          </p:cNvSpPr>
          <p:nvPr>
            <p:ph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algn="r" eaLnBrk="1" hangingPunct="1"/>
            <a:fld id="{FB9F5DD8-3F53-4EBB-812A-2B588D567041}" type="slidenum">
              <a:rPr sz="1200"/>
              <a:t>1</a:t>
            </a:fld>
            <a:endParaRPr sz="1200"/>
          </a:p>
        </p:txBody>
      </p:sp>
      <p:sp>
        <p:nvSpPr>
          <p:cNvPr id="33795" name="Rectangle 2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>
            <a:miter lim="800000"/>
          </a:ln>
        </p:spPr>
      </p:sp>
      <p:sp>
        <p:nvSpPr>
          <p:cNvPr id="33796" name="Rectangle 3"/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91440" tIns="45720" rIns="91440" bIns="45720" anchor="t" anchorCtr="0"/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eaLnBrk="1" hangingPunct="1"/>
            <a:endParaRPr lang="ru-RU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/>
          </p:cNvSpPr>
          <p:nvPr>
            <p:ph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algn="r" eaLnBrk="1" hangingPunct="1"/>
            <a:fld id="{82CB0555-BE18-4D90-96A6-B67CC575D1A9}" type="slidenum">
              <a:rPr sz="1200"/>
              <a:t>14</a:t>
            </a:fld>
            <a:endParaRPr sz="1200"/>
          </a:p>
        </p:txBody>
      </p:sp>
      <p:sp>
        <p:nvSpPr>
          <p:cNvPr id="35843" name="Rectangle 2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>
            <a:miter lim="800000"/>
          </a:ln>
        </p:spPr>
      </p:sp>
      <p:sp>
        <p:nvSpPr>
          <p:cNvPr id="35844" name="Rectangle 3"/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91440" tIns="45720" rIns="91440" bIns="45720" anchor="t" anchorCtr="0"/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eaLnBrk="1" hangingPunct="1"/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5576593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/>
          </p:cNvSpPr>
          <p:nvPr>
            <p:ph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algn="r" eaLnBrk="1" hangingPunct="1"/>
            <a:fld id="{82CB0555-BE18-4D90-96A6-B67CC575D1A9}" type="slidenum">
              <a:rPr sz="1200"/>
              <a:t>15</a:t>
            </a:fld>
            <a:endParaRPr sz="1200"/>
          </a:p>
        </p:txBody>
      </p:sp>
      <p:sp>
        <p:nvSpPr>
          <p:cNvPr id="35843" name="Rectangle 2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>
            <a:miter lim="800000"/>
          </a:ln>
        </p:spPr>
      </p:sp>
      <p:sp>
        <p:nvSpPr>
          <p:cNvPr id="35844" name="Rectangle 3"/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91440" tIns="45720" rIns="91440" bIns="45720" anchor="t" anchorCtr="0"/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eaLnBrk="1" hangingPunct="1"/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593570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/>
          </p:cNvSpPr>
          <p:nvPr>
            <p:ph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algn="r" eaLnBrk="1" hangingPunct="1"/>
            <a:fld id="{F6BA54B5-E5AF-4E3B-8689-82AAC9A297A4}" type="slidenum">
              <a:rPr sz="1200"/>
              <a:t>2</a:t>
            </a:fld>
            <a:endParaRPr sz="1200"/>
          </a:p>
        </p:txBody>
      </p:sp>
      <p:sp>
        <p:nvSpPr>
          <p:cNvPr id="34819" name="Rectangle 2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>
            <a:miter lim="800000"/>
          </a:ln>
        </p:spPr>
      </p:sp>
      <p:sp>
        <p:nvSpPr>
          <p:cNvPr id="34820" name="Rectangle 3"/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91440" tIns="45720" rIns="91440" bIns="45720" anchor="t" anchorCtr="0"/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eaLnBrk="1" hangingPunct="1"/>
            <a:endParaRPr lang="ru-RU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/>
          </p:cNvSpPr>
          <p:nvPr>
            <p:ph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algn="r" eaLnBrk="1" hangingPunct="1"/>
            <a:fld id="{F6BA54B5-E5AF-4E3B-8689-82AAC9A297A4}" type="slidenum">
              <a:rPr sz="1200"/>
              <a:t>3</a:t>
            </a:fld>
            <a:endParaRPr sz="1200"/>
          </a:p>
        </p:txBody>
      </p:sp>
      <p:sp>
        <p:nvSpPr>
          <p:cNvPr id="34819" name="Rectangle 2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>
            <a:miter lim="800000"/>
          </a:ln>
        </p:spPr>
      </p:sp>
      <p:sp>
        <p:nvSpPr>
          <p:cNvPr id="34820" name="Rectangle 3"/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91440" tIns="45720" rIns="91440" bIns="45720" anchor="t" anchorCtr="0"/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eaLnBrk="1" hangingPunct="1"/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601758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/>
          </p:cNvSpPr>
          <p:nvPr>
            <p:ph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algn="r" eaLnBrk="1" hangingPunct="1"/>
            <a:fld id="{82CB0555-BE18-4D90-96A6-B67CC575D1A9}" type="slidenum">
              <a:rPr sz="1200"/>
              <a:t>6</a:t>
            </a:fld>
            <a:endParaRPr sz="1200"/>
          </a:p>
        </p:txBody>
      </p:sp>
      <p:sp>
        <p:nvSpPr>
          <p:cNvPr id="35843" name="Rectangle 2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>
            <a:miter lim="800000"/>
          </a:ln>
        </p:spPr>
      </p:sp>
      <p:sp>
        <p:nvSpPr>
          <p:cNvPr id="35844" name="Rectangle 3"/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91440" tIns="45720" rIns="91440" bIns="45720" anchor="t" anchorCtr="0"/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eaLnBrk="1" hangingPunct="1"/>
            <a:endParaRPr lang="ru-RU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/>
          </p:cNvSpPr>
          <p:nvPr>
            <p:ph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algn="r" eaLnBrk="1" hangingPunct="1"/>
            <a:fld id="{82CB0555-BE18-4D90-96A6-B67CC575D1A9}" type="slidenum">
              <a:rPr sz="1200"/>
              <a:t>7</a:t>
            </a:fld>
            <a:endParaRPr sz="1200"/>
          </a:p>
        </p:txBody>
      </p:sp>
      <p:sp>
        <p:nvSpPr>
          <p:cNvPr id="35843" name="Rectangle 2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>
            <a:miter lim="800000"/>
          </a:ln>
        </p:spPr>
      </p:sp>
      <p:sp>
        <p:nvSpPr>
          <p:cNvPr id="35844" name="Rectangle 3"/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91440" tIns="45720" rIns="91440" bIns="45720" anchor="t" anchorCtr="0"/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eaLnBrk="1" hangingPunct="1"/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326590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/>
          </p:cNvSpPr>
          <p:nvPr>
            <p:ph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algn="r" eaLnBrk="1" hangingPunct="1"/>
            <a:fld id="{82CB0555-BE18-4D90-96A6-B67CC575D1A9}" type="slidenum">
              <a:rPr sz="1200"/>
              <a:t>10</a:t>
            </a:fld>
            <a:endParaRPr sz="1200"/>
          </a:p>
        </p:txBody>
      </p:sp>
      <p:sp>
        <p:nvSpPr>
          <p:cNvPr id="35843" name="Rectangle 2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>
            <a:miter lim="800000"/>
          </a:ln>
        </p:spPr>
      </p:sp>
      <p:sp>
        <p:nvSpPr>
          <p:cNvPr id="35844" name="Rectangle 3"/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91440" tIns="45720" rIns="91440" bIns="45720" anchor="t" anchorCtr="0"/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eaLnBrk="1" hangingPunct="1"/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976902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/>
          </p:cNvSpPr>
          <p:nvPr>
            <p:ph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algn="r" eaLnBrk="1" hangingPunct="1"/>
            <a:fld id="{82CB0555-BE18-4D90-96A6-B67CC575D1A9}" type="slidenum">
              <a:rPr sz="1200"/>
              <a:t>11</a:t>
            </a:fld>
            <a:endParaRPr sz="1200"/>
          </a:p>
        </p:txBody>
      </p:sp>
      <p:sp>
        <p:nvSpPr>
          <p:cNvPr id="35843" name="Rectangle 2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>
            <a:miter lim="800000"/>
          </a:ln>
        </p:spPr>
      </p:sp>
      <p:sp>
        <p:nvSpPr>
          <p:cNvPr id="35844" name="Rectangle 3"/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91440" tIns="45720" rIns="91440" bIns="45720" anchor="t" anchorCtr="0"/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eaLnBrk="1" hangingPunct="1"/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871660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/>
          </p:cNvSpPr>
          <p:nvPr>
            <p:ph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algn="r" eaLnBrk="1" hangingPunct="1"/>
            <a:fld id="{82CB0555-BE18-4D90-96A6-B67CC575D1A9}" type="slidenum">
              <a:rPr sz="1200"/>
              <a:t>12</a:t>
            </a:fld>
            <a:endParaRPr sz="1200"/>
          </a:p>
        </p:txBody>
      </p:sp>
      <p:sp>
        <p:nvSpPr>
          <p:cNvPr id="35843" name="Rectangle 2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>
            <a:miter lim="800000"/>
          </a:ln>
        </p:spPr>
      </p:sp>
      <p:sp>
        <p:nvSpPr>
          <p:cNvPr id="35844" name="Rectangle 3"/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91440" tIns="45720" rIns="91440" bIns="45720" anchor="t" anchorCtr="0"/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eaLnBrk="1" hangingPunct="1"/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099532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/>
          </p:cNvSpPr>
          <p:nvPr>
            <p:ph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/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algn="r" eaLnBrk="1" hangingPunct="1"/>
            <a:fld id="{82CB0555-BE18-4D90-96A6-B67CC575D1A9}" type="slidenum">
              <a:rPr sz="1200"/>
              <a:t>13</a:t>
            </a:fld>
            <a:endParaRPr sz="1200"/>
          </a:p>
        </p:txBody>
      </p:sp>
      <p:sp>
        <p:nvSpPr>
          <p:cNvPr id="35843" name="Rectangle 2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>
            <a:miter lim="800000"/>
          </a:ln>
        </p:spPr>
      </p:sp>
      <p:sp>
        <p:nvSpPr>
          <p:cNvPr id="35844" name="Rectangle 3"/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91440" tIns="45720" rIns="91440" bIns="45720" anchor="t" anchorCtr="0"/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marL="0" lvl="0" indent="0" eaLnBrk="1" hangingPunct="1"/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430272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5334000"/>
            <a:ext cx="7772400" cy="704850"/>
          </a:xfrm>
          <a:extLst/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5867400"/>
            <a:ext cx="7772400" cy="533400"/>
          </a:xfrm>
          <a:extLst/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1417638"/>
            <a:ext cx="1828800" cy="5211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417638"/>
            <a:ext cx="5334000" cy="5211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914400" y="1417638"/>
            <a:ext cx="7315200" cy="715962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ctr" anchorCtr="0"/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lvl="0"/>
            <a:r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914400" y="2438400"/>
            <a:ext cx="7315200" cy="41910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latin typeface="+mn-lt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latin typeface="+mn-lt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latin typeface="+mn-lt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marL="0" indent="0" algn="l" defTabSz="914400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4400" b="0" i="0" u="none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9pPr>
    </p:titleStyle>
    <p:bodyStyle>
      <a:lvl1pPr marL="342900" indent="-3429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defRPr kumimoji="0" sz="3200" b="0" i="0" u="none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defRPr kumimoji="0" sz="2800" b="0" i="0" u="none" baseline="0">
          <a:solidFill>
            <a:schemeClr val="tx1"/>
          </a:solidFill>
          <a:effectLst/>
          <a:latin typeface="+mn-lt"/>
        </a:defRPr>
      </a:lvl2pPr>
      <a:lvl3pPr marL="11430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defRPr kumimoji="0" sz="2400" b="0" i="0" u="none" baseline="0">
          <a:solidFill>
            <a:schemeClr val="tx1"/>
          </a:solidFill>
          <a:effectLst/>
          <a:latin typeface="+mn-lt"/>
        </a:defRPr>
      </a:lvl3pPr>
      <a:lvl4pPr marL="16002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defRPr kumimoji="0" sz="2000" b="0" i="0" u="none" baseline="0">
          <a:solidFill>
            <a:schemeClr val="tx1"/>
          </a:solidFill>
          <a:effectLst/>
          <a:latin typeface="+mn-lt"/>
        </a:defRPr>
      </a:lvl4pPr>
      <a:lvl5pPr marL="20574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»"/>
        <a:defRPr kumimoji="0" sz="2000" b="0" i="0" u="none" baseline="0">
          <a:solidFill>
            <a:schemeClr val="tx1"/>
          </a:solidFill>
          <a:effectLst/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572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144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716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8288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k.com/club214151879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6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f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dobro.ru/organizations/10036188/info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Grp="1"/>
          </p:cNvSpPr>
          <p:nvPr>
            <p:ph type="ctrTitle"/>
          </p:nvPr>
        </p:nvSpPr>
        <p:spPr>
          <a:xfrm>
            <a:off x="467544" y="2492896"/>
            <a:ext cx="8763000" cy="762000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91440" tIns="45720" rIns="91440" bIns="45720" anchor="ctr" anchorCtr="0"/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4400" b="0" i="0" u="none" baseline="0">
                <a:solidFill>
                  <a:schemeClr val="tx1"/>
                </a:solidFill>
                <a:effectLst/>
                <a:latin typeface="Microsoft Sans Serif" pitchFamily="34" charset="0"/>
              </a:defRPr>
            </a:lvl1pPr>
          </a:lstStyle>
          <a:p>
            <a:pPr lvl="0" algn="ctr" eaLnBrk="1" hangingPunct="1"/>
            <a:r>
              <a:rPr lang="ru-RU" altLang="en-US" sz="4800" dirty="0">
                <a:solidFill>
                  <a:schemeClr val="bg2">
                    <a:lumMod val="50000"/>
                  </a:schemeClr>
                </a:solidFill>
              </a:rPr>
              <a:t>Вовлечение обучающихся </a:t>
            </a:r>
            <a:r>
              <a:rPr lang="ru-RU" altLang="en-US" sz="48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altLang="en-US" sz="48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altLang="en-US" sz="4800" dirty="0" smtClean="0">
                <a:solidFill>
                  <a:schemeClr val="bg2">
                    <a:lumMod val="50000"/>
                  </a:schemeClr>
                </a:solidFill>
              </a:rPr>
              <a:t>в </a:t>
            </a:r>
            <a:r>
              <a:rPr lang="ru-RU" altLang="en-US" sz="4800" dirty="0">
                <a:solidFill>
                  <a:schemeClr val="bg2">
                    <a:lumMod val="50000"/>
                  </a:schemeClr>
                </a:solidFill>
              </a:rPr>
              <a:t>волонтерское </a:t>
            </a:r>
            <a:r>
              <a:rPr lang="ru-RU" altLang="en-US" sz="4800" dirty="0" smtClean="0">
                <a:solidFill>
                  <a:schemeClr val="bg2">
                    <a:lumMod val="50000"/>
                  </a:schemeClr>
                </a:solidFill>
              </a:rPr>
              <a:t>движение. Отряд волонтеров</a:t>
            </a:r>
            <a:br>
              <a:rPr lang="ru-RU" altLang="en-US" sz="48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altLang="en-US" sz="4800" dirty="0" smtClean="0">
                <a:solidFill>
                  <a:schemeClr val="bg2">
                    <a:lumMod val="50000"/>
                  </a:schemeClr>
                </a:solidFill>
              </a:rPr>
              <a:t>«</a:t>
            </a:r>
            <a:r>
              <a:rPr lang="ru-RU" altLang="en-US" sz="4800" dirty="0">
                <a:solidFill>
                  <a:schemeClr val="bg2">
                    <a:lumMod val="50000"/>
                  </a:schemeClr>
                </a:solidFill>
              </a:rPr>
              <a:t>Новое поколение</a:t>
            </a:r>
            <a:r>
              <a:rPr lang="ru-RU" altLang="en-US" sz="4800" dirty="0" smtClean="0">
                <a:solidFill>
                  <a:schemeClr val="bg2">
                    <a:lumMod val="50000"/>
                  </a:schemeClr>
                </a:solidFill>
              </a:rPr>
              <a:t>»</a:t>
            </a:r>
            <a:endParaRPr lang="ru-RU" altLang="en-US" sz="4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075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314267" y="5445224"/>
            <a:ext cx="8800235" cy="53340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ru-RU" altLang="en-US" dirty="0" smtClean="0">
                <a:solidFill>
                  <a:schemeClr val="tx1">
                    <a:lumMod val="50000"/>
                  </a:schemeClr>
                </a:solidFill>
              </a:rPr>
              <a:t>СПЕЦПРОЕКТ </a:t>
            </a:r>
            <a:endParaRPr lang="ru-RU" alt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TextBox 4"/>
          <p:cNvSpPr/>
          <p:nvPr/>
        </p:nvSpPr>
        <p:spPr>
          <a:xfrm>
            <a:off x="385323" y="114582"/>
            <a:ext cx="8658139" cy="4616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1pPr>
            <a:lvl2pPr marL="45720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2pPr>
            <a:lvl3pPr marL="91440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3pPr>
            <a:lvl4pPr marL="137160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4pPr>
            <a:lvl5pPr marL="182880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Arial"/>
              </a:defRPr>
            </a:lvl5pPr>
          </a:lstStyle>
          <a:p>
            <a:pPr lvl="0" eaLnBrk="1" hangingPunct="1"/>
            <a:r>
              <a:rPr lang="ru-RU" altLang="en-US" dirty="0" smtClean="0">
                <a:solidFill>
                  <a:schemeClr val="tx1">
                    <a:lumMod val="50000"/>
                  </a:schemeClr>
                </a:solidFill>
              </a:rPr>
              <a:t>КГПОУ «Красноярский техникум промышленного сервиса»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/>
          </p:cNvSpPr>
          <p:nvPr>
            <p:ph idx="1"/>
          </p:nvPr>
        </p:nvSpPr>
        <p:spPr>
          <a:xfrm>
            <a:off x="251520" y="81197"/>
            <a:ext cx="8712968" cy="4267200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91440" tIns="45720" rIns="91440" bIns="45720" anchor="t" anchorCtr="0"/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latin typeface="+mn-lt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latin typeface="+mn-lt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latin typeface="+mn-lt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ru-RU" altLang="en-US" sz="2000" i="1" dirty="0" smtClean="0">
                <a:solidFill>
                  <a:schemeClr val="tx1">
                    <a:lumMod val="50000"/>
                  </a:schemeClr>
                </a:solidFill>
              </a:rPr>
              <a:t>Все </a:t>
            </a:r>
            <a:r>
              <a:rPr lang="ru-RU" altLang="en-US" sz="2000" i="1" dirty="0">
                <a:solidFill>
                  <a:schemeClr val="tx1">
                    <a:lumMod val="50000"/>
                  </a:schemeClr>
                </a:solidFill>
              </a:rPr>
              <a:t>мероприятия, проводимые нами  и не только по волонтерской деятельности, освещаются в социальных сетях, у нас создано сообщество «Новое поколение» </a:t>
            </a:r>
            <a:r>
              <a:rPr lang="ru-RU" altLang="en-US" sz="2000" i="1" u="sng" dirty="0">
                <a:solidFill>
                  <a:schemeClr val="tx1">
                    <a:lumMod val="50000"/>
                  </a:schemeClr>
                </a:solidFill>
                <a:hlinkClick r:id="rId4"/>
              </a:rPr>
              <a:t>https://vk.com/club214151879</a:t>
            </a:r>
            <a:r>
              <a:rPr lang="ru-RU" altLang="en-US" sz="2000" i="1" dirty="0">
                <a:solidFill>
                  <a:schemeClr val="tx1">
                    <a:lumMod val="50000"/>
                  </a:schemeClr>
                </a:solidFill>
              </a:rPr>
              <a:t>  </a:t>
            </a:r>
            <a:endParaRPr lang="ru-RU" altLang="en-US" sz="2000" i="1" dirty="0" smtClean="0">
              <a:solidFill>
                <a:schemeClr val="tx1">
                  <a:lumMod val="50000"/>
                </a:schemeClr>
              </a:solidFill>
            </a:endParaRPr>
          </a:p>
          <a:p>
            <a:pPr lvl="0" algn="r">
              <a:buNone/>
            </a:pPr>
            <a:r>
              <a:rPr lang="ru-RU" altLang="en-US" sz="2000" b="1" i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Segoe UI Semibold" pitchFamily="34" charset="0"/>
                <a:cs typeface="Arial" panose="020B0604020202020204" pitchFamily="34" charset="0"/>
              </a:rPr>
              <a:t> </a:t>
            </a:r>
          </a:p>
          <a:p>
            <a:pPr lvl="0" eaLnBrk="1" hangingPunct="1">
              <a:lnSpc>
                <a:spcPct val="80000"/>
              </a:lnSpc>
            </a:pPr>
            <a:endParaRPr sz="1800" b="1" dirty="0">
              <a:solidFill>
                <a:srgbClr val="35759D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4806335"/>
              </p:ext>
            </p:extLst>
          </p:nvPr>
        </p:nvGraphicFramePr>
        <p:xfrm>
          <a:off x="1763688" y="1124743"/>
          <a:ext cx="7056784" cy="41319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1541">
                  <a:extLst>
                    <a:ext uri="{9D8B030D-6E8A-4147-A177-3AD203B41FA5}">
                      <a16:colId xmlns:a16="http://schemas.microsoft.com/office/drawing/2014/main" val="3228711081"/>
                    </a:ext>
                  </a:extLst>
                </a:gridCol>
                <a:gridCol w="1239123">
                  <a:extLst>
                    <a:ext uri="{9D8B030D-6E8A-4147-A177-3AD203B41FA5}">
                      <a16:colId xmlns:a16="http://schemas.microsoft.com/office/drawing/2014/main" val="2598509191"/>
                    </a:ext>
                  </a:extLst>
                </a:gridCol>
                <a:gridCol w="3246120">
                  <a:extLst>
                    <a:ext uri="{9D8B030D-6E8A-4147-A177-3AD203B41FA5}">
                      <a16:colId xmlns:a16="http://schemas.microsoft.com/office/drawing/2014/main" val="2736948446"/>
                    </a:ext>
                  </a:extLst>
                </a:gridCol>
              </a:tblGrid>
              <a:tr h="2550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5695" algn="l"/>
                        </a:tabLs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мероприятия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5695" algn="l"/>
                        </a:tabLs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реализации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5695" algn="l"/>
                        </a:tabLs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результативности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14659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5695" algn="l"/>
                        </a:tabLst>
                      </a:pPr>
                      <a:r>
                        <a:rPr lang="ru-RU" sz="14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Дворовый </a:t>
                      </a: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праздник «Широкая Масленица» 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5695" algn="l"/>
                        </a:tabLs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 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5695" algn="l"/>
                        </a:tabLs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5695" algn="l"/>
                        </a:tabLs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Около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120 человек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5695" algn="l"/>
                        </a:tabLs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волонтеров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5695" algn="l"/>
                        </a:tabLs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Жители Свердловского района на </a:t>
                      </a:r>
                      <a:r>
                        <a:rPr lang="ru-RU" sz="1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пл.Свердлова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(площадку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отряда посетило около 80 человек)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12293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5695" algn="l"/>
                        </a:tabLst>
                      </a:pPr>
                      <a:r>
                        <a:rPr lang="ru-RU" sz="14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Операция </a:t>
                      </a: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«Цветущий двор»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5695" algn="l"/>
                        </a:tabLs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Май-июнь 2022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5695" algn="l"/>
                        </a:tabLs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Охвачено 70 обучающихся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55481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5695" algn="l"/>
                        </a:tabLst>
                      </a:pPr>
                      <a:r>
                        <a:rPr lang="ru-RU" sz="14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Мастер-класс </a:t>
                      </a: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«Изготовление брошей Победы»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5695" algn="l"/>
                        </a:tabLs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 2022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5695" algn="l"/>
                        </a:tabLs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Сотрудничество с #Мода без границ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5695" algn="l"/>
                        </a:tabLs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Вовлечено 12 подростков с ОВЗ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73041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5695" algn="l"/>
                        </a:tabLst>
                      </a:pPr>
                      <a:r>
                        <a:rPr lang="ru-RU" sz="14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Акция </a:t>
                      </a: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«Соберем ребенка в школу» сбор гуманитарной помощи детям ЛДНР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5695" algn="l"/>
                        </a:tabLs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Август-сентябрь 2022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5695" algn="l"/>
                        </a:tabLs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Приняло участие 102 человека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5080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5695" algn="l"/>
                        </a:tabLst>
                      </a:pPr>
                      <a:r>
                        <a:rPr lang="ru-RU" sz="14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Товарищеский </a:t>
                      </a: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турнир по волейболу среди команд общежитий 4 техникумов 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5695" algn="l"/>
                        </a:tabLs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 2022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5695" algn="l"/>
                        </a:tabLs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Охвачено около 60 студентов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0637108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499763"/>
              </p:ext>
            </p:extLst>
          </p:nvPr>
        </p:nvGraphicFramePr>
        <p:xfrm>
          <a:off x="1763688" y="5295931"/>
          <a:ext cx="7200801" cy="9618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92288">
                  <a:extLst>
                    <a:ext uri="{9D8B030D-6E8A-4147-A177-3AD203B41FA5}">
                      <a16:colId xmlns:a16="http://schemas.microsoft.com/office/drawing/2014/main" val="196480161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1682818368"/>
                    </a:ext>
                  </a:extLst>
                </a:gridCol>
                <a:gridCol w="3456385">
                  <a:extLst>
                    <a:ext uri="{9D8B030D-6E8A-4147-A177-3AD203B41FA5}">
                      <a16:colId xmlns:a16="http://schemas.microsoft.com/office/drawing/2014/main" val="2481931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5695" algn="l"/>
                        </a:tabLst>
                      </a:pPr>
                      <a:r>
                        <a:rPr lang="ru-RU" sz="14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Акция </a:t>
                      </a: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«Помогаем» сбор средств на приобретение аптечек первой помощи для мобилизованных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5695" algn="l"/>
                        </a:tabLs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Октябрь-ноябрь 2022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5695" algn="l"/>
                        </a:tabLs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Приняло участие 72 человека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02849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988928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/>
          </p:cNvSpPr>
          <p:nvPr>
            <p:ph idx="1"/>
          </p:nvPr>
        </p:nvSpPr>
        <p:spPr>
          <a:xfrm>
            <a:off x="1691680" y="228600"/>
            <a:ext cx="7452320" cy="4267200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91440" tIns="45720" rIns="91440" bIns="45720" anchor="t" anchorCtr="0"/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latin typeface="+mn-lt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latin typeface="+mn-lt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latin typeface="+mn-lt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ru-RU" altLang="en-US" sz="1800" i="1" dirty="0" smtClean="0">
                <a:solidFill>
                  <a:schemeClr val="tx1">
                    <a:lumMod val="50000"/>
                  </a:schemeClr>
                </a:solidFill>
              </a:rPr>
              <a:t>Волонтеры </a:t>
            </a:r>
            <a:r>
              <a:rPr lang="ru-RU" altLang="en-US" sz="1800" i="1" dirty="0">
                <a:solidFill>
                  <a:schemeClr val="tx1">
                    <a:lumMod val="50000"/>
                  </a:schemeClr>
                </a:solidFill>
              </a:rPr>
              <a:t>отряда проходят обучение по волонтерской </a:t>
            </a:r>
            <a:r>
              <a:rPr lang="ru-RU" altLang="en-US" sz="1800" i="1" dirty="0" smtClean="0">
                <a:solidFill>
                  <a:schemeClr val="tx1">
                    <a:lumMod val="50000"/>
                  </a:schemeClr>
                </a:solidFill>
              </a:rPr>
              <a:t>деятельности ( у  всех волонтеров сертификаты)</a:t>
            </a:r>
          </a:p>
          <a:p>
            <a:pPr marL="0" indent="0">
              <a:buNone/>
            </a:pPr>
            <a:r>
              <a:rPr lang="ru-RU" altLang="en-US" sz="1800" i="1" dirty="0" smtClean="0">
                <a:solidFill>
                  <a:schemeClr val="tx1">
                    <a:lumMod val="50000"/>
                  </a:schemeClr>
                </a:solidFill>
              </a:rPr>
              <a:t>Проходят </a:t>
            </a:r>
            <a:r>
              <a:rPr lang="ru-RU" altLang="en-US" sz="1800" i="1" dirty="0" smtClean="0">
                <a:solidFill>
                  <a:schemeClr val="tx1">
                    <a:lumMod val="50000"/>
                  </a:schemeClr>
                </a:solidFill>
              </a:rPr>
              <a:t>обучение </a:t>
            </a:r>
            <a:r>
              <a:rPr lang="ru-RU" altLang="en-US" sz="1800" i="1" dirty="0" smtClean="0">
                <a:solidFill>
                  <a:schemeClr val="tx1">
                    <a:lumMod val="50000"/>
                  </a:schemeClr>
                </a:solidFill>
              </a:rPr>
              <a:t>в проектных школах, </a:t>
            </a:r>
            <a:r>
              <a:rPr lang="ru-RU" altLang="en-US" sz="1800" i="1" dirty="0">
                <a:solidFill>
                  <a:schemeClr val="tx1">
                    <a:lumMod val="50000"/>
                  </a:schemeClr>
                </a:solidFill>
              </a:rPr>
              <a:t>для разработки в дальнейшем своих проектов и мероприятий </a:t>
            </a:r>
            <a:r>
              <a:rPr lang="ru-RU" altLang="en-US" sz="1800" i="1" dirty="0" smtClean="0">
                <a:solidFill>
                  <a:schemeClr val="tx1">
                    <a:lumMod val="50000"/>
                  </a:schemeClr>
                </a:solidFill>
              </a:rPr>
              <a:t>. </a:t>
            </a:r>
            <a:r>
              <a:rPr lang="ru-RU" altLang="en-US" sz="1800" i="1" dirty="0">
                <a:solidFill>
                  <a:schemeClr val="tx1">
                    <a:lumMod val="50000"/>
                  </a:schemeClr>
                </a:solidFill>
              </a:rPr>
              <a:t>З</a:t>
            </a:r>
            <a:r>
              <a:rPr lang="ru-RU" altLang="en-US" sz="1800" i="1" dirty="0" smtClean="0">
                <a:solidFill>
                  <a:schemeClr val="tx1">
                    <a:lumMod val="50000"/>
                  </a:schemeClr>
                </a:solidFill>
              </a:rPr>
              <a:t>а 2022 года 4 проекта стали победителями конкурса проектов «Территория Красноярский край». Такие как </a:t>
            </a:r>
            <a:r>
              <a:rPr lang="ru-RU" altLang="en-US" sz="1800" i="1" dirty="0" smtClean="0">
                <a:solidFill>
                  <a:schemeClr val="tx1">
                    <a:lumMod val="50000"/>
                  </a:schemeClr>
                </a:solidFill>
              </a:rPr>
              <a:t>:</a:t>
            </a:r>
          </a:p>
          <a:p>
            <a:pPr marL="0" indent="0">
              <a:buNone/>
            </a:pPr>
            <a:r>
              <a:rPr lang="ru-RU" altLang="en-US" sz="2000" b="1" i="1" dirty="0" smtClean="0">
                <a:solidFill>
                  <a:schemeClr val="tx1">
                    <a:lumMod val="50000"/>
                  </a:schemeClr>
                </a:solidFill>
              </a:rPr>
              <a:t>Благородный возраст</a:t>
            </a:r>
            <a:endParaRPr lang="ru-RU" altLang="en-US" sz="2000" b="1" i="1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endParaRPr lang="ru-RU" altLang="en-US" sz="2000" i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r">
              <a:buNone/>
            </a:pPr>
            <a:r>
              <a:rPr lang="ru-RU" altLang="en-US" sz="2000" b="1" i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Segoe UI Semibold" pitchFamily="34" charset="0"/>
                <a:cs typeface="Arial" panose="020B0604020202020204" pitchFamily="34" charset="0"/>
              </a:rPr>
              <a:t> </a:t>
            </a:r>
          </a:p>
          <a:p>
            <a:pPr lvl="0" eaLnBrk="1" hangingPunct="1">
              <a:lnSpc>
                <a:spcPct val="80000"/>
              </a:lnSpc>
            </a:pPr>
            <a:endParaRPr sz="1800" b="1" dirty="0">
              <a:solidFill>
                <a:srgbClr val="35759D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5919564"/>
              </p:ext>
            </p:extLst>
          </p:nvPr>
        </p:nvGraphicFramePr>
        <p:xfrm>
          <a:off x="1763688" y="2394652"/>
          <a:ext cx="7056784" cy="39811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92164">
                  <a:extLst>
                    <a:ext uri="{9D8B030D-6E8A-4147-A177-3AD203B41FA5}">
                      <a16:colId xmlns:a16="http://schemas.microsoft.com/office/drawing/2014/main" val="1207577877"/>
                    </a:ext>
                  </a:extLst>
                </a:gridCol>
                <a:gridCol w="1169542">
                  <a:extLst>
                    <a:ext uri="{9D8B030D-6E8A-4147-A177-3AD203B41FA5}">
                      <a16:colId xmlns:a16="http://schemas.microsoft.com/office/drawing/2014/main" val="928568355"/>
                    </a:ext>
                  </a:extLst>
                </a:gridCol>
                <a:gridCol w="2295078">
                  <a:extLst>
                    <a:ext uri="{9D8B030D-6E8A-4147-A177-3AD203B41FA5}">
                      <a16:colId xmlns:a16="http://schemas.microsoft.com/office/drawing/2014/main" val="211291783"/>
                    </a:ext>
                  </a:extLst>
                </a:gridCol>
              </a:tblGrid>
              <a:tr h="3026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5695" algn="l"/>
                        </a:tabLs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Акция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«Корзина доброты»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4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569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569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569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569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 – Октябрь- ноябрь- декабрь  2022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4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5695" algn="l"/>
                        </a:tabLs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победитель «Территория Красноярский край»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5695" algn="l"/>
                        </a:tabLs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Взято шефство над 4 людьми пожилого возраста с нарушениями опорно-двигательного аппарата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5695" algn="l"/>
                        </a:tabLs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Вовлечено 24 волонтера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72294985"/>
                  </a:ext>
                </a:extLst>
              </a:tr>
              <a:tr h="9606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5695" algn="l"/>
                        </a:tabLs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Акция «Согреем ладони, разгладим морщины»   (выезд на дом с поздравлением, вечера за кружкой чая)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1209663"/>
                  </a:ext>
                </a:extLst>
              </a:tr>
              <a:tr h="16186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5695" algn="l"/>
                        </a:tabLs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Акция «Протяни руку помощи» (уборка придомовой территории, уборка квартир, помощь по дому, доставка продуктов и лекарств, сопровождение к врачу, прогулка)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4551845"/>
                  </a:ext>
                </a:extLst>
              </a:tr>
              <a:tr h="9606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5695" algn="l"/>
                        </a:tabLs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Творческая мастерская (пошив постельного белья и полотенец в подарок пожилым)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44617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814890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/>
          </p:cNvSpPr>
          <p:nvPr>
            <p:ph idx="1"/>
          </p:nvPr>
        </p:nvSpPr>
        <p:spPr>
          <a:xfrm>
            <a:off x="1691680" y="228600"/>
            <a:ext cx="7452320" cy="4267200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91440" tIns="45720" rIns="91440" bIns="45720" anchor="t" anchorCtr="0"/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latin typeface="+mn-lt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latin typeface="+mn-lt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latin typeface="+mn-lt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ru-RU" altLang="en-US" sz="2000" b="1" i="1" dirty="0" smtClean="0">
                <a:solidFill>
                  <a:schemeClr val="tx1">
                    <a:lumMod val="50000"/>
                  </a:schemeClr>
                </a:solidFill>
              </a:rPr>
              <a:t>Благородный возраст</a:t>
            </a:r>
            <a:endParaRPr lang="ru-RU" altLang="en-US" sz="2000" b="1" i="1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endParaRPr lang="ru-RU" altLang="en-US" sz="2000" i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r">
              <a:buNone/>
            </a:pPr>
            <a:r>
              <a:rPr lang="ru-RU" altLang="en-US" sz="2000" b="1" i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Segoe UI Semibold" pitchFamily="34" charset="0"/>
                <a:cs typeface="Arial" panose="020B0604020202020204" pitchFamily="34" charset="0"/>
              </a:rPr>
              <a:t> </a:t>
            </a:r>
          </a:p>
          <a:p>
            <a:pPr lvl="0" eaLnBrk="1" hangingPunct="1">
              <a:lnSpc>
                <a:spcPct val="80000"/>
              </a:lnSpc>
            </a:pPr>
            <a:endParaRPr sz="1800" b="1" dirty="0">
              <a:solidFill>
                <a:srgbClr val="35759D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00" y="670383"/>
            <a:ext cx="2783873" cy="20879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670383"/>
            <a:ext cx="2720317" cy="20385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380" y="2789003"/>
            <a:ext cx="3312368" cy="18611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233" y="651977"/>
            <a:ext cx="2742591" cy="20569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03" y="2784242"/>
            <a:ext cx="2486866" cy="18658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000" y="2764658"/>
            <a:ext cx="2408757" cy="18065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24" y="4725144"/>
            <a:ext cx="2740487" cy="20553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321" y="4725144"/>
            <a:ext cx="2740486" cy="205536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362" y="4680855"/>
            <a:ext cx="2629395" cy="212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8449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/>
          </p:cNvSpPr>
          <p:nvPr>
            <p:ph idx="1"/>
          </p:nvPr>
        </p:nvSpPr>
        <p:spPr>
          <a:xfrm>
            <a:off x="154961" y="0"/>
            <a:ext cx="7452320" cy="4267200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91440" tIns="45720" rIns="91440" bIns="45720" anchor="t" anchorCtr="0"/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latin typeface="+mn-lt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latin typeface="+mn-lt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latin typeface="+mn-lt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ru-RU" altLang="en-US" sz="2000" b="1" i="1" dirty="0" smtClean="0">
                <a:solidFill>
                  <a:schemeClr val="tx1">
                    <a:lumMod val="50000"/>
                  </a:schemeClr>
                </a:solidFill>
              </a:rPr>
              <a:t>Битва общаг</a:t>
            </a:r>
            <a:endParaRPr lang="ru-RU" altLang="en-US" sz="2000" b="1" i="1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endParaRPr lang="ru-RU" altLang="en-US" sz="2000" i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r">
              <a:buNone/>
            </a:pPr>
            <a:r>
              <a:rPr lang="ru-RU" altLang="en-US" sz="2000" b="1" i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Segoe UI Semibold" pitchFamily="34" charset="0"/>
                <a:cs typeface="Arial" panose="020B0604020202020204" pitchFamily="34" charset="0"/>
              </a:rPr>
              <a:t> </a:t>
            </a:r>
          </a:p>
          <a:p>
            <a:pPr lvl="0" eaLnBrk="1" hangingPunct="1">
              <a:lnSpc>
                <a:spcPct val="80000"/>
              </a:lnSpc>
            </a:pPr>
            <a:endParaRPr sz="1800" b="1" dirty="0">
              <a:solidFill>
                <a:srgbClr val="35759D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9800901"/>
              </p:ext>
            </p:extLst>
          </p:nvPr>
        </p:nvGraphicFramePr>
        <p:xfrm>
          <a:off x="1827364" y="27103"/>
          <a:ext cx="7316636" cy="16979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78238">
                  <a:extLst>
                    <a:ext uri="{9D8B030D-6E8A-4147-A177-3AD203B41FA5}">
                      <a16:colId xmlns:a16="http://schemas.microsoft.com/office/drawing/2014/main" val="2565789406"/>
                    </a:ext>
                  </a:extLst>
                </a:gridCol>
                <a:gridCol w="1623544">
                  <a:extLst>
                    <a:ext uri="{9D8B030D-6E8A-4147-A177-3AD203B41FA5}">
                      <a16:colId xmlns:a16="http://schemas.microsoft.com/office/drawing/2014/main" val="841709587"/>
                    </a:ext>
                  </a:extLst>
                </a:gridCol>
                <a:gridCol w="2814854">
                  <a:extLst>
                    <a:ext uri="{9D8B030D-6E8A-4147-A177-3AD203B41FA5}">
                      <a16:colId xmlns:a16="http://schemas.microsoft.com/office/drawing/2014/main" val="222085436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5695" algn="l"/>
                        </a:tabLs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Трехдневные состязания «Битва общаг 2022»: </a:t>
                      </a:r>
                      <a:endParaRPr lang="ru-RU" sz="1400" b="0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5695" algn="l"/>
                        </a:tabLst>
                      </a:pPr>
                      <a:r>
                        <a:rPr lang="ru-RU" sz="14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1.КВН</a:t>
                      </a: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endParaRPr lang="ru-RU" sz="1400" b="0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5695" algn="l"/>
                        </a:tabLst>
                      </a:pPr>
                      <a:r>
                        <a:rPr lang="ru-RU" sz="14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2.КВИЗ</a:t>
                      </a: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1400" b="0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5695" algn="l"/>
                        </a:tabLst>
                      </a:pPr>
                      <a:r>
                        <a:rPr lang="ru-RU" sz="14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3.Веселые </a:t>
                      </a: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старты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5695" algn="l"/>
                        </a:tabLs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 2022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5695" algn="l"/>
                        </a:tabLs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Приняло участие около 120 подростков и молодежи (Ленинский р, Кировский р, Свердловский р)+ партнеры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5695" algn="l"/>
                        </a:tabLs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Молодежный центр «Зеркало»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5695" algn="l"/>
                        </a:tabLst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</a:t>
                      </a: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ЦЕНТР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5695" algn="l"/>
                        </a:tabLs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Молодежка ОНФ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6339382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9618"/>
            <a:ext cx="3813256" cy="25421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420888"/>
            <a:ext cx="3887924" cy="25919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155002"/>
            <a:ext cx="3742818" cy="249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26618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/>
          </p:cNvSpPr>
          <p:nvPr>
            <p:ph idx="1"/>
          </p:nvPr>
        </p:nvSpPr>
        <p:spPr>
          <a:xfrm>
            <a:off x="154961" y="0"/>
            <a:ext cx="7452320" cy="4267200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91440" tIns="45720" rIns="91440" bIns="45720" anchor="t" anchorCtr="0"/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latin typeface="+mn-lt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latin typeface="+mn-lt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latin typeface="+mn-lt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ru-RU" altLang="en-US" sz="2000" b="1" i="1" dirty="0" smtClean="0">
                <a:solidFill>
                  <a:schemeClr val="tx1">
                    <a:lumMod val="50000"/>
                  </a:schemeClr>
                </a:solidFill>
              </a:rPr>
              <a:t>СОЛНЕЧНЫЙ</a:t>
            </a:r>
          </a:p>
          <a:p>
            <a:pPr marL="0" indent="0">
              <a:buNone/>
            </a:pPr>
            <a:r>
              <a:rPr lang="ru-RU" altLang="en-US" sz="2000" b="1" i="1" dirty="0" smtClean="0">
                <a:solidFill>
                  <a:schemeClr val="tx1">
                    <a:lumMod val="50000"/>
                  </a:schemeClr>
                </a:solidFill>
              </a:rPr>
              <a:t>ТОПИАРИЙ</a:t>
            </a:r>
            <a:endParaRPr lang="ru-RU" altLang="en-US" sz="2000" b="1" i="1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endParaRPr lang="ru-RU" altLang="en-US" sz="2000" i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r">
              <a:buNone/>
            </a:pPr>
            <a:r>
              <a:rPr lang="ru-RU" altLang="en-US" sz="2000" b="1" i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Segoe UI Semibold" pitchFamily="34" charset="0"/>
                <a:cs typeface="Arial" panose="020B0604020202020204" pitchFamily="34" charset="0"/>
              </a:rPr>
              <a:t> </a:t>
            </a:r>
          </a:p>
          <a:p>
            <a:pPr lvl="0" eaLnBrk="1" hangingPunct="1">
              <a:lnSpc>
                <a:spcPct val="80000"/>
              </a:lnSpc>
            </a:pPr>
            <a:endParaRPr sz="1800" b="1" dirty="0">
              <a:solidFill>
                <a:srgbClr val="35759D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2579044"/>
              </p:ext>
            </p:extLst>
          </p:nvPr>
        </p:nvGraphicFramePr>
        <p:xfrm>
          <a:off x="2123728" y="188640"/>
          <a:ext cx="6624736" cy="14525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06057">
                  <a:extLst>
                    <a:ext uri="{9D8B030D-6E8A-4147-A177-3AD203B41FA5}">
                      <a16:colId xmlns:a16="http://schemas.microsoft.com/office/drawing/2014/main" val="2125942371"/>
                    </a:ext>
                  </a:extLst>
                </a:gridCol>
                <a:gridCol w="1470013">
                  <a:extLst>
                    <a:ext uri="{9D8B030D-6E8A-4147-A177-3AD203B41FA5}">
                      <a16:colId xmlns:a16="http://schemas.microsoft.com/office/drawing/2014/main" val="902698854"/>
                    </a:ext>
                  </a:extLst>
                </a:gridCol>
                <a:gridCol w="2548666">
                  <a:extLst>
                    <a:ext uri="{9D8B030D-6E8A-4147-A177-3AD203B41FA5}">
                      <a16:colId xmlns:a16="http://schemas.microsoft.com/office/drawing/2014/main" val="77108706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5695" algn="l"/>
                        </a:tabLs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Занятия с подростками с ОВЗ по декоративно-прикладному творчеству. Создание кофейного </a:t>
                      </a:r>
                      <a:r>
                        <a:rPr lang="ru-RU" sz="14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топиария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5695" algn="l"/>
                        </a:tabLs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Ноябрь-декабрь 2022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5695" algn="l"/>
                        </a:tabLs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Охвачено 20 подростков с ОВЗ Ленинский р, Кировский р, Свердловский р) и 4 волонтера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5695" algn="l"/>
                        </a:tabLs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победитель «Территория Красноярский край»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1522905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268760"/>
            <a:ext cx="3371867" cy="25289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676" y="1681391"/>
            <a:ext cx="3371867" cy="25289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933056"/>
            <a:ext cx="3435607" cy="25767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676" y="4250479"/>
            <a:ext cx="3370788" cy="252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7980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/>
          </p:cNvSpPr>
          <p:nvPr>
            <p:ph idx="1"/>
          </p:nvPr>
        </p:nvSpPr>
        <p:spPr>
          <a:xfrm>
            <a:off x="154961" y="0"/>
            <a:ext cx="7452320" cy="4267200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91440" tIns="45720" rIns="91440" bIns="45720" anchor="t" anchorCtr="0"/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latin typeface="+mn-lt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latin typeface="+mn-lt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latin typeface="+mn-lt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ru-RU" altLang="en-US" sz="2000" b="1" i="1" dirty="0" smtClean="0">
                <a:solidFill>
                  <a:schemeClr val="tx1">
                    <a:lumMod val="50000"/>
                  </a:schemeClr>
                </a:solidFill>
              </a:rPr>
              <a:t>ШАХ</a:t>
            </a:r>
          </a:p>
          <a:p>
            <a:pPr marL="0" indent="0">
              <a:buNone/>
            </a:pPr>
            <a:r>
              <a:rPr lang="ru-RU" altLang="en-US" sz="2000" b="1" i="1" dirty="0" smtClean="0">
                <a:solidFill>
                  <a:schemeClr val="tx1">
                    <a:lumMod val="50000"/>
                  </a:schemeClr>
                </a:solidFill>
              </a:rPr>
              <a:t>И</a:t>
            </a:r>
          </a:p>
          <a:p>
            <a:pPr marL="0" indent="0">
              <a:buNone/>
            </a:pPr>
            <a:r>
              <a:rPr lang="ru-RU" altLang="en-US" sz="2000" b="1" i="1" dirty="0" smtClean="0">
                <a:solidFill>
                  <a:schemeClr val="tx1">
                    <a:lumMod val="50000"/>
                  </a:schemeClr>
                </a:solidFill>
              </a:rPr>
              <a:t>МАТ</a:t>
            </a:r>
            <a:endParaRPr lang="ru-RU" altLang="en-US" sz="2000" b="1" i="1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endParaRPr lang="ru-RU" altLang="en-US" sz="2000" i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r">
              <a:buNone/>
            </a:pPr>
            <a:r>
              <a:rPr lang="ru-RU" altLang="en-US" sz="2000" b="1" i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Segoe UI Semibold" pitchFamily="34" charset="0"/>
                <a:cs typeface="Arial" panose="020B0604020202020204" pitchFamily="34" charset="0"/>
              </a:rPr>
              <a:t> </a:t>
            </a:r>
          </a:p>
          <a:p>
            <a:pPr lvl="0" eaLnBrk="1" hangingPunct="1">
              <a:lnSpc>
                <a:spcPct val="80000"/>
              </a:lnSpc>
            </a:pPr>
            <a:endParaRPr sz="1800" b="1" dirty="0">
              <a:solidFill>
                <a:srgbClr val="35759D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9592093"/>
              </p:ext>
            </p:extLst>
          </p:nvPr>
        </p:nvGraphicFramePr>
        <p:xfrm>
          <a:off x="2123728" y="188640"/>
          <a:ext cx="6624736" cy="16979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06057">
                  <a:extLst>
                    <a:ext uri="{9D8B030D-6E8A-4147-A177-3AD203B41FA5}">
                      <a16:colId xmlns:a16="http://schemas.microsoft.com/office/drawing/2014/main" val="2125942371"/>
                    </a:ext>
                  </a:extLst>
                </a:gridCol>
                <a:gridCol w="1470013">
                  <a:extLst>
                    <a:ext uri="{9D8B030D-6E8A-4147-A177-3AD203B41FA5}">
                      <a16:colId xmlns:a16="http://schemas.microsoft.com/office/drawing/2014/main" val="902698854"/>
                    </a:ext>
                  </a:extLst>
                </a:gridCol>
                <a:gridCol w="2548666">
                  <a:extLst>
                    <a:ext uri="{9D8B030D-6E8A-4147-A177-3AD203B41FA5}">
                      <a16:colId xmlns:a16="http://schemas.microsoft.com/office/drawing/2014/main" val="77108706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5695" algn="l"/>
                        </a:tabLst>
                      </a:pPr>
                      <a:r>
                        <a:rPr lang="ru-RU" sz="14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Турнир</a:t>
                      </a:r>
                      <a:r>
                        <a:rPr lang="ru-RU" sz="1400" b="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напольным шахматам изготовленных студентами в</a:t>
                      </a:r>
                      <a:r>
                        <a:rPr kumimoji="0" lang="ru-RU" sz="1400" b="0" i="0" u="none" kern="12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kumimoji="0" lang="ru-RU" sz="1400" b="0" i="0" u="none" kern="1200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Innovators</a:t>
                      </a:r>
                      <a:r>
                        <a:rPr kumimoji="0" lang="ru-RU" sz="1400" b="0" i="0" u="none" kern="12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ru-RU" sz="1400" b="0" i="0" u="none" kern="1200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Group</a:t>
                      </a:r>
                      <a:r>
                        <a:rPr kumimoji="0" lang="ru-RU" sz="1400" b="0" i="0" u="none" kern="12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 студенческой  лаборатории моделирования и </a:t>
                      </a:r>
                      <a:r>
                        <a:rPr kumimoji="0" lang="ru-RU" sz="1400" b="0" i="0" u="none" kern="1200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прототипирования</a:t>
                      </a:r>
                      <a:r>
                        <a:rPr kumimoji="0" lang="ru-RU" sz="1400" b="0" i="0" u="none" kern="12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(3D печати)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5695" algn="l"/>
                        </a:tabLs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Ноябрь-декабрь 2022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5695" algn="l"/>
                        </a:tabLst>
                      </a:pPr>
                      <a:r>
                        <a:rPr kumimoji="0" lang="ru-RU" sz="1400" b="0" i="0" u="none" kern="12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Студенты профессиональных образовательных учреждений (техникумов)  города Красноярска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5695" algn="l"/>
                        </a:tabLs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победитель «Территория Красноярский край»</a:t>
                      </a: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1522905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58822"/>
            <a:ext cx="4495432" cy="29975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584404"/>
            <a:ext cx="4644008" cy="309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16517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Содержимое 2"/>
          <p:cNvSpPr>
            <a:spLocks noGrp="1"/>
          </p:cNvSpPr>
          <p:nvPr>
            <p:ph idx="1"/>
          </p:nvPr>
        </p:nvSpPr>
        <p:spPr>
          <a:xfrm>
            <a:off x="683568" y="1124744"/>
            <a:ext cx="8035280" cy="4191000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91440" tIns="45720" rIns="91440" bIns="45720" anchor="t" anchorCtr="0"/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latin typeface="+mn-lt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latin typeface="+mn-lt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latin typeface="+mn-lt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ru-RU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</a:t>
            </a:r>
            <a:r>
              <a:rPr lang="ru-RU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содержательных приоритетов развития сообщества на следующий год.</a:t>
            </a:r>
          </a:p>
          <a:p>
            <a:pPr lvl="3"/>
            <a:r>
              <a:rPr lang="ru-RU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Продолжить реализацию проекта «Благородный возраст»</a:t>
            </a:r>
          </a:p>
          <a:p>
            <a:pPr lvl="3"/>
            <a:r>
              <a:rPr lang="ru-RU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 занятия с подростками с ОВЗ  по декоративно-прикладному творчеству</a:t>
            </a:r>
          </a:p>
          <a:p>
            <a:pPr lvl="3"/>
            <a:r>
              <a:rPr lang="ru-RU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Увеличить количество участников отряда волонтеров до 60 человек</a:t>
            </a:r>
          </a:p>
          <a:p>
            <a:pPr lvl="3"/>
            <a:r>
              <a:rPr lang="ru-RU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Привлечь к разработке и для дальнейшей реализации проектов партнеров из НКО</a:t>
            </a:r>
            <a:r>
              <a:rPr lang="ru-RU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«</a:t>
            </a:r>
            <a:r>
              <a:rPr lang="ru-RU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Дворовые праздники» и «Спортивная площадка»</a:t>
            </a:r>
            <a:endParaRPr lang="ru-RU" altLang="en-US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Содержимое 2"/>
          <p:cNvSpPr>
            <a:spLocks noGrp="1"/>
          </p:cNvSpPr>
          <p:nvPr>
            <p:ph idx="1"/>
          </p:nvPr>
        </p:nvSpPr>
        <p:spPr>
          <a:xfrm>
            <a:off x="683568" y="692696"/>
            <a:ext cx="7819256" cy="4191000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91440" tIns="45720" rIns="91440" bIns="45720" anchor="t" anchorCtr="0"/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latin typeface="+mn-lt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latin typeface="+mn-lt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latin typeface="+mn-lt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ru-RU" altLang="en-US" b="1" i="1" dirty="0">
                <a:solidFill>
                  <a:schemeClr val="tx1">
                    <a:lumMod val="50000"/>
                  </a:schemeClr>
                </a:solidFill>
              </a:rPr>
              <a:t>Результат:</a:t>
            </a:r>
            <a:endParaRPr lang="ru-RU" altLang="en-US" i="1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ru-RU" altLang="en-US" sz="2400" i="1" dirty="0" smtClean="0">
                <a:solidFill>
                  <a:schemeClr val="tx1">
                    <a:lumMod val="50000"/>
                  </a:schemeClr>
                </a:solidFill>
              </a:rPr>
              <a:t>Увеличение </a:t>
            </a:r>
            <a:r>
              <a:rPr lang="ru-RU" altLang="en-US" sz="2400" i="1" dirty="0">
                <a:solidFill>
                  <a:schemeClr val="tx1">
                    <a:lumMod val="50000"/>
                  </a:schemeClr>
                </a:solidFill>
              </a:rPr>
              <a:t>количества волонтеров с 8 до 49 человек </a:t>
            </a:r>
          </a:p>
          <a:p>
            <a:r>
              <a:rPr lang="ru-RU" altLang="en-US" sz="2400" i="1" dirty="0" smtClean="0">
                <a:solidFill>
                  <a:schemeClr val="tx1">
                    <a:lumMod val="50000"/>
                  </a:schemeClr>
                </a:solidFill>
              </a:rPr>
              <a:t>Создание </a:t>
            </a:r>
            <a:r>
              <a:rPr lang="ru-RU" altLang="en-US" sz="2400" i="1" dirty="0">
                <a:solidFill>
                  <a:schemeClr val="tx1">
                    <a:lumMod val="50000"/>
                  </a:schemeClr>
                </a:solidFill>
              </a:rPr>
              <a:t>системы волонтерской деятельности в техникуме, как составляющей программы дополнительного образования</a:t>
            </a:r>
          </a:p>
          <a:p>
            <a:r>
              <a:rPr lang="ru-RU" altLang="en-US" sz="2400" i="1" dirty="0" smtClean="0">
                <a:solidFill>
                  <a:schemeClr val="tx1">
                    <a:lumMod val="50000"/>
                  </a:schemeClr>
                </a:solidFill>
              </a:rPr>
              <a:t>Расширение </a:t>
            </a:r>
            <a:r>
              <a:rPr lang="ru-RU" altLang="en-US" sz="2400" i="1" dirty="0">
                <a:solidFill>
                  <a:schemeClr val="tx1">
                    <a:lumMod val="50000"/>
                  </a:schemeClr>
                </a:solidFill>
              </a:rPr>
              <a:t>связей с волонтерскими организациями края (официально заключено соглашение с волонтерскими организациями и </a:t>
            </a:r>
            <a:r>
              <a:rPr lang="ru-RU" altLang="en-US" sz="2400" i="1" dirty="0" smtClean="0">
                <a:solidFill>
                  <a:schemeClr val="tx1">
                    <a:lumMod val="50000"/>
                  </a:schemeClr>
                </a:solidFill>
              </a:rPr>
              <a:t>движениями)</a:t>
            </a:r>
          </a:p>
          <a:p>
            <a:r>
              <a:rPr lang="ru-RU" altLang="en-US" sz="2400" i="1" dirty="0" smtClean="0">
                <a:solidFill>
                  <a:schemeClr val="tx1">
                    <a:lumMod val="50000"/>
                  </a:schemeClr>
                </a:solidFill>
              </a:rPr>
              <a:t>Пропаганда </a:t>
            </a:r>
            <a:r>
              <a:rPr lang="ru-RU" altLang="en-US" sz="2400" i="1" dirty="0">
                <a:solidFill>
                  <a:schemeClr val="tx1">
                    <a:lumMod val="50000"/>
                  </a:schemeClr>
                </a:solidFill>
              </a:rPr>
              <a:t>здорового жизненного стиля и высокоэффективных поведенческих стратегий и личностных ресурсов.</a:t>
            </a:r>
          </a:p>
        </p:txBody>
      </p:sp>
    </p:spTree>
    <p:extLst>
      <p:ext uri="{BB962C8B-B14F-4D97-AF65-F5344CB8AC3E}">
        <p14:creationId xmlns:p14="http://schemas.microsoft.com/office/powerpoint/2010/main" val="153314632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Содержимое 2"/>
          <p:cNvSpPr>
            <a:spLocks noGrp="1"/>
          </p:cNvSpPr>
          <p:nvPr>
            <p:ph idx="1"/>
          </p:nvPr>
        </p:nvSpPr>
        <p:spPr>
          <a:xfrm>
            <a:off x="-33696" y="404664"/>
            <a:ext cx="9144000" cy="4191000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91440" tIns="45720" rIns="91440" bIns="45720" anchor="t" anchorCtr="0"/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latin typeface="+mn-lt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latin typeface="+mn-lt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latin typeface="+mn-lt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ru-RU" altLang="en-US" b="1" i="1" dirty="0">
                <a:solidFill>
                  <a:schemeClr val="tx1">
                    <a:lumMod val="50000"/>
                  </a:schemeClr>
                </a:solidFill>
              </a:rPr>
              <a:t>Результат:</a:t>
            </a:r>
            <a:endParaRPr lang="ru-RU" altLang="en-US" i="1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ru-RU" altLang="en-US" sz="1600" i="1" dirty="0" smtClean="0">
                <a:solidFill>
                  <a:schemeClr val="tx1">
                    <a:lumMod val="50000"/>
                  </a:schemeClr>
                </a:solidFill>
              </a:rPr>
              <a:t>Большое количество благодарственных писем за участие в </a:t>
            </a:r>
            <a:r>
              <a:rPr lang="ru-RU" altLang="en-US" sz="1600" i="1" dirty="0">
                <a:solidFill>
                  <a:schemeClr val="tx1">
                    <a:lumMod val="50000"/>
                  </a:schemeClr>
                </a:solidFill>
              </a:rPr>
              <a:t>крупнейших </a:t>
            </a:r>
            <a:r>
              <a:rPr lang="ru-RU" altLang="en-US" sz="1600" i="1" dirty="0" smtClean="0">
                <a:solidFill>
                  <a:schemeClr val="tx1">
                    <a:lumMod val="50000"/>
                  </a:schemeClr>
                </a:solidFill>
              </a:rPr>
              <a:t>мероприятиях всероссийского </a:t>
            </a:r>
            <a:r>
              <a:rPr lang="ru-RU" altLang="en-US" sz="1600" i="1" dirty="0">
                <a:solidFill>
                  <a:schemeClr val="tx1">
                    <a:lumMod val="50000"/>
                  </a:schemeClr>
                </a:solidFill>
              </a:rPr>
              <a:t>и краевого </a:t>
            </a:r>
            <a:r>
              <a:rPr lang="ru-RU" altLang="en-US" sz="1600" i="1" dirty="0" smtClean="0">
                <a:solidFill>
                  <a:schemeClr val="tx1">
                    <a:lumMod val="50000"/>
                  </a:schemeClr>
                </a:solidFill>
              </a:rPr>
              <a:t>масштаба</a:t>
            </a:r>
          </a:p>
          <a:p>
            <a:r>
              <a:rPr lang="ru-RU" altLang="en-US" sz="1600" i="1" dirty="0">
                <a:solidFill>
                  <a:schemeClr val="tx1">
                    <a:lumMod val="50000"/>
                  </a:schemeClr>
                </a:solidFill>
              </a:rPr>
              <a:t>Благодарственные письма за активное участие в развитии и пропаганде безвозмездного донорства крови на территории Красноярского </a:t>
            </a:r>
            <a:r>
              <a:rPr lang="ru-RU" altLang="en-US" sz="1600" i="1" dirty="0" smtClean="0">
                <a:solidFill>
                  <a:schemeClr val="tx1">
                    <a:lumMod val="50000"/>
                  </a:schemeClr>
                </a:solidFill>
              </a:rPr>
              <a:t>края</a:t>
            </a:r>
          </a:p>
          <a:p>
            <a:r>
              <a:rPr lang="ru-RU" altLang="en-US" sz="1600" i="1" dirty="0">
                <a:solidFill>
                  <a:schemeClr val="tx1">
                    <a:lumMod val="50000"/>
                  </a:schemeClr>
                </a:solidFill>
              </a:rPr>
              <a:t>Благодарственные письма за оказание помощи в организации закрытия инфекционного госпиталя для лечения пациентов с новой </a:t>
            </a:r>
            <a:r>
              <a:rPr lang="ru-RU" altLang="en-US" sz="1600" i="1" dirty="0" err="1">
                <a:solidFill>
                  <a:schemeClr val="tx1">
                    <a:lumMod val="50000"/>
                  </a:schemeClr>
                </a:solidFill>
              </a:rPr>
              <a:t>короновирусной</a:t>
            </a:r>
            <a:r>
              <a:rPr lang="ru-RU" altLang="en-US" sz="1600" i="1" dirty="0">
                <a:solidFill>
                  <a:schemeClr val="tx1">
                    <a:lumMod val="50000"/>
                  </a:schemeClr>
                </a:solidFill>
              </a:rPr>
              <a:t> инфекцией </a:t>
            </a:r>
            <a:endParaRPr lang="ru-RU" altLang="en-US" sz="1600" i="1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ru-RU" altLang="en-US" sz="1600" i="1" dirty="0">
                <a:solidFill>
                  <a:schemeClr val="tx1">
                    <a:lumMod val="50000"/>
                  </a:schemeClr>
                </a:solidFill>
              </a:rPr>
              <a:t>Благодарственное письмо </a:t>
            </a:r>
            <a:r>
              <a:rPr lang="ru-RU" altLang="en-US" sz="1600" i="1" dirty="0" smtClean="0">
                <a:solidFill>
                  <a:schemeClr val="tx1">
                    <a:lumMod val="50000"/>
                  </a:schemeClr>
                </a:solidFill>
              </a:rPr>
              <a:t>за </a:t>
            </a:r>
            <a:r>
              <a:rPr lang="ru-RU" altLang="en-US" sz="1600" i="1" dirty="0">
                <a:solidFill>
                  <a:schemeClr val="tx1">
                    <a:lumMod val="50000"/>
                  </a:schemeClr>
                </a:solidFill>
              </a:rPr>
              <a:t>помощь в организации мероприятий Регионального отделения Общероссийского общественного движения «Народный фронт «За Россию» </a:t>
            </a:r>
            <a:endParaRPr lang="ru-RU" altLang="en-US" sz="1600" i="1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ru-RU" altLang="en-US" sz="1600" i="1" dirty="0">
                <a:solidFill>
                  <a:schemeClr val="tx1">
                    <a:lumMod val="50000"/>
                  </a:schemeClr>
                </a:solidFill>
              </a:rPr>
              <a:t>Благодарственное письмо от администрации </a:t>
            </a:r>
            <a:r>
              <a:rPr lang="ru-RU" altLang="en-US" sz="1600" i="1" dirty="0" err="1">
                <a:solidFill>
                  <a:schemeClr val="tx1">
                    <a:lumMod val="50000"/>
                  </a:schemeClr>
                </a:solidFill>
              </a:rPr>
              <a:t>г.Уяра</a:t>
            </a:r>
            <a:r>
              <a:rPr lang="ru-RU" altLang="en-US" sz="1600" i="1" dirty="0">
                <a:solidFill>
                  <a:schemeClr val="tx1">
                    <a:lumMod val="50000"/>
                  </a:schemeClr>
                </a:solidFill>
              </a:rPr>
              <a:t> за оказание помощи в ликвидации последствий пожара </a:t>
            </a:r>
            <a:endParaRPr lang="ru-RU" altLang="en-US" sz="1600" i="1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ru-RU" altLang="en-US" sz="1600" i="1" dirty="0">
                <a:solidFill>
                  <a:schemeClr val="tx1">
                    <a:lumMod val="50000"/>
                  </a:schemeClr>
                </a:solidFill>
              </a:rPr>
              <a:t>Благодарственные письма Ресурсного центра поддержки добровольчества «Добрые люди» за отзывчивость и неравнодушие </a:t>
            </a:r>
            <a:endParaRPr lang="ru-RU" altLang="en-US" sz="1600" i="1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ru-RU" altLang="en-US" sz="1600" i="1" dirty="0" smtClean="0">
                <a:solidFill>
                  <a:schemeClr val="tx1">
                    <a:lumMod val="50000"/>
                  </a:schemeClr>
                </a:solidFill>
              </a:rPr>
              <a:t>3 волонтера отряда награждены благодарственными письмами  Губернатора края за активное участие в организации пунктов сбора и доставке гуманитарной помощи</a:t>
            </a:r>
          </a:p>
          <a:p>
            <a:r>
              <a:rPr lang="ru-RU" altLang="en-US" sz="1600" i="1" dirty="0" smtClean="0">
                <a:solidFill>
                  <a:schemeClr val="tx1">
                    <a:lumMod val="50000"/>
                  </a:schemeClr>
                </a:solidFill>
              </a:rPr>
              <a:t>Благодарственное письмо от волонтерского центра Доброе дело» за  помощь в организации и проведении акции «Помоги пойти учиться» в городе Красноярске и за его пределами</a:t>
            </a:r>
          </a:p>
          <a:p>
            <a:r>
              <a:rPr lang="ru-RU" altLang="en-US" sz="1600" i="1" dirty="0" smtClean="0">
                <a:solidFill>
                  <a:schemeClr val="tx1">
                    <a:lumMod val="50000"/>
                  </a:schemeClr>
                </a:solidFill>
              </a:rPr>
              <a:t>Благодарственное письмо от регионального отделения Партии «Единая Россия» за активную и конструктивную гражданскую позицию, неравнодушное отношение и бескорыстную помощь беженцам Донбасса.</a:t>
            </a:r>
          </a:p>
          <a:p>
            <a:pPr marL="0" indent="0">
              <a:buNone/>
            </a:pPr>
            <a:r>
              <a:rPr lang="ru-RU" altLang="en-US" sz="1600" i="1" dirty="0" smtClean="0">
                <a:solidFill>
                  <a:schemeClr val="tx1">
                    <a:lumMod val="50000"/>
                  </a:schemeClr>
                </a:solidFill>
              </a:rPr>
              <a:t>Можно бесконечно перечислять их…</a:t>
            </a:r>
          </a:p>
          <a:p>
            <a:endParaRPr lang="ru-RU" altLang="en-US" sz="2400" i="1" dirty="0" smtClean="0">
              <a:solidFill>
                <a:schemeClr val="tx1">
                  <a:lumMod val="50000"/>
                </a:schemeClr>
              </a:solidFill>
            </a:endParaRPr>
          </a:p>
          <a:p>
            <a:endParaRPr lang="ru-RU" altLang="en-US" sz="2400" i="1" dirty="0">
              <a:solidFill>
                <a:schemeClr val="tx1">
                  <a:lumMod val="50000"/>
                </a:schemeClr>
              </a:solidFill>
            </a:endParaRPr>
          </a:p>
          <a:p>
            <a:endParaRPr lang="ru-RU" altLang="en-US" sz="2400" i="1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428092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58250"/>
            <a:ext cx="2736304" cy="20479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049" y="674160"/>
            <a:ext cx="2630435" cy="19728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696558"/>
            <a:ext cx="2693008" cy="20197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788371"/>
            <a:ext cx="3267331" cy="19836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4854196"/>
            <a:ext cx="2843808" cy="18307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444" y="2778238"/>
            <a:ext cx="3037743" cy="19650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049" y="4821852"/>
            <a:ext cx="2581412" cy="193605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055" y="4772028"/>
            <a:ext cx="2844145" cy="189646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Grp="1"/>
          </p:cNvSpPr>
          <p:nvPr>
            <p:ph idx="1"/>
          </p:nvPr>
        </p:nvSpPr>
        <p:spPr>
          <a:xfrm>
            <a:off x="323527" y="1276240"/>
            <a:ext cx="8820473" cy="1144648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91440" tIns="45720" rIns="91440" bIns="45720" anchor="t" anchorCtr="0"/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latin typeface="+mn-lt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latin typeface="+mn-lt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latin typeface="+mn-lt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ru-RU" altLang="en-US" sz="2000" i="1" dirty="0">
                <a:solidFill>
                  <a:schemeClr val="tx1">
                    <a:lumMod val="50000"/>
                  </a:schemeClr>
                </a:solidFill>
              </a:rPr>
              <a:t>Вовлечение молодёжи в добровольчество и </a:t>
            </a:r>
            <a:r>
              <a:rPr lang="ru-RU" altLang="en-US" sz="2000" i="1" dirty="0" err="1">
                <a:solidFill>
                  <a:schemeClr val="tx1">
                    <a:lumMod val="50000"/>
                  </a:schemeClr>
                </a:solidFill>
              </a:rPr>
              <a:t>волонтёрство</a:t>
            </a:r>
            <a:r>
              <a:rPr lang="ru-RU" altLang="en-US" sz="2000" i="1" dirty="0">
                <a:solidFill>
                  <a:schemeClr val="tx1">
                    <a:lumMod val="50000"/>
                  </a:schemeClr>
                </a:solidFill>
              </a:rPr>
              <a:t> – одна из ключевых задач федерального проекта «Патриотическое воспитание» в рамках национального проекта «Образование</a:t>
            </a:r>
            <a:r>
              <a:rPr lang="ru-RU" altLang="en-US" sz="2000" i="1" dirty="0" smtClean="0">
                <a:solidFill>
                  <a:schemeClr val="tx1">
                    <a:lumMod val="50000"/>
                  </a:schemeClr>
                </a:solidFill>
              </a:rPr>
              <a:t>».</a:t>
            </a:r>
          </a:p>
        </p:txBody>
      </p:sp>
      <p:sp>
        <p:nvSpPr>
          <p:cNvPr id="6" name="Rectangle 5"/>
          <p:cNvSpPr txBox="1">
            <a:spLocks/>
          </p:cNvSpPr>
          <p:nvPr/>
        </p:nvSpPr>
        <p:spPr>
          <a:xfrm>
            <a:off x="323527" y="2492896"/>
            <a:ext cx="5147863" cy="41910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vert="horz" wrap="square" lIns="91440" tIns="45720" rIns="91440" bIns="45720" anchor="t" anchorCtr="0"/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+mn-lt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+mn-lt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+mn-lt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ru-RU" altLang="en-US" sz="2000" i="1" dirty="0">
                <a:solidFill>
                  <a:schemeClr val="tx1">
                    <a:lumMod val="50000"/>
                  </a:schemeClr>
                </a:solidFill>
              </a:rPr>
              <a:t>На сегодняшний день существует много форм и методов вовлечения детей и молодежи в активную общественную жизнь, но наиболее ярко в их числе выделяется волонтерское движение, которое способно помочь человеку </a:t>
            </a:r>
            <a:endParaRPr lang="ru-RU" altLang="en-US" sz="2000" i="1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altLang="en-US" sz="2000" i="1" dirty="0" smtClean="0">
                <a:solidFill>
                  <a:schemeClr val="tx1">
                    <a:lumMod val="50000"/>
                  </a:schemeClr>
                </a:solidFill>
              </a:rPr>
              <a:t>любого </a:t>
            </a:r>
            <a:r>
              <a:rPr lang="ru-RU" altLang="en-US" sz="2000" i="1" dirty="0">
                <a:solidFill>
                  <a:schemeClr val="tx1">
                    <a:lumMod val="50000"/>
                  </a:schemeClr>
                </a:solidFill>
              </a:rPr>
              <a:t>возраста подняться над собственными проблемами, увидеть проблемы и трудности других людей, и, оценивая при этом свои возможности, побуждает к готовности помогать другим. </a:t>
            </a:r>
            <a:endParaRPr lang="ru-RU" sz="2000" i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708920"/>
            <a:ext cx="3815916" cy="254394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Содержимое 3"/>
          <p:cNvSpPr>
            <a:spLocks noGrp="1"/>
          </p:cNvSpPr>
          <p:nvPr>
            <p:ph idx="1"/>
          </p:nvPr>
        </p:nvSpPr>
        <p:spPr>
          <a:xfrm>
            <a:off x="323528" y="1052736"/>
            <a:ext cx="8676457" cy="504056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ru-RU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оличество </a:t>
            </a:r>
            <a:r>
              <a:rPr lang="ru-RU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 мероприятий сообщества</a:t>
            </a:r>
            <a:r>
              <a:rPr lang="ru-RU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r>
              <a:rPr lang="ru-RU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Около 580 человек	</a:t>
            </a:r>
            <a:endParaRPr lang="ru-RU" alt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реднее </a:t>
            </a:r>
            <a:r>
              <a:rPr lang="ru-RU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мероприятий сообщества в год</a:t>
            </a:r>
            <a:r>
              <a:rPr lang="ru-RU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r>
              <a:rPr lang="ru-RU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12 </a:t>
            </a:r>
          </a:p>
          <a:p>
            <a:pPr marL="0" indent="0">
              <a:buNone/>
            </a:pPr>
            <a:r>
              <a:rPr lang="ru-RU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оличество </a:t>
            </a:r>
            <a:r>
              <a:rPr lang="ru-RU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партнеров</a:t>
            </a:r>
            <a:r>
              <a:rPr lang="ru-RU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(коммерческих и некоммерческих); </a:t>
            </a:r>
            <a:r>
              <a:rPr lang="ru-RU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«Молодежка ОНФ», Региональное отделение партии «Единая Россия», Центр добровольчества «Доброе дело», Молодежный центр «Зеркало», Молодежный центр «Свое дело», Фонд «Красноярье без сирот»</a:t>
            </a:r>
            <a:endParaRPr lang="ru-RU" altLang="en-US" sz="24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  <a:defRPr/>
            </a:pPr>
            <a:endParaRPr lang="ru-RU" altLang="en-US" sz="2000" i="1" dirty="0">
              <a:solidFill>
                <a:schemeClr val="bg2">
                  <a:lumMod val="50000"/>
                </a:schemeClr>
              </a:solidFill>
            </a:endParaRPr>
          </a:p>
          <a:p>
            <a:pPr marL="0" lvl="0" indent="0">
              <a:buNone/>
              <a:defRPr/>
            </a:pPr>
            <a:endParaRPr lang="ru-RU" altLang="en-US" sz="2000" i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lvl="0" indent="0">
              <a:buNone/>
              <a:defRPr/>
            </a:pPr>
            <a:endParaRPr lang="ru-RU" altLang="en-US" sz="2000" i="1" dirty="0">
              <a:solidFill>
                <a:schemeClr val="bg2">
                  <a:lumMod val="50000"/>
                </a:schemeClr>
              </a:solidFill>
            </a:endParaRPr>
          </a:p>
          <a:p>
            <a:pPr marL="0" lvl="0" indent="0">
              <a:buNone/>
              <a:defRPr/>
            </a:pPr>
            <a:endParaRPr lang="ru-RU" altLang="en-US" sz="2000" i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lvl="0" indent="0">
              <a:buNone/>
              <a:defRPr/>
            </a:pPr>
            <a:endParaRPr lang="ru-RU" altLang="en-US" sz="2000" i="1" dirty="0">
              <a:solidFill>
                <a:schemeClr val="bg2">
                  <a:lumMod val="50000"/>
                </a:schemeClr>
              </a:solidFill>
            </a:endParaRPr>
          </a:p>
          <a:p>
            <a:pPr marL="0" lvl="0" indent="0">
              <a:buNone/>
              <a:defRPr/>
            </a:pPr>
            <a:endParaRPr lang="ru-RU" altLang="en-US" sz="2000" i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lvl="0" indent="0">
              <a:buNone/>
              <a:defRPr/>
            </a:pPr>
            <a:endParaRPr lang="ru-RU" altLang="en-US" sz="2000" i="1" dirty="0">
              <a:solidFill>
                <a:schemeClr val="bg2">
                  <a:lumMod val="50000"/>
                </a:schemeClr>
              </a:solidFill>
            </a:endParaRPr>
          </a:p>
          <a:p>
            <a:pPr marL="0" lvl="0" indent="0">
              <a:buNone/>
              <a:defRPr/>
            </a:pPr>
            <a:endParaRPr lang="ru-RU" altLang="en-US" sz="2000" i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lvl="0" indent="0" algn="ctr">
              <a:buNone/>
              <a:defRPr/>
            </a:pPr>
            <a:endParaRPr kumimoji="0" lang="ru-RU" sz="2000" b="0" i="1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3540088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Содержимое 3"/>
          <p:cNvSpPr>
            <a:spLocks noGrp="1"/>
          </p:cNvSpPr>
          <p:nvPr>
            <p:ph idx="1"/>
          </p:nvPr>
        </p:nvSpPr>
        <p:spPr>
          <a:xfrm>
            <a:off x="323528" y="116632"/>
            <a:ext cx="8676457" cy="504056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 algn="ctr">
              <a:buNone/>
              <a:defRPr/>
            </a:pPr>
            <a:r>
              <a:rPr lang="ru-RU" altLang="en-US" sz="2400" b="1" i="1" dirty="0">
                <a:solidFill>
                  <a:schemeClr val="tx1">
                    <a:lumMod val="50000"/>
                  </a:schemeClr>
                </a:solidFill>
              </a:rPr>
              <a:t>Успешность деятельности волонтерского отряда напрямую зависит и от руководителя отряда. Важным условием является творческий подход, </a:t>
            </a:r>
            <a:r>
              <a:rPr lang="ru-RU" altLang="en-US" sz="2400" b="1" i="1" dirty="0" smtClean="0">
                <a:solidFill>
                  <a:schemeClr val="tx1">
                    <a:lumMod val="50000"/>
                  </a:schemeClr>
                </a:solidFill>
              </a:rPr>
              <a:t>заинтересованность. </a:t>
            </a:r>
          </a:p>
          <a:p>
            <a:pPr marL="0" lvl="0" indent="0">
              <a:buNone/>
              <a:defRPr/>
            </a:pPr>
            <a:endParaRPr lang="ru-RU" altLang="en-US" sz="2000" i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lvl="0" indent="0">
              <a:buNone/>
              <a:defRPr/>
            </a:pPr>
            <a:endParaRPr lang="ru-RU" altLang="en-US" sz="2000" i="1" dirty="0">
              <a:solidFill>
                <a:schemeClr val="bg2">
                  <a:lumMod val="50000"/>
                </a:schemeClr>
              </a:solidFill>
            </a:endParaRPr>
          </a:p>
          <a:p>
            <a:pPr marL="0" lvl="0" indent="0">
              <a:buNone/>
              <a:defRPr/>
            </a:pPr>
            <a:endParaRPr lang="ru-RU" altLang="en-US" sz="2000" i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lvl="0" indent="0">
              <a:buNone/>
              <a:defRPr/>
            </a:pPr>
            <a:endParaRPr lang="ru-RU" altLang="en-US" sz="2000" i="1" dirty="0">
              <a:solidFill>
                <a:schemeClr val="bg2">
                  <a:lumMod val="50000"/>
                </a:schemeClr>
              </a:solidFill>
            </a:endParaRPr>
          </a:p>
          <a:p>
            <a:pPr marL="0" lvl="0" indent="0">
              <a:buNone/>
              <a:defRPr/>
            </a:pPr>
            <a:endParaRPr lang="ru-RU" altLang="en-US" sz="2000" i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lvl="0" indent="0">
              <a:buNone/>
              <a:defRPr/>
            </a:pPr>
            <a:endParaRPr lang="ru-RU" altLang="en-US" sz="2000" i="1" dirty="0">
              <a:solidFill>
                <a:schemeClr val="bg2">
                  <a:lumMod val="50000"/>
                </a:schemeClr>
              </a:solidFill>
            </a:endParaRPr>
          </a:p>
          <a:p>
            <a:pPr marL="0" lvl="0" indent="0">
              <a:buNone/>
              <a:defRPr/>
            </a:pPr>
            <a:endParaRPr lang="ru-RU" altLang="en-US" sz="2000" i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lvl="0" indent="0">
              <a:buNone/>
              <a:defRPr/>
            </a:pPr>
            <a:endParaRPr lang="ru-RU" altLang="en-US" sz="2000" i="1" dirty="0">
              <a:solidFill>
                <a:schemeClr val="bg2">
                  <a:lumMod val="50000"/>
                </a:schemeClr>
              </a:solidFill>
            </a:endParaRPr>
          </a:p>
          <a:p>
            <a:pPr marL="0" lvl="0" indent="0">
              <a:buNone/>
              <a:defRPr/>
            </a:pPr>
            <a:endParaRPr lang="ru-RU" altLang="en-US" sz="2000" i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lvl="0" indent="0" algn="ctr">
              <a:buNone/>
              <a:defRPr/>
            </a:pPr>
            <a:r>
              <a:rPr lang="ru-RU" altLang="en-US" sz="2000" i="1" dirty="0" smtClean="0">
                <a:solidFill>
                  <a:schemeClr val="bg2">
                    <a:lumMod val="50000"/>
                  </a:schemeClr>
                </a:solidFill>
              </a:rPr>
              <a:t>Участник </a:t>
            </a:r>
            <a:r>
              <a:rPr lang="ru-RU" altLang="en-US" sz="2000" i="1" dirty="0">
                <a:solidFill>
                  <a:schemeClr val="bg2">
                    <a:lumMod val="50000"/>
                  </a:schemeClr>
                </a:solidFill>
              </a:rPr>
              <a:t>регионального тура международной премии </a:t>
            </a:r>
            <a:r>
              <a:rPr lang="ru-RU" altLang="en-US" sz="2000" i="1" dirty="0" smtClean="0">
                <a:solidFill>
                  <a:schemeClr val="bg2">
                    <a:lumMod val="50000"/>
                  </a:schemeClr>
                </a:solidFill>
              </a:rPr>
              <a:t>«#МЫВМЕСТЕ»</a:t>
            </a:r>
          </a:p>
          <a:p>
            <a:pPr marL="0" lvl="0" indent="0" algn="ctr">
              <a:buNone/>
              <a:defRPr/>
            </a:pPr>
            <a:r>
              <a:rPr lang="ru-RU" sz="2000" i="1" dirty="0" smtClean="0">
                <a:solidFill>
                  <a:schemeClr val="bg2">
                    <a:lumMod val="50000"/>
                  </a:schemeClr>
                </a:solidFill>
              </a:rPr>
              <a:t>в </a:t>
            </a:r>
            <a:r>
              <a:rPr kumimoji="0" lang="ru-RU" sz="2000" b="0" i="1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</a:rPr>
              <a:t>номинации «Страна</a:t>
            </a:r>
            <a:r>
              <a:rPr kumimoji="0" lang="ru-RU" sz="2000" b="0" i="1" u="none" strike="noStrike" kern="0" cap="none" spc="0" normalizeH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</a:rPr>
              <a:t> возможностей</a:t>
            </a:r>
            <a:r>
              <a:rPr kumimoji="0" lang="ru-RU" sz="2000" b="0" i="1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</a:rPr>
              <a:t>» категория</a:t>
            </a:r>
            <a:r>
              <a:rPr kumimoji="0" lang="ru-RU" sz="2000" b="0" i="1" u="none" strike="noStrike" kern="0" cap="none" spc="0" normalizeH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</a:rPr>
              <a:t> «Волонтеры»</a:t>
            </a:r>
          </a:p>
          <a:p>
            <a:pPr marL="0" indent="0" algn="ctr">
              <a:buNone/>
              <a:defRPr/>
            </a:pPr>
            <a:r>
              <a:rPr lang="ru-RU" altLang="en-US" sz="2000" i="1" dirty="0">
                <a:solidFill>
                  <a:srgbClr val="002060"/>
                </a:solidFill>
              </a:rPr>
              <a:t>Добрые дела можно вершить в одиночку или в компании единомышленников, но решать проблемы сообща все-таки лучше – так больше возможностей помочь людям. </a:t>
            </a:r>
            <a:endParaRPr lang="ru-RU" altLang="en-US" sz="2000" b="1" i="1" dirty="0">
              <a:solidFill>
                <a:srgbClr val="002060"/>
              </a:solidFill>
            </a:endParaRPr>
          </a:p>
          <a:p>
            <a:pPr marL="0" lvl="0" indent="0" algn="ctr">
              <a:buNone/>
              <a:defRPr/>
            </a:pPr>
            <a:endParaRPr kumimoji="0" lang="ru-RU" sz="2000" b="0" i="1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844824"/>
            <a:ext cx="4496295" cy="301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12291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 txBox="1">
            <a:spLocks/>
          </p:cNvSpPr>
          <p:nvPr/>
        </p:nvSpPr>
        <p:spPr>
          <a:xfrm>
            <a:off x="827584" y="1196752"/>
            <a:ext cx="8064896" cy="41910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vert="horz" wrap="square" lIns="91440" tIns="45720" rIns="91440" bIns="45720" anchor="t" anchorCtr="0"/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+mn-lt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+mn-lt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+mn-lt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ru-RU" sz="2000" i="1" dirty="0" smtClean="0">
                <a:solidFill>
                  <a:schemeClr val="tx1">
                    <a:lumMod val="50000"/>
                  </a:schemeClr>
                </a:solidFill>
              </a:rPr>
              <a:t>Развитие добровольческого движения в техникуме, это вовлечение обучающихся в проекты социальной направленности, гражданско-патриотические, краеведческие, культурные, проекты, нацеленные на здоровье сбережение, помощь населению, города и края-  формируют такие качества личности, как любовь к Родине, трудолюбие, целеустремленность, стремление к самосовершенствованию, профилактике </a:t>
            </a:r>
            <a:r>
              <a:rPr lang="ru-RU" sz="2000" i="1" dirty="0" err="1" smtClean="0">
                <a:solidFill>
                  <a:schemeClr val="tx1">
                    <a:lumMod val="50000"/>
                  </a:schemeClr>
                </a:solidFill>
              </a:rPr>
              <a:t>девиантного</a:t>
            </a:r>
            <a:r>
              <a:rPr lang="ru-RU" sz="2000" i="1" dirty="0" smtClean="0">
                <a:solidFill>
                  <a:schemeClr val="tx1">
                    <a:lumMod val="50000"/>
                  </a:schemeClr>
                </a:solidFill>
              </a:rPr>
              <a:t> и асоциального поведения.</a:t>
            </a:r>
            <a:r>
              <a:rPr lang="ru-RU" altLang="en-US" sz="2000" i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endParaRPr lang="ru-RU" altLang="en-US" sz="2000" i="1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FontTx/>
              <a:buNone/>
            </a:pPr>
            <a:endParaRPr lang="ru-RU" sz="2000" i="1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FontTx/>
              <a:buNone/>
            </a:pPr>
            <a:endParaRPr lang="ru-RU" sz="2000" i="1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FontTx/>
              <a:buNone/>
            </a:pPr>
            <a:endParaRPr lang="ru-RU" sz="2000" i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059564"/>
            <a:ext cx="6696744" cy="265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50951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Содержимое 2"/>
          <p:cNvSpPr>
            <a:spLocks noGrp="1"/>
          </p:cNvSpPr>
          <p:nvPr>
            <p:ph idx="1"/>
          </p:nvPr>
        </p:nvSpPr>
        <p:spPr>
          <a:xfrm>
            <a:off x="467544" y="1772816"/>
            <a:ext cx="5112568" cy="419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ru-RU" altLang="en-US" sz="2400" b="1" i="1" dirty="0">
                <a:solidFill>
                  <a:schemeClr val="tx1">
                    <a:lumMod val="50000"/>
                  </a:schemeClr>
                </a:solidFill>
              </a:rPr>
              <a:t>Цель создания отряда:</a:t>
            </a:r>
            <a:r>
              <a:rPr lang="ru-RU" altLang="en-US" sz="2400" i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endParaRPr lang="ru-RU" altLang="en-US" sz="2400" i="1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altLang="en-US" sz="2000" i="1" dirty="0" smtClean="0">
                <a:solidFill>
                  <a:schemeClr val="tx1">
                    <a:lumMod val="50000"/>
                  </a:schemeClr>
                </a:solidFill>
              </a:rPr>
              <a:t>Развитие </a:t>
            </a:r>
            <a:r>
              <a:rPr lang="ru-RU" altLang="en-US" sz="2000" i="1" dirty="0">
                <a:solidFill>
                  <a:schemeClr val="tx1">
                    <a:lumMod val="50000"/>
                  </a:schemeClr>
                </a:solidFill>
              </a:rPr>
              <a:t>у обучающихся высоких нравственных качеств путём популяризации и поддержки волонтерского движения среди обучающихся КГБПОУ КТПС, добровольного труда на благо общества и привлечение обучающихся к решению социально значимых проблем через участие в социальных, экологических, гуманитарных, культурно-образовательных, просветительских проектах</a:t>
            </a:r>
            <a:r>
              <a:rPr lang="ru-RU" altLang="en-US" sz="2000" i="1" dirty="0" smtClean="0">
                <a:solidFill>
                  <a:schemeClr val="tx1">
                    <a:lumMod val="50000"/>
                  </a:schemeClr>
                </a:solidFill>
              </a:rPr>
              <a:t>.</a:t>
            </a:r>
            <a:endParaRPr lang="ru-RU" altLang="en-US" sz="2000" i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620688"/>
            <a:ext cx="76343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1800" b="1" i="0" u="none" strike="noStrike" kern="1200" baseline="0">
                <a:solidFill>
                  <a:srgbClr val="808080">
                    <a:lumMod val="75000"/>
                    <a:lumOff val="2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ru-RU" sz="2800" b="1" i="1" kern="1200" dirty="0" smtClean="0">
                <a:solidFill>
                  <a:schemeClr val="tx1">
                    <a:lumMod val="50000"/>
                  </a:schemeClr>
                </a:solidFill>
              </a:rPr>
              <a:t>2021 год – создание отряда волонтеров «Новое поколение»</a:t>
            </a:r>
            <a:endParaRPr lang="ru-RU" sz="2800" b="1" i="1" kern="12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628800"/>
            <a:ext cx="3672408" cy="367240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Содержимое 2"/>
          <p:cNvSpPr>
            <a:spLocks noGrp="1"/>
          </p:cNvSpPr>
          <p:nvPr>
            <p:ph idx="1"/>
          </p:nvPr>
        </p:nvSpPr>
        <p:spPr>
          <a:xfrm>
            <a:off x="395536" y="1052736"/>
            <a:ext cx="5112568" cy="419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ru-RU" altLang="en-US" sz="2400" b="1" i="1" dirty="0" smtClean="0">
                <a:solidFill>
                  <a:schemeClr val="tx1">
                    <a:lumMod val="50000"/>
                  </a:schemeClr>
                </a:solidFill>
              </a:rPr>
              <a:t>Задачи</a:t>
            </a:r>
            <a:r>
              <a:rPr lang="ru-RU" altLang="en-US" sz="2400" b="1" i="1" dirty="0">
                <a:solidFill>
                  <a:schemeClr val="tx1">
                    <a:lumMod val="50000"/>
                  </a:schemeClr>
                </a:solidFill>
              </a:rPr>
              <a:t>:</a:t>
            </a:r>
            <a:endParaRPr lang="ru-RU" altLang="en-US" sz="2400" i="1" dirty="0">
              <a:solidFill>
                <a:schemeClr val="tx1">
                  <a:lumMod val="50000"/>
                </a:schemeClr>
              </a:solidFill>
            </a:endParaRPr>
          </a:p>
          <a:p>
            <a:pPr lvl="0"/>
            <a:r>
              <a:rPr lang="ru-RU" altLang="en-US" sz="2000" i="1" dirty="0">
                <a:solidFill>
                  <a:schemeClr val="tx1">
                    <a:lumMod val="50000"/>
                  </a:schemeClr>
                </a:solidFill>
              </a:rPr>
              <a:t>Мотивация несовершеннолетнего, преодоление трудностей </a:t>
            </a:r>
            <a:r>
              <a:rPr lang="ru-RU" altLang="en-US" sz="2000" i="1" dirty="0" smtClean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ru-RU" altLang="en-US" sz="2000" i="1" dirty="0">
                <a:solidFill>
                  <a:schemeClr val="tx1">
                    <a:lumMod val="50000"/>
                  </a:schemeClr>
                </a:solidFill>
              </a:rPr>
              <a:t>решение личных проблем и </a:t>
            </a:r>
            <a:r>
              <a:rPr lang="ru-RU" altLang="en-US" sz="2000" i="1" dirty="0" err="1">
                <a:solidFill>
                  <a:schemeClr val="tx1">
                    <a:lumMod val="50000"/>
                  </a:schemeClr>
                </a:solidFill>
              </a:rPr>
              <a:t>психопрофлактика</a:t>
            </a:r>
            <a:r>
              <a:rPr lang="ru-RU" altLang="en-US" sz="2000" i="1" dirty="0">
                <a:solidFill>
                  <a:schemeClr val="tx1">
                    <a:lumMod val="50000"/>
                  </a:schemeClr>
                </a:solidFill>
              </a:rPr>
              <a:t>, воспитание активной гражданской позиции, формирование лидерских и нравственно-этических качеств, чувства патриотизма;</a:t>
            </a:r>
          </a:p>
          <a:p>
            <a:pPr lvl="0"/>
            <a:r>
              <a:rPr lang="ru-RU" altLang="en-US" sz="2000" i="1" dirty="0">
                <a:solidFill>
                  <a:schemeClr val="tx1">
                    <a:lumMod val="50000"/>
                  </a:schemeClr>
                </a:solidFill>
              </a:rPr>
              <a:t>Налаживание сотрудничества с социальными партнерами для совместной социально-значимой деятельности, создание и использование межрегиональных связей с другими общественными (волонтерскими) организациями для совместной социально-значимой деятельности;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628800"/>
            <a:ext cx="3672408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72136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/>
          </p:cNvSpPr>
          <p:nvPr>
            <p:ph idx="1"/>
          </p:nvPr>
        </p:nvSpPr>
        <p:spPr>
          <a:xfrm>
            <a:off x="2209800" y="228600"/>
            <a:ext cx="6934200" cy="4267200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91440" tIns="45720" rIns="91440" bIns="45720" anchor="t" anchorCtr="0"/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latin typeface="+mn-lt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latin typeface="+mn-lt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latin typeface="+mn-lt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ru-RU" altLang="en-US" sz="2400" i="1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Заинтересованность деятельностью нашего волонтерского отряда с каждым месяцем возрастает</a:t>
            </a:r>
            <a:r>
              <a:rPr lang="ru-RU" altLang="en-US" sz="2400" i="1" dirty="0" smtClean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:</a:t>
            </a:r>
          </a:p>
          <a:p>
            <a:pPr marL="0" indent="0" algn="ctr">
              <a:buNone/>
            </a:pPr>
            <a:endParaRPr lang="ru-RU" altLang="en-US" sz="2400" i="1" dirty="0">
              <a:solidFill>
                <a:schemeClr val="tx1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altLang="en-US" sz="2000" i="1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-  </a:t>
            </a:r>
            <a:r>
              <a:rPr lang="ru-RU" altLang="en-US" sz="2000" i="1" dirty="0" smtClean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 так </a:t>
            </a:r>
            <a:r>
              <a:rPr lang="ru-RU" altLang="en-US" sz="2000" i="1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на начальном этапе </a:t>
            </a:r>
            <a:r>
              <a:rPr lang="ru-RU" altLang="en-US" sz="2000" i="1" dirty="0" smtClean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altLang="en-US" sz="2000" i="1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количество участников отряда было всего 8 человека;</a:t>
            </a:r>
          </a:p>
          <a:p>
            <a:pPr marL="0" indent="0">
              <a:buNone/>
            </a:pPr>
            <a:r>
              <a:rPr lang="ru-RU" altLang="en-US" sz="2000" i="1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- </a:t>
            </a:r>
            <a:r>
              <a:rPr lang="ru-RU" altLang="en-US" sz="2000" i="1" dirty="0" smtClean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  конец </a:t>
            </a:r>
            <a:r>
              <a:rPr lang="ru-RU" altLang="en-US" sz="2000" i="1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июня 2021 года – 14 человек;</a:t>
            </a:r>
          </a:p>
          <a:p>
            <a:pPr marL="0" indent="0">
              <a:buNone/>
            </a:pPr>
            <a:r>
              <a:rPr lang="ru-RU" altLang="en-US" sz="2000" i="1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- </a:t>
            </a:r>
            <a:r>
              <a:rPr lang="ru-RU" altLang="en-US" sz="2000" i="1" dirty="0" smtClean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  март </a:t>
            </a:r>
            <a:r>
              <a:rPr lang="ru-RU" altLang="en-US" sz="2000" i="1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2022 года – 18 человек</a:t>
            </a:r>
          </a:p>
          <a:p>
            <a:pPr>
              <a:buFontTx/>
              <a:buChar char="-"/>
            </a:pPr>
            <a:r>
              <a:rPr lang="ru-RU" altLang="en-US" sz="2000" i="1" dirty="0" smtClean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май </a:t>
            </a:r>
            <a:r>
              <a:rPr lang="ru-RU" altLang="en-US" sz="2000" i="1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2022 года – 29 </a:t>
            </a:r>
            <a:r>
              <a:rPr lang="ru-RU" altLang="en-US" sz="2000" i="1" dirty="0" smtClean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человек</a:t>
            </a:r>
          </a:p>
          <a:p>
            <a:pPr>
              <a:buFontTx/>
              <a:buChar char="-"/>
            </a:pPr>
            <a:r>
              <a:rPr lang="ru-RU" altLang="en-US" sz="2000" i="1" dirty="0" smtClean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июнь </a:t>
            </a:r>
            <a:r>
              <a:rPr lang="ru-RU" altLang="en-US" sz="2000" i="1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2022 года – 35 человек, из них 3 педагога; </a:t>
            </a:r>
            <a:r>
              <a:rPr lang="ru-RU" altLang="en-US" sz="2000" i="1" dirty="0" smtClean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сентябрь </a:t>
            </a:r>
            <a:r>
              <a:rPr lang="ru-RU" altLang="en-US" sz="2000" i="1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2022 – 49 </a:t>
            </a:r>
            <a:r>
              <a:rPr lang="ru-RU" altLang="en-US" sz="2000" i="1" dirty="0" smtClean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человек.                                          31 несовершеннолетних                                                  8 </a:t>
            </a:r>
            <a:r>
              <a:rPr lang="ru-RU" altLang="en-US" sz="2000" i="1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обучающихся их числа детей сирот и детей оставшихся без попечения родителей; </a:t>
            </a:r>
            <a:r>
              <a:rPr lang="ru-RU" altLang="en-US" sz="2000" i="1" dirty="0" smtClean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                       7 </a:t>
            </a:r>
            <a:r>
              <a:rPr lang="ru-RU" altLang="en-US" sz="2000" i="1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обучающихся «группы риска»; </a:t>
            </a:r>
            <a:r>
              <a:rPr lang="ru-RU" altLang="en-US" sz="2000" i="1" dirty="0" smtClean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                                  3 </a:t>
            </a:r>
            <a:r>
              <a:rPr lang="ru-RU" altLang="en-US" sz="2000" i="1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обучающихся с ограниченными возможностями здоровья.</a:t>
            </a:r>
          </a:p>
          <a:p>
            <a:pPr>
              <a:buFontTx/>
              <a:buChar char="-"/>
            </a:pPr>
            <a:endParaRPr lang="ru-RU" altLang="en-US" sz="2000" i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r">
              <a:buNone/>
            </a:pPr>
            <a:r>
              <a:rPr lang="ru-RU" altLang="en-US" sz="2000" b="1" i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Segoe UI Semibold" pitchFamily="34" charset="0"/>
                <a:cs typeface="Arial" panose="020B0604020202020204" pitchFamily="34" charset="0"/>
              </a:rPr>
              <a:t> </a:t>
            </a:r>
          </a:p>
          <a:p>
            <a:pPr lvl="0" eaLnBrk="1" hangingPunct="1">
              <a:lnSpc>
                <a:spcPct val="80000"/>
              </a:lnSpc>
            </a:pPr>
            <a:endParaRPr sz="1800" b="1" dirty="0">
              <a:solidFill>
                <a:srgbClr val="35759D"/>
              </a:solidFill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/>
          </p:cNvSpPr>
          <p:nvPr>
            <p:ph idx="1"/>
          </p:nvPr>
        </p:nvSpPr>
        <p:spPr>
          <a:xfrm>
            <a:off x="2209800" y="228600"/>
            <a:ext cx="6934200" cy="4267200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91440" tIns="45720" rIns="91440" bIns="45720" anchor="t" anchorCtr="0"/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latin typeface="+mn-lt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latin typeface="+mn-lt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latin typeface="+mn-lt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ru-RU" sz="2400" i="1" dirty="0" err="1">
                <a:solidFill>
                  <a:schemeClr val="tx1">
                    <a:lumMod val="50000"/>
                  </a:schemeClr>
                </a:solidFill>
              </a:rPr>
              <a:t>Волонтерство</a:t>
            </a:r>
            <a:r>
              <a:rPr lang="ru-RU" sz="2400" i="1" dirty="0">
                <a:solidFill>
                  <a:schemeClr val="tx1">
                    <a:lumMod val="50000"/>
                  </a:schemeClr>
                </a:solidFill>
              </a:rPr>
              <a:t> открывает дополнительные возможности:</a:t>
            </a:r>
          </a:p>
          <a:p>
            <a:pPr marL="0" indent="0" algn="ctr">
              <a:buNone/>
            </a:pPr>
            <a:endParaRPr lang="ru-RU" altLang="en-US" sz="2400" i="1" dirty="0">
              <a:solidFill>
                <a:schemeClr val="tx1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altLang="en-US" sz="2000" i="1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-  </a:t>
            </a:r>
            <a:r>
              <a:rPr lang="ru-RU" altLang="en-US" sz="2000" i="1" dirty="0" smtClean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 </a:t>
            </a:r>
            <a:r>
              <a:rPr lang="ru-RU" altLang="en-US" sz="2000" i="1" dirty="0">
                <a:solidFill>
                  <a:schemeClr val="tx1">
                    <a:lumMod val="50000"/>
                  </a:schemeClr>
                </a:solidFill>
              </a:rPr>
              <a:t>Реализации личностного </a:t>
            </a:r>
            <a:r>
              <a:rPr lang="ru-RU" altLang="en-US" sz="2000" i="1" dirty="0" smtClean="0">
                <a:solidFill>
                  <a:schemeClr val="tx1">
                    <a:lumMod val="50000"/>
                  </a:schemeClr>
                </a:solidFill>
              </a:rPr>
              <a:t>потенциала. Проявление </a:t>
            </a:r>
            <a:r>
              <a:rPr lang="ru-RU" altLang="en-US" sz="2000" i="1" dirty="0">
                <a:solidFill>
                  <a:schemeClr val="tx1">
                    <a:lumMod val="50000"/>
                  </a:schemeClr>
                </a:solidFill>
              </a:rPr>
              <a:t>своих способностей и возможностей.</a:t>
            </a:r>
          </a:p>
          <a:p>
            <a:pPr>
              <a:buFontTx/>
              <a:buChar char="-"/>
            </a:pPr>
            <a:r>
              <a:rPr lang="ru-RU" altLang="en-US" sz="2000" i="1" dirty="0" smtClean="0">
                <a:solidFill>
                  <a:schemeClr val="tx1">
                    <a:lumMod val="50000"/>
                  </a:schemeClr>
                </a:solidFill>
              </a:rPr>
              <a:t>Общественное </a:t>
            </a:r>
            <a:r>
              <a:rPr lang="ru-RU" altLang="en-US" sz="2000" i="1" dirty="0">
                <a:solidFill>
                  <a:schemeClr val="tx1">
                    <a:lumMod val="50000"/>
                  </a:schemeClr>
                </a:solidFill>
              </a:rPr>
              <a:t>признание, чувство социальной </a:t>
            </a:r>
            <a:r>
              <a:rPr lang="ru-RU" altLang="en-US" sz="2000" i="1" dirty="0" smtClean="0">
                <a:solidFill>
                  <a:schemeClr val="tx1">
                    <a:lumMod val="50000"/>
                  </a:schemeClr>
                </a:solidFill>
              </a:rPr>
              <a:t>значимости.</a:t>
            </a:r>
          </a:p>
          <a:p>
            <a:pPr>
              <a:buFontTx/>
              <a:buChar char="-"/>
            </a:pPr>
            <a:r>
              <a:rPr lang="ru-RU" altLang="en-US" sz="2000" i="1" dirty="0" smtClean="0">
                <a:solidFill>
                  <a:schemeClr val="tx1">
                    <a:lumMod val="50000"/>
                  </a:schemeClr>
                </a:solidFill>
              </a:rPr>
              <a:t>Возможность </a:t>
            </a:r>
            <a:r>
              <a:rPr lang="ru-RU" altLang="en-US" sz="2000" i="1" dirty="0">
                <a:solidFill>
                  <a:schemeClr val="tx1">
                    <a:lumMod val="50000"/>
                  </a:schemeClr>
                </a:solidFill>
              </a:rPr>
              <a:t>проявить себя, заявить о своей жизненной </a:t>
            </a:r>
            <a:r>
              <a:rPr lang="ru-RU" altLang="en-US" sz="2000" i="1" dirty="0" smtClean="0">
                <a:solidFill>
                  <a:schemeClr val="tx1">
                    <a:lumMod val="50000"/>
                  </a:schemeClr>
                </a:solidFill>
              </a:rPr>
              <a:t>позиции</a:t>
            </a:r>
          </a:p>
          <a:p>
            <a:pPr>
              <a:buFontTx/>
              <a:buChar char="-"/>
            </a:pPr>
            <a:r>
              <a:rPr lang="ru-RU" altLang="en-US" sz="2000" i="1" dirty="0">
                <a:solidFill>
                  <a:schemeClr val="tx1">
                    <a:lumMod val="50000"/>
                  </a:schemeClr>
                </a:solidFill>
              </a:rPr>
              <a:t>Профессиональное ориентирование</a:t>
            </a:r>
            <a:r>
              <a:rPr lang="ru-RU" altLang="en-US" sz="2000" i="1" dirty="0" smtClean="0">
                <a:solidFill>
                  <a:schemeClr val="tx1">
                    <a:lumMod val="50000"/>
                  </a:schemeClr>
                </a:solidFill>
              </a:rPr>
              <a:t>.</a:t>
            </a:r>
          </a:p>
          <a:p>
            <a:pPr>
              <a:buFontTx/>
              <a:buChar char="-"/>
            </a:pPr>
            <a:r>
              <a:rPr lang="ru-RU" altLang="en-US" sz="2000" i="1" dirty="0">
                <a:solidFill>
                  <a:schemeClr val="tx1">
                    <a:lumMod val="50000"/>
                  </a:schemeClr>
                </a:solidFill>
              </a:rPr>
              <a:t>Приобретение полезных социальных и практических навыков. </a:t>
            </a:r>
            <a:endParaRPr lang="ru-RU" altLang="en-US" sz="2000" i="1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altLang="en-US" sz="2000" i="1" dirty="0">
                <a:solidFill>
                  <a:schemeClr val="tx1">
                    <a:lumMod val="50000"/>
                  </a:schemeClr>
                </a:solidFill>
              </a:rPr>
              <a:t>Возможность общения, дружеского взаимодействия с единомышленниками. </a:t>
            </a:r>
            <a:endParaRPr lang="ru-RU" altLang="en-US" sz="2000" i="1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altLang="en-US" sz="2000" i="1" dirty="0">
                <a:solidFill>
                  <a:schemeClr val="tx1">
                    <a:lumMod val="50000"/>
                  </a:schemeClr>
                </a:solidFill>
              </a:rPr>
              <a:t>Организация свободного времени. </a:t>
            </a:r>
          </a:p>
          <a:p>
            <a:pPr>
              <a:buFontTx/>
              <a:buChar char="-"/>
            </a:pPr>
            <a:r>
              <a:rPr lang="ru-RU" altLang="en-US" sz="2000" i="1" dirty="0" smtClean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Различного вида поощрения</a:t>
            </a:r>
            <a:endParaRPr lang="ru-RU" altLang="en-US" sz="2000" i="1" dirty="0">
              <a:solidFill>
                <a:schemeClr val="tx1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ru-RU" altLang="en-US" sz="2000" i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r">
              <a:buNone/>
            </a:pPr>
            <a:r>
              <a:rPr lang="ru-RU" altLang="en-US" sz="2000" b="1" i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Segoe UI Semibold" pitchFamily="34" charset="0"/>
                <a:cs typeface="Arial" panose="020B0604020202020204" pitchFamily="34" charset="0"/>
              </a:rPr>
              <a:t> </a:t>
            </a:r>
          </a:p>
          <a:p>
            <a:pPr lvl="0" eaLnBrk="1" hangingPunct="1">
              <a:lnSpc>
                <a:spcPct val="80000"/>
              </a:lnSpc>
            </a:pPr>
            <a:endParaRPr sz="1800" b="1" dirty="0">
              <a:solidFill>
                <a:srgbClr val="3575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28526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Содержимое 2"/>
          <p:cNvSpPr>
            <a:spLocks noGrp="1"/>
          </p:cNvSpPr>
          <p:nvPr>
            <p:ph idx="1"/>
          </p:nvPr>
        </p:nvSpPr>
        <p:spPr>
          <a:xfrm>
            <a:off x="304800" y="914400"/>
            <a:ext cx="8382000" cy="4572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ru-RU" sz="2800" b="1" dirty="0">
              <a:solidFill>
                <a:schemeClr val="accent5">
                  <a:lumMod val="10000"/>
                </a:schemeClr>
              </a:solidFill>
              <a:latin typeface="+mn-lt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148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4704826"/>
            <a:ext cx="5657056" cy="2153174"/>
          </a:xfrm>
          <a:prstGeom prst="rect">
            <a:avLst/>
          </a:prstGeom>
          <a:noFill/>
          <a:ln>
            <a:miter lim="800000"/>
          </a:ln>
        </p:spPr>
      </p:pic>
      <p:sp>
        <p:nvSpPr>
          <p:cNvPr id="2" name="Прямоугольник 1"/>
          <p:cNvSpPr/>
          <p:nvPr/>
        </p:nvSpPr>
        <p:spPr>
          <a:xfrm>
            <a:off x="647056" y="914400"/>
            <a:ext cx="849694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>
                <a:solidFill>
                  <a:schemeClr val="tx1">
                    <a:lumMod val="50000"/>
                  </a:schemeClr>
                </a:solidFill>
              </a:rPr>
              <a:t>Направления деятельности волонтерского отряда разнообразны</a:t>
            </a:r>
            <a:r>
              <a:rPr lang="ru-RU" sz="3200" i="1" dirty="0" smtClean="0">
                <a:solidFill>
                  <a:schemeClr val="tx1">
                    <a:lumMod val="50000"/>
                  </a:schemeClr>
                </a:solidFill>
              </a:rPr>
              <a:t>:</a:t>
            </a:r>
          </a:p>
          <a:p>
            <a:endParaRPr lang="ru-RU" sz="3200" i="1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ru-RU" sz="2000" b="1" i="1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- </a:t>
            </a:r>
            <a:r>
              <a:rPr lang="ru-RU" i="1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Экологическое </a:t>
            </a:r>
            <a:r>
              <a:rPr lang="ru-RU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волонтерство</a:t>
            </a:r>
            <a:r>
              <a:rPr lang="ru-RU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endParaRPr lang="ru-RU" i="1" dirty="0" smtClean="0">
              <a:solidFill>
                <a:schemeClr val="tx1">
                  <a:lumMod val="50000"/>
                </a:schemeClr>
              </a:solidFill>
              <a:latin typeface="+mj-lt"/>
            </a:endParaRPr>
          </a:p>
          <a:p>
            <a:pPr marL="342900" lvl="0" indent="-342900">
              <a:buFontTx/>
              <a:buChar char="-"/>
            </a:pPr>
            <a:r>
              <a:rPr lang="ru-RU" i="1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Спортивное </a:t>
            </a:r>
            <a:r>
              <a:rPr lang="ru-RU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волонтёрство</a:t>
            </a:r>
            <a:r>
              <a:rPr lang="ru-RU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</a:p>
          <a:p>
            <a:pPr marL="342900" lvl="0" indent="-342900">
              <a:buFontTx/>
              <a:buChar char="-"/>
            </a:pPr>
            <a:r>
              <a:rPr lang="ru-RU" i="1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-Социальное </a:t>
            </a:r>
            <a:r>
              <a:rPr lang="ru-RU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волонтерство</a:t>
            </a:r>
            <a:r>
              <a:rPr lang="ru-RU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endParaRPr lang="ru-RU" i="1" dirty="0" smtClean="0">
              <a:solidFill>
                <a:schemeClr val="tx1">
                  <a:lumMod val="50000"/>
                </a:schemeClr>
              </a:solidFill>
              <a:latin typeface="+mj-lt"/>
            </a:endParaRPr>
          </a:p>
          <a:p>
            <a:pPr marL="342900" lvl="0" indent="-342900">
              <a:buFontTx/>
              <a:buChar char="-"/>
            </a:pPr>
            <a:r>
              <a:rPr lang="ru-RU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-</a:t>
            </a:r>
            <a:r>
              <a:rPr lang="ru-RU" i="1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Культурное </a:t>
            </a:r>
            <a:r>
              <a:rPr lang="ru-RU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волонтёрство</a:t>
            </a:r>
            <a:r>
              <a:rPr lang="ru-RU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endParaRPr lang="ru-RU" i="1" dirty="0" smtClean="0">
              <a:solidFill>
                <a:schemeClr val="tx1">
                  <a:lumMod val="50000"/>
                </a:schemeClr>
              </a:solidFill>
              <a:latin typeface="+mj-lt"/>
            </a:endParaRPr>
          </a:p>
          <a:p>
            <a:pPr marL="342900" lvl="0" indent="-342900">
              <a:buFontTx/>
              <a:buChar char="-"/>
            </a:pPr>
            <a:r>
              <a:rPr lang="ru-RU" i="1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Событийное </a:t>
            </a:r>
            <a:r>
              <a:rPr lang="ru-RU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волонтерство</a:t>
            </a:r>
            <a:r>
              <a:rPr lang="ru-RU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</a:p>
          <a:p>
            <a:pPr marL="342900" lvl="0" indent="-342900">
              <a:buFontTx/>
              <a:buChar char="-"/>
            </a:pPr>
            <a:r>
              <a:rPr lang="ru-RU" i="1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Патриотическое </a:t>
            </a:r>
            <a:r>
              <a:rPr lang="ru-RU" i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волонтерство</a:t>
            </a:r>
            <a:r>
              <a:rPr lang="ru-RU" i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endParaRPr lang="ru-RU" i="1" dirty="0" smtClean="0">
              <a:solidFill>
                <a:schemeClr val="tx1">
                  <a:lumMod val="50000"/>
                </a:schemeClr>
              </a:solidFill>
              <a:latin typeface="+mj-lt"/>
            </a:endParaRPr>
          </a:p>
          <a:p>
            <a:pPr marL="342900" lvl="0" indent="-342900">
              <a:buFontTx/>
              <a:buChar char="-"/>
            </a:pPr>
            <a:r>
              <a:rPr lang="ru-RU" i="1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Донорство</a:t>
            </a:r>
            <a:endParaRPr lang="ru-RU" i="1" dirty="0">
              <a:solidFill>
                <a:schemeClr val="tx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0771006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Содержимое 2"/>
          <p:cNvSpPr>
            <a:spLocks noGrp="1"/>
          </p:cNvSpPr>
          <p:nvPr>
            <p:ph idx="1"/>
          </p:nvPr>
        </p:nvSpPr>
        <p:spPr>
          <a:xfrm>
            <a:off x="395536" y="1406972"/>
            <a:ext cx="8382000" cy="4572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>
              <a:buNone/>
              <a:defRPr/>
            </a:pPr>
            <a:r>
              <a:rPr lang="ru-RU" altLang="en-US" sz="2400" i="1" dirty="0">
                <a:solidFill>
                  <a:schemeClr val="tx1">
                    <a:lumMod val="50000"/>
                  </a:schemeClr>
                </a:solidFill>
              </a:rPr>
              <a:t>1</a:t>
            </a:r>
            <a:r>
              <a:rPr lang="ru-RU" altLang="en-US" sz="2400" i="1" dirty="0" smtClean="0">
                <a:solidFill>
                  <a:schemeClr val="tx1">
                    <a:lumMod val="50000"/>
                  </a:schemeClr>
                </a:solidFill>
              </a:rPr>
              <a:t>4 </a:t>
            </a:r>
            <a:r>
              <a:rPr lang="ru-RU" altLang="en-US" sz="2400" i="1" dirty="0">
                <a:solidFill>
                  <a:schemeClr val="tx1">
                    <a:lumMod val="50000"/>
                  </a:schemeClr>
                </a:solidFill>
              </a:rPr>
              <a:t>июня 2022 года наш отряд «Новое </a:t>
            </a:r>
            <a:r>
              <a:rPr lang="ru-RU" altLang="en-US" sz="2400" i="1" dirty="0" smtClean="0">
                <a:solidFill>
                  <a:schemeClr val="tx1">
                    <a:lumMod val="50000"/>
                  </a:schemeClr>
                </a:solidFill>
              </a:rPr>
              <a:t>поколения»</a:t>
            </a:r>
          </a:p>
          <a:p>
            <a:pPr algn="just">
              <a:buNone/>
              <a:defRPr/>
            </a:pPr>
            <a:r>
              <a:rPr lang="ru-RU" altLang="en-US" sz="2400" i="1" dirty="0" smtClean="0">
                <a:solidFill>
                  <a:schemeClr val="tx1">
                    <a:lumMod val="50000"/>
                  </a:schemeClr>
                </a:solidFill>
              </a:rPr>
              <a:t>прошел </a:t>
            </a:r>
            <a:r>
              <a:rPr lang="ru-RU" altLang="en-US" sz="2400" i="1" dirty="0">
                <a:solidFill>
                  <a:schemeClr val="tx1">
                    <a:lumMod val="50000"/>
                  </a:schemeClr>
                </a:solidFill>
              </a:rPr>
              <a:t>официальную регистрацию на </a:t>
            </a:r>
            <a:r>
              <a:rPr lang="ru-RU" altLang="en-US" sz="2400" i="1" dirty="0" smtClean="0">
                <a:solidFill>
                  <a:schemeClr val="tx1">
                    <a:lumMod val="50000"/>
                  </a:schemeClr>
                </a:solidFill>
              </a:rPr>
              <a:t>российской</a:t>
            </a:r>
          </a:p>
          <a:p>
            <a:pPr algn="just">
              <a:buNone/>
              <a:defRPr/>
            </a:pPr>
            <a:r>
              <a:rPr lang="ru-RU" altLang="en-US" sz="2400" i="1" dirty="0" smtClean="0">
                <a:solidFill>
                  <a:schemeClr val="tx1">
                    <a:lumMod val="50000"/>
                  </a:schemeClr>
                </a:solidFill>
              </a:rPr>
              <a:t>платформе </a:t>
            </a:r>
            <a:r>
              <a:rPr lang="ru-RU" altLang="en-US" sz="2400" i="1" dirty="0" err="1">
                <a:solidFill>
                  <a:schemeClr val="tx1">
                    <a:lumMod val="50000"/>
                  </a:schemeClr>
                </a:solidFill>
              </a:rPr>
              <a:t>Добро.ру</a:t>
            </a:r>
            <a:r>
              <a:rPr lang="ru-RU" altLang="en-US" sz="2400" i="1" dirty="0">
                <a:solidFill>
                  <a:schemeClr val="tx1">
                    <a:lumMod val="50000"/>
                  </a:schemeClr>
                </a:solidFill>
              </a:rPr>
              <a:t>  </a:t>
            </a:r>
            <a:endParaRPr lang="ru-RU" altLang="en-US" sz="2400" i="1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>
              <a:buNone/>
              <a:defRPr/>
            </a:pPr>
            <a:r>
              <a:rPr lang="ru-RU" altLang="en-US" sz="2400" i="1" u="sng" dirty="0">
                <a:solidFill>
                  <a:schemeClr val="tx1">
                    <a:lumMod val="50000"/>
                  </a:schemeClr>
                </a:solidFill>
                <a:hlinkClick r:id="rId2"/>
              </a:rPr>
              <a:t> </a:t>
            </a:r>
            <a:r>
              <a:rPr lang="ru-RU" altLang="en-US" sz="2400" i="1" u="sng" dirty="0" smtClean="0">
                <a:solidFill>
                  <a:schemeClr val="tx1">
                    <a:lumMod val="50000"/>
                  </a:schemeClr>
                </a:solidFill>
                <a:hlinkClick r:id="rId2"/>
              </a:rPr>
              <a:t>    https</a:t>
            </a:r>
            <a:r>
              <a:rPr lang="ru-RU" altLang="en-US" sz="2400" i="1" u="sng" dirty="0">
                <a:solidFill>
                  <a:schemeClr val="tx1">
                    <a:lumMod val="50000"/>
                  </a:schemeClr>
                </a:solidFill>
                <a:hlinkClick r:id="rId2"/>
              </a:rPr>
              <a:t>://dobro.ru/organizations/10036188/info</a:t>
            </a:r>
            <a:r>
              <a:rPr lang="ru-RU" altLang="en-US" sz="2400" i="1" u="sng" dirty="0">
                <a:solidFill>
                  <a:schemeClr val="tx1">
                    <a:lumMod val="50000"/>
                  </a:schemeClr>
                </a:solidFill>
              </a:rPr>
              <a:t> </a:t>
            </a:r>
            <a:endParaRPr lang="ru-RU" altLang="en-US" sz="2400" i="1" dirty="0">
              <a:solidFill>
                <a:schemeClr val="tx1">
                  <a:lumMod val="50000"/>
                </a:schemeClr>
              </a:solidFill>
            </a:endParaRPr>
          </a:p>
          <a:p>
            <a:pPr algn="just">
              <a:buNone/>
              <a:defRPr/>
            </a:pPr>
            <a:endParaRPr lang="ru-RU" altLang="en-US" sz="2400" i="1" dirty="0">
              <a:solidFill>
                <a:schemeClr val="tx1">
                  <a:lumMod val="50000"/>
                </a:schemeClr>
              </a:solidFill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2400" i="1" dirty="0" smtClean="0">
                <a:solidFill>
                  <a:schemeClr val="accent5">
                    <a:lumMod val="10000"/>
                  </a:schemeClr>
                </a:solidFill>
                <a:latin typeface="+mn-lt" pitchFamily="34" charset="0"/>
              </a:rPr>
              <a:t>Заключено 5 соглашений о взаимодействии с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2400" i="1" dirty="0" smtClean="0">
                <a:solidFill>
                  <a:schemeClr val="accent5">
                    <a:lumMod val="10000"/>
                  </a:schemeClr>
                </a:solidFill>
                <a:latin typeface="+mn-lt" pitchFamily="34" charset="0"/>
              </a:rPr>
              <a:t>добровольческими организациями  и движениями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2400" i="1" dirty="0" smtClean="0">
                <a:solidFill>
                  <a:schemeClr val="accent5">
                    <a:lumMod val="10000"/>
                  </a:schemeClr>
                </a:solidFill>
                <a:latin typeface="+mn-lt" pitchFamily="34" charset="0"/>
              </a:rPr>
              <a:t>города Красноярска</a:t>
            </a:r>
            <a:endParaRPr lang="ru-RU" sz="2400" i="1" dirty="0">
              <a:solidFill>
                <a:schemeClr val="accent5">
                  <a:lumMod val="10000"/>
                </a:schemeClr>
              </a:solidFill>
              <a:latin typeface="+mn-lt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148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4704826"/>
            <a:ext cx="5657056" cy="2153174"/>
          </a:xfrm>
          <a:prstGeom prst="rect">
            <a:avLst/>
          </a:prstGeom>
          <a:noFill/>
          <a:ln>
            <a:miter lim="800000"/>
          </a:ln>
        </p:spPr>
      </p:pic>
      <p:sp>
        <p:nvSpPr>
          <p:cNvPr id="2" name="Прямоугольник 1"/>
          <p:cNvSpPr/>
          <p:nvPr/>
        </p:nvSpPr>
        <p:spPr>
          <a:xfrm>
            <a:off x="467544" y="1406972"/>
            <a:ext cx="8496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000" i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9.11.14"/>
  <p:tag name="AS_TITLE" val="Aspose.Slides for .NET 4.0 Client Profile"/>
  <p:tag name="AS_VERSION" val="19.11"/>
</p:tagLst>
</file>

<file path=ppt/theme/theme1.xml><?xml version="1.0" encoding="utf-8"?>
<a:theme xmlns:a="http://schemas.openxmlformats.org/drawingml/2006/main" name="powerpoint-template-24">
  <a:themeElements>
    <a:clrScheme name="">
      <a:dk1>
        <a:srgbClr val="808080"/>
      </a:dk1>
      <a:lt1>
        <a:srgbClr val="FFFFFF"/>
      </a:lt1>
      <a:dk2>
        <a:srgbClr val="FFFFFF"/>
      </a:dk2>
      <a:lt2>
        <a:srgbClr val="0120BD"/>
      </a:lt2>
      <a:accent1>
        <a:srgbClr val="C300E6"/>
      </a:accent1>
      <a:accent2>
        <a:srgbClr val="F96F1C"/>
      </a:accent2>
      <a:accent3>
        <a:srgbClr val="FFFFFF"/>
      </a:accent3>
      <a:accent4>
        <a:srgbClr val="6C6C6C"/>
      </a:accent4>
      <a:accent5>
        <a:srgbClr val="DEAAF0"/>
      </a:accent5>
      <a:accent6>
        <a:srgbClr val="E26418"/>
      </a:accent6>
      <a:hlink>
        <a:srgbClr val="FFBF07"/>
      </a:hlink>
      <a:folHlink>
        <a:srgbClr val="5F5F5F"/>
      </a:folHlink>
    </a:clrScheme>
    <a:fontScheme name="powerpoint-template-24">
      <a:majorFont>
        <a:latin typeface="Microsoft Sans Serif"/>
        <a:ea typeface="Arial"/>
        <a:cs typeface="Arial"/>
      </a:majorFont>
      <a:minorFont>
        <a:latin typeface="Microsoft Sans Serif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3D3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FFFFFF"/>
        </a:dk1>
        <a:lt1>
          <a:srgbClr val="FFFFFF"/>
        </a:lt1>
        <a:dk2>
          <a:srgbClr val="FFFFFF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DADADA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FFFFFF"/>
        </a:dk1>
        <a:lt1>
          <a:srgbClr val="FFFFFF"/>
        </a:lt1>
        <a:dk2>
          <a:srgbClr val="FFFFFF"/>
        </a:dk2>
        <a:lt2>
          <a:srgbClr val="55A6FE"/>
        </a:lt2>
        <a:accent1>
          <a:srgbClr val="71BBFF"/>
        </a:accent1>
        <a:accent2>
          <a:srgbClr val="74CCFF"/>
        </a:accent2>
        <a:accent3>
          <a:srgbClr val="FFFFFF"/>
        </a:accent3>
        <a:accent4>
          <a:srgbClr val="DADADA"/>
        </a:accent4>
        <a:accent5>
          <a:srgbClr val="BBDAFF"/>
        </a:accent5>
        <a:accent6>
          <a:srgbClr val="68B9E7"/>
        </a:accent6>
        <a:hlink>
          <a:srgbClr val="94D8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FFFFFF"/>
        </a:dk1>
        <a:lt1>
          <a:srgbClr val="FFFFFF"/>
        </a:lt1>
        <a:dk2>
          <a:srgbClr val="FFFFFF"/>
        </a:dk2>
        <a:lt2>
          <a:srgbClr val="4BA1FF"/>
        </a:lt2>
        <a:accent1>
          <a:srgbClr val="5DB2FF"/>
        </a:accent1>
        <a:accent2>
          <a:srgbClr val="65C8FF"/>
        </a:accent2>
        <a:accent3>
          <a:srgbClr val="FFFFFF"/>
        </a:accent3>
        <a:accent4>
          <a:srgbClr val="DADADA"/>
        </a:accent4>
        <a:accent5>
          <a:srgbClr val="B6D5FF"/>
        </a:accent5>
        <a:accent6>
          <a:srgbClr val="5BB5E7"/>
        </a:accent6>
        <a:hlink>
          <a:srgbClr val="87E1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1809</TotalTime>
  <Words>1229</Words>
  <Application>Microsoft Office PowerPoint</Application>
  <PresentationFormat>Экран (4:3)</PresentationFormat>
  <Paragraphs>187</Paragraphs>
  <Slides>21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Microsoft Sans Serif</vt:lpstr>
      <vt:lpstr>Segoe UI Semibold</vt:lpstr>
      <vt:lpstr>Times New Roman</vt:lpstr>
      <vt:lpstr>powerpoint-template-24</vt:lpstr>
      <vt:lpstr>Вовлечение обучающихся  в волонтерское движение. Отряд волонтеров «Новое поколение»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>lusana.ru</Manager>
  <Company>Templates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lusana.ru</dc:title>
  <dc:subject>lusana.ru</dc:subject>
  <dc:creator>lusana.ru</dc:creator>
  <dc:description>lusana.ru</dc:description>
  <cp:lastModifiedBy>Ws-Zuser</cp:lastModifiedBy>
  <cp:revision>251</cp:revision>
  <dcterms:created xsi:type="dcterms:W3CDTF">2007-04-02T02:11:51Z</dcterms:created>
  <dcterms:modified xsi:type="dcterms:W3CDTF">2022-12-13T14:47:24Z</dcterms:modified>
</cp:coreProperties>
</file>