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317" r:id="rId2"/>
    <p:sldId id="318" r:id="rId3"/>
    <p:sldId id="370" r:id="rId4"/>
    <p:sldId id="390" r:id="rId5"/>
    <p:sldId id="391" r:id="rId6"/>
    <p:sldId id="362" r:id="rId7"/>
    <p:sldId id="392" r:id="rId8"/>
    <p:sldId id="396" r:id="rId9"/>
    <p:sldId id="380" r:id="rId10"/>
    <p:sldId id="397" r:id="rId11"/>
    <p:sldId id="322" r:id="rId12"/>
    <p:sldId id="393" r:id="rId13"/>
    <p:sldId id="384" r:id="rId14"/>
    <p:sldId id="39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2319"/>
    <a:srgbClr val="173A8D"/>
    <a:srgbClr val="003374"/>
    <a:srgbClr val="C9A093"/>
    <a:srgbClr val="F1F1F1"/>
    <a:srgbClr val="385592"/>
    <a:srgbClr val="3A5896"/>
    <a:srgbClr val="1D3C7A"/>
    <a:srgbClr val="21396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-918" y="-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25634</c:v>
                </c:pt>
                <c:pt idx="1">
                  <c:v>4834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Молодые семьи </a:t>
            </a:r>
            <a:endParaRPr lang="ru-RU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-1.4820948932844978E-3"/>
                  <c:y val="0.244157274664889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4104744664224981E-3"/>
                  <c:y val="1.0934031593194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641897865690069E-3"/>
                  <c:y val="0.321213090957954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9641897865690069E-3"/>
                  <c:y val="0.156250000000000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4820948932844978E-3"/>
                  <c:y val="0.123497935365583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4820948932844978E-3"/>
                  <c:y val="0.159374999999999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446284679853499E-3"/>
                  <c:y val="0.157179190465287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0.336812550997044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</c:v>
                </c:pt>
                <c:pt idx="1">
                  <c:v>0</c:v>
                </c:pt>
                <c:pt idx="2">
                  <c:v>6</c:v>
                </c:pt>
                <c:pt idx="3">
                  <c:v>3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8013440"/>
        <c:axId val="108014976"/>
        <c:axId val="0"/>
      </c:bar3DChart>
      <c:catAx>
        <c:axId val="108013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8014976"/>
        <c:crosses val="autoZero"/>
        <c:auto val="1"/>
        <c:lblAlgn val="ctr"/>
        <c:lblOffset val="100"/>
        <c:noMultiLvlLbl val="0"/>
      </c:catAx>
      <c:valAx>
        <c:axId val="108014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013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0.31333</cdr:x>
      <cdr:y>0.17625</cdr:y>
    </cdr:from>
    <cdr:to>
      <cdr:x>0.46333</cdr:x>
      <cdr:y>0.40125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10060" y="71628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4834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0.54833</cdr:x>
      <cdr:y>0.64375</cdr:y>
    </cdr:from>
    <cdr:to>
      <cdr:x>0.69833</cdr:x>
      <cdr:y>0.86875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342640" y="2616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25634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06833-A2C2-4F5E-B4FB-6175E14F7B5F}" type="datetimeFigureOut">
              <a:rPr lang="ru-RU" smtClean="0"/>
              <a:pPr/>
              <a:t>17.07.2023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C4571-C544-434A-B23A-AC390A4F27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697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692275"/>
            <a:ext cx="7769225" cy="17335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0B6A6-E953-4796-8315-345317639D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61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42" b="26617"/>
          <a:stretch/>
        </p:blipFill>
        <p:spPr>
          <a:xfrm>
            <a:off x="1" y="5244353"/>
            <a:ext cx="9160758" cy="1627094"/>
          </a:xfrm>
          <a:prstGeom prst="rect">
            <a:avLst/>
          </a:prstGeom>
        </p:spPr>
      </p:pic>
      <p:sp>
        <p:nvSpPr>
          <p:cNvPr id="14" name="Прямоугольник 13"/>
          <p:cNvSpPr/>
          <p:nvPr userDrawn="1"/>
        </p:nvSpPr>
        <p:spPr>
          <a:xfrm>
            <a:off x="0" y="5244353"/>
            <a:ext cx="9160759" cy="162709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Горбунова\Desktop\IMG_20200612_1112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0171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МОЛОДЁЖНАЯ ПОЛИТИКА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28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un9-east.userapi.com/sun9-32/s/v1/ig2/NuqHxEjT12yQ1lZVuIrdVEbgfaHTstmBmzT6wHNaxe9_Pk_ey9rfgbrzOQbQKfaUHnx93tcLC3CisSFB7d7Pmyl8.jpg?size=1920x1440&amp;quality=95&amp;type=album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4602480" cy="3307080"/>
          </a:xfrm>
          <a:prstGeom prst="rect">
            <a:avLst/>
          </a:prstGeom>
          <a:noFill/>
        </p:spPr>
      </p:pic>
      <p:pic>
        <p:nvPicPr>
          <p:cNvPr id="4" name="Picture 2" descr="https://sun9-east.userapi.com/sun9-32/s/v1/ig2/NuqHxEjT12yQ1lZVuIrdVEbgfaHTstmBmzT6wHNaxe9_Pk_ey9rfgbrzOQbQKfaUHnx93tcLC3CisSFB7d7Pmyl8.jpg?size=1920x1440&amp;quality=95&amp;type=album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3373755"/>
            <a:ext cx="4617720" cy="3463290"/>
          </a:xfrm>
          <a:prstGeom prst="rect">
            <a:avLst/>
          </a:prstGeom>
          <a:noFill/>
        </p:spPr>
      </p:pic>
      <p:pic>
        <p:nvPicPr>
          <p:cNvPr id="5" name="Picture 2" descr="https://sun9-east.userapi.com/sun9-32/s/v1/ig2/NuqHxEjT12yQ1lZVuIrdVEbgfaHTstmBmzT6wHNaxe9_Pk_ey9rfgbrzOQbQKfaUHnx93tcLC3CisSFB7d7Pmyl8.jpg?size=1920x1440&amp;quality=95&amp;type=album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663440" y="0"/>
            <a:ext cx="4480560" cy="3337560"/>
          </a:xfrm>
          <a:prstGeom prst="rect">
            <a:avLst/>
          </a:prstGeom>
          <a:noFill/>
        </p:spPr>
      </p:pic>
      <p:pic>
        <p:nvPicPr>
          <p:cNvPr id="6" name="Picture 2" descr="https://sun9-east.userapi.com/sun9-32/s/v1/ig2/NuqHxEjT12yQ1lZVuIrdVEbgfaHTstmBmzT6wHNaxe9_Pk_ey9rfgbrzOQbQKfaUHnx93tcLC3CisSFB7d7Pmyl8.jpg?size=1920x1440&amp;quality=95&amp;type=album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663440" y="3346872"/>
            <a:ext cx="4480560" cy="3410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Грантовая поддержка </a:t>
            </a:r>
            <a:b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молодёжных инициатив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1320800"/>
            <a:ext cx="5242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 2016 года  работает местное отделение Региональной молодежной общественной организации «Федерация молодежи Бурятии»  Прибайкальского района. 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</p:txBody>
      </p:sp>
      <p:pic>
        <p:nvPicPr>
          <p:cNvPr id="5" name="Picture 3" descr="C:\Users\Lenovo\Desktop\изображение_viber_2021-09-29_21-42-12-935.jpg"/>
          <p:cNvPicPr>
            <a:picLocks noChangeAspect="1" noChangeArrowheads="1"/>
          </p:cNvPicPr>
          <p:nvPr/>
        </p:nvPicPr>
        <p:blipFill>
          <a:blip r:embed="rId2"/>
          <a:srcRect t="17179" b="27544"/>
          <a:stretch>
            <a:fillRect/>
          </a:stretch>
        </p:blipFill>
        <p:spPr bwMode="auto">
          <a:xfrm>
            <a:off x="5110480" y="1808480"/>
            <a:ext cx="4033520" cy="2753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9627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un9-north.userapi.com/sun9-77/s/v1/ig2/DEjA6Y7zl_ybdjsVJlb5ii9qrEoLnpasnp4PQFWB_GS7BAbeCAtZ-EZHiJnSUzNQSoTAkBJxmy0W5V9x5DFRS2iM.jpg?size=1600x901&amp;quality=95&amp;type=album"/>
          <p:cNvPicPr>
            <a:picLocks noChangeAspect="1" noChangeArrowheads="1"/>
          </p:cNvPicPr>
          <p:nvPr/>
        </p:nvPicPr>
        <p:blipFill>
          <a:blip r:embed="rId2"/>
          <a:srcRect l="2045" r="12367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 sz="quarter"/>
          </p:nvPr>
        </p:nvSpPr>
        <p:spPr>
          <a:xfrm>
            <a:off x="0" y="-1"/>
            <a:ext cx="9144000" cy="1045029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 «Сильный спорт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сильных духом!»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746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Грант Федерального агентства по делам молодежь 1 млн. 160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Проект «Отправная точка»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42" name="Picture 2" descr="https://sun9-east.userapi.com/sun9-32/s/v1/ig2/NuqHxEjT12yQ1lZVuIrdVEbgfaHTstmBmzT6wHNaxe9_Pk_ey9rfgbrzOQbQKfaUHnx93tcLC3CisSFB7d7Pmyl8.jpg?size=1920x1440&amp;quality=95&amp;type=album"/>
          <p:cNvPicPr>
            <a:picLocks noChangeAspect="1" noChangeArrowheads="1"/>
          </p:cNvPicPr>
          <p:nvPr/>
        </p:nvPicPr>
        <p:blipFill>
          <a:blip r:embed="rId2" cstate="print"/>
          <a:srcRect t="12826"/>
          <a:stretch>
            <a:fillRect/>
          </a:stretch>
        </p:blipFill>
        <p:spPr bwMode="auto">
          <a:xfrm>
            <a:off x="0" y="746760"/>
            <a:ext cx="4434840" cy="2910840"/>
          </a:xfrm>
          <a:prstGeom prst="rect">
            <a:avLst/>
          </a:prstGeom>
          <a:noFill/>
        </p:spPr>
      </p:pic>
      <p:pic>
        <p:nvPicPr>
          <p:cNvPr id="6" name="Picture 2" descr="https://sun9-east.userapi.com/sun9-32/s/v1/ig2/NuqHxEjT12yQ1lZVuIrdVEbgfaHTstmBmzT6wHNaxe9_Pk_ey9rfgbrzOQbQKfaUHnx93tcLC3CisSFB7d7Pmyl8.jpg?size=1920x1440&amp;quality=95&amp;type=album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3657600"/>
            <a:ext cx="4480560" cy="3200400"/>
          </a:xfrm>
          <a:prstGeom prst="rect">
            <a:avLst/>
          </a:prstGeom>
          <a:noFill/>
        </p:spPr>
      </p:pic>
      <p:pic>
        <p:nvPicPr>
          <p:cNvPr id="7" name="Picture 2" descr="https://sun9-east.userapi.com/sun9-32/s/v1/ig2/NuqHxEjT12yQ1lZVuIrdVEbgfaHTstmBmzT6wHNaxe9_Pk_ey9rfgbrzOQbQKfaUHnx93tcLC3CisSFB7d7Pmyl8.jpg?size=1920x1440&amp;quality=95&amp;type=album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556760" y="3550920"/>
            <a:ext cx="4490447" cy="3307080"/>
          </a:xfrm>
          <a:prstGeom prst="rect">
            <a:avLst/>
          </a:prstGeom>
          <a:noFill/>
        </p:spPr>
      </p:pic>
      <p:pic>
        <p:nvPicPr>
          <p:cNvPr id="5" name="Picture 2" descr="https://sun9-east.userapi.com/sun9-32/s/v1/ig2/NuqHxEjT12yQ1lZVuIrdVEbgfaHTstmBmzT6wHNaxe9_Pk_ey9rfgbrzOQbQKfaUHnx93tcLC3CisSFB7d7Pmyl8.jpg?size=1920x1440&amp;quality=95&amp;type=album"/>
          <p:cNvPicPr>
            <a:picLocks noChangeAspect="1" noChangeArrowheads="1"/>
          </p:cNvPicPr>
          <p:nvPr/>
        </p:nvPicPr>
        <p:blipFill>
          <a:blip r:embed="rId5" cstate="print"/>
          <a:srcRect t="4500"/>
          <a:stretch>
            <a:fillRect/>
          </a:stretch>
        </p:blipFill>
        <p:spPr bwMode="auto">
          <a:xfrm>
            <a:off x="4526280" y="746760"/>
            <a:ext cx="4617720" cy="2910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550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0" y="0"/>
            <a:ext cx="86996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Грант 4 млн. 300 тыс.руб. Президентского фонда культурных инициатив.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роект «Центр креативного развития «АРТ БАЙКАЛ».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Lenovo\Desktop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0561" y="3747774"/>
            <a:ext cx="4663440" cy="3110226"/>
          </a:xfrm>
          <a:prstGeom prst="rect">
            <a:avLst/>
          </a:prstGeom>
          <a:noFill/>
        </p:spPr>
      </p:pic>
      <p:pic>
        <p:nvPicPr>
          <p:cNvPr id="4100" name="Picture 4" descr="C:\Users\Lenovo\Desktop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74951"/>
            <a:ext cx="4511040" cy="3383050"/>
          </a:xfrm>
          <a:prstGeom prst="rect">
            <a:avLst/>
          </a:prstGeom>
          <a:noFill/>
        </p:spPr>
      </p:pic>
      <p:pic>
        <p:nvPicPr>
          <p:cNvPr id="4101" name="Picture 5" descr="C:\Users\Lenovo\Desktop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14705"/>
            <a:ext cx="4496602" cy="2995295"/>
          </a:xfrm>
          <a:prstGeom prst="rect">
            <a:avLst/>
          </a:prstGeom>
          <a:noFill/>
        </p:spPr>
      </p:pic>
      <p:pic>
        <p:nvPicPr>
          <p:cNvPr id="4102" name="Picture 6" descr="C:\Users\Lenovo\Desktop\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11041" y="796291"/>
            <a:ext cx="4632960" cy="3039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52128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Численность молодёжи проживающей в Прибайкальском районе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39335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Всего 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населения –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25634 человек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Молодёжи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(от 14 до 35 лет) – 4834 чел. (18.85%)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524000" y="229108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5162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un9-west.userapi.com/sun9-61/s/v1/ig2/XLnhCmYaVpglummXPHT21xb1i_SLkUHwO5CUzcdheRDXuCGKAepTQQATohTCJLFK_Fbn1FyQ0aGerodRu7I6mXGc.jpg?size=1800x1352&amp;quality=95&amp;type=album"/>
          <p:cNvPicPr>
            <a:picLocks noChangeAspect="1" noChangeArrowheads="1"/>
          </p:cNvPicPr>
          <p:nvPr/>
        </p:nvPicPr>
        <p:blipFill>
          <a:blip r:embed="rId2" cstate="print"/>
          <a:srcRect l="6972"/>
          <a:stretch>
            <a:fillRect/>
          </a:stretch>
        </p:blipFill>
        <p:spPr bwMode="auto">
          <a:xfrm>
            <a:off x="0" y="0"/>
            <a:ext cx="4473437" cy="3611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4" descr="https://sun9-north.userapi.com/sun9-77/s/v1/ig2/I6jKQv2bHUCYYKzDLUJvW2X4qyCgwX1vjyBUeDtETx0hTtGh99638iO8pBNtNPdpDe7vJkrIZP1ntZDegKQnvCQ3.jpg?size=1800x1352&amp;quality=96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4996" y="0"/>
            <a:ext cx="4829004" cy="3627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s://sun9-west.userapi.com/sun9-61/s/v1/ig2/XLnhCmYaVpglummXPHT21xb1i_SLkUHwO5CUzcdheRDXuCGKAepTQQATohTCJLFK_Fbn1FyQ0aGerodRu7I6mXGc.jpg?size=1800x1352&amp;quality=95&amp;type=album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591326"/>
            <a:ext cx="4312920" cy="3266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111.jpg"/>
          <p:cNvPicPr>
            <a:picLocks noChangeAspect="1"/>
          </p:cNvPicPr>
          <p:nvPr/>
        </p:nvPicPr>
        <p:blipFill>
          <a:blip r:embed="rId5" cstate="print"/>
          <a:srcRect l="10258" t="23457" r="20697" b="16049"/>
          <a:stretch>
            <a:fillRect/>
          </a:stretch>
        </p:blipFill>
        <p:spPr>
          <a:xfrm>
            <a:off x="4282440" y="3611880"/>
            <a:ext cx="4861560" cy="3246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601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s://sun9-west.userapi.com/sun9-4/s/v1/ig2/CIjYlQCp3gBfGV_AkTKcMfgkFldz-vi1VbKA5U6ms-RjDOgbBZ5cWy-TdsdCT_gVHcKpyWpPZGIitVlIqeafRzfH.jpg?size=1600x1200&amp;quality=95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1"/>
            <a:ext cx="9144001" cy="929640"/>
          </a:xfrm>
        </p:spPr>
        <p:txBody>
          <a:bodyPr>
            <a:noAutofit/>
          </a:bodyPr>
          <a:lstStyle/>
          <a:p>
            <a:pPr algn="ctr"/>
            <a:r>
              <a:rPr lang="ru-RU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Обеспечение жильем молодых семей</a:t>
            </a:r>
            <a:endParaRPr lang="ru-RU" sz="4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57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33550"/>
          </a:xfrm>
        </p:spPr>
        <p:txBody>
          <a:bodyPr>
            <a:noAutofit/>
          </a:bodyPr>
          <a:lstStyle/>
          <a:p>
            <a:pPr algn="ctr"/>
            <a:r>
              <a:rPr lang="ru-RU" sz="3800" b="1" dirty="0">
                <a:solidFill>
                  <a:schemeClr val="tx1"/>
                </a:solidFill>
                <a:latin typeface="Times New Roman" pitchFamily="18" charset="0"/>
              </a:rPr>
              <a:t>Количество молодых семей</a:t>
            </a:r>
            <a:r>
              <a:rPr lang="en-US" sz="3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</a:rPr>
              <a:t>получивших </a:t>
            </a:r>
            <a:r>
              <a:rPr lang="ru-RU" sz="3800" b="1" dirty="0">
                <a:solidFill>
                  <a:schemeClr val="tx1"/>
                </a:solidFill>
                <a:latin typeface="Times New Roman" pitchFamily="18" charset="0"/>
              </a:rPr>
              <a:t>жилищную социальную выплату </a:t>
            </a:r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3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</a:rPr>
              <a:t>(2015-2022 гг</a:t>
            </a:r>
            <a:r>
              <a:rPr lang="ru-RU" sz="3800" b="1" dirty="0">
                <a:solidFill>
                  <a:schemeClr val="tx1"/>
                </a:solidFill>
                <a:latin typeface="Times New Roman" pitchFamily="18" charset="0"/>
              </a:rPr>
              <a:t>.)</a:t>
            </a:r>
            <a:endParaRPr lang="ru-RU" sz="38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86907782"/>
              </p:ext>
            </p:extLst>
          </p:nvPr>
        </p:nvGraphicFramePr>
        <p:xfrm>
          <a:off x="323528" y="1816100"/>
          <a:ext cx="8568952" cy="4524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614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Волонтерская деятельность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7170" name="Picture 2" descr="https://vestikavkaza.ru/upload/2019-10-22/15717711795daf532bb59fb4.244553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7" y="1712912"/>
            <a:ext cx="4522023" cy="34813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с одним скругленным углом 4"/>
          <p:cNvSpPr/>
          <p:nvPr/>
        </p:nvSpPr>
        <p:spPr>
          <a:xfrm>
            <a:off x="4495800" y="1712912"/>
            <a:ext cx="4533900" cy="3570288"/>
          </a:xfrm>
          <a:prstGeom prst="round1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Социальное волонтерство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Экологическое волонтерство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Спортивное волонтерство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Культурное волонтерство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Донорство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Медиаволонтерство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Патриотическое воспитание</a:t>
            </a:r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8255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Направления добровольчества:</a:t>
            </a:r>
            <a:endParaRPr lang="ru-RU" sz="3600" b="1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95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esktop\изображение_viber_2021-08-04_16-20-12-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439922" cy="3312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Lenovo\Desktop\IMG-0a00a777ed871a9b85d517ac8a2d9e9c-V.jpg"/>
          <p:cNvPicPr>
            <a:picLocks noChangeAspect="1" noChangeArrowheads="1"/>
          </p:cNvPicPr>
          <p:nvPr/>
        </p:nvPicPr>
        <p:blipFill>
          <a:blip r:embed="rId3" cstate="print"/>
          <a:srcRect t="3955"/>
          <a:stretch>
            <a:fillRect/>
          </a:stretch>
        </p:blipFill>
        <p:spPr bwMode="auto">
          <a:xfrm>
            <a:off x="0" y="3291840"/>
            <a:ext cx="4450080" cy="3566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Lenovo\Desktop\IMG-0fe01f013b741a9e293ce19055351824-V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404360" y="0"/>
            <a:ext cx="4739640" cy="3286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Lenovo\Desktop\IMG-813bf576f6134ffbf14f638653f52d80-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78642" y="3241040"/>
            <a:ext cx="4765357" cy="3574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289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 descr="C:\Users\Lenovo\Desktop\20.jpg"/>
          <p:cNvPicPr>
            <a:picLocks noChangeAspect="1" noChangeArrowheads="1"/>
          </p:cNvPicPr>
          <p:nvPr/>
        </p:nvPicPr>
        <p:blipFill>
          <a:blip r:embed="rId2"/>
          <a:srcRect t="11397"/>
          <a:stretch>
            <a:fillRect/>
          </a:stretch>
        </p:blipFill>
        <p:spPr bwMode="auto">
          <a:xfrm>
            <a:off x="0" y="1158240"/>
            <a:ext cx="4526280" cy="2843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3773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Социальный проект «Творчеству в малых сёлах – быть!»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1" name="Picture 1" descr="C:\Users\Lenovo\Desktop\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5320" y="1173480"/>
            <a:ext cx="4678680" cy="3120389"/>
          </a:xfrm>
          <a:prstGeom prst="rect">
            <a:avLst/>
          </a:prstGeom>
          <a:noFill/>
        </p:spPr>
      </p:pic>
      <p:pic>
        <p:nvPicPr>
          <p:cNvPr id="56322" name="Picture 2" descr="C:\Users\Lenovo\Desktop\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86200"/>
            <a:ext cx="4553568" cy="2971800"/>
          </a:xfrm>
          <a:prstGeom prst="rect">
            <a:avLst/>
          </a:prstGeom>
          <a:noFill/>
        </p:spPr>
      </p:pic>
      <p:pic>
        <p:nvPicPr>
          <p:cNvPr id="56324" name="Picture 4" descr="C:\Users\Lenovo\Desktop\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50080" y="3840480"/>
            <a:ext cx="4693920" cy="301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 sz="quarter"/>
          </p:nvPr>
        </p:nvSpPr>
        <p:spPr>
          <a:xfrm>
            <a:off x="0" y="-1"/>
            <a:ext cx="9144000" cy="1045029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Ресурсный центр Добро Дом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 r="3814"/>
          <a:stretch>
            <a:fillRect/>
          </a:stretch>
        </p:blipFill>
        <p:spPr bwMode="auto">
          <a:xfrm>
            <a:off x="4348916" y="3545840"/>
            <a:ext cx="4612204" cy="3312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8801" y="977583"/>
            <a:ext cx="4612640" cy="3137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 l="26805" t="8065" r="15013" b="4607"/>
          <a:stretch>
            <a:fillRect/>
          </a:stretch>
        </p:blipFill>
        <p:spPr bwMode="auto">
          <a:xfrm>
            <a:off x="0" y="1066800"/>
            <a:ext cx="4348480" cy="5547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437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3315</TotalTime>
  <Words>143</Words>
  <Application>Microsoft Office PowerPoint</Application>
  <PresentationFormat>Экран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МОЛОДЁЖНАЯ ПОЛИТИКА</vt:lpstr>
      <vt:lpstr>Численность молодёжи проживающей в Прибайкальском районе</vt:lpstr>
      <vt:lpstr>Презентация PowerPoint</vt:lpstr>
      <vt:lpstr>Обеспечение жильем молодых семей</vt:lpstr>
      <vt:lpstr>Количество молодых семей получивших жилищную социальную выплату  (2015-2022 гг.)</vt:lpstr>
      <vt:lpstr>Волонтерская деятельность</vt:lpstr>
      <vt:lpstr>Презентация PowerPoint</vt:lpstr>
      <vt:lpstr>Социальный проект «Творчеству в малых сёлах – быть!»</vt:lpstr>
      <vt:lpstr>Ресурсный центр Добро Дом</vt:lpstr>
      <vt:lpstr>Презентация PowerPoint</vt:lpstr>
      <vt:lpstr>Грантовая поддержка   молодёжных инициатив</vt:lpstr>
      <vt:lpstr>проект «Сильный спорт  для сильных духом!»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Горбунова</cp:lastModifiedBy>
  <cp:revision>237</cp:revision>
  <dcterms:created xsi:type="dcterms:W3CDTF">2016-11-18T14:12:19Z</dcterms:created>
  <dcterms:modified xsi:type="dcterms:W3CDTF">2023-07-17T05:30:46Z</dcterms:modified>
</cp:coreProperties>
</file>