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sldIdLst>
    <p:sldId id="291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66" r:id="rId28"/>
    <p:sldId id="256" r:id="rId29"/>
    <p:sldId id="258" r:id="rId30"/>
    <p:sldId id="259" r:id="rId31"/>
    <p:sldId id="260" r:id="rId32"/>
    <p:sldId id="261" r:id="rId33"/>
    <p:sldId id="262" r:id="rId34"/>
    <p:sldId id="263" r:id="rId35"/>
    <p:sldId id="275" r:id="rId36"/>
    <p:sldId id="264" r:id="rId37"/>
    <p:sldId id="276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6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2187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554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292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2273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2136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246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5591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139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5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6699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3658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7742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8149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3692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835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5430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067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9392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617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9850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55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7385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02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4569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0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813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6324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9466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1129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7743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382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0056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3771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5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6398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3958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4872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3666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7406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9800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431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487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6017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6312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2815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1602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3877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2029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5123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2582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4205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671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0502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5631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4150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3959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1723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6601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347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5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140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553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197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882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729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7" Type="http://schemas.openxmlformats.org/officeDocument/2006/relationships/image" Target="../media/image46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3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_Файлы пользователя\Desktop\1.png"/>
          <p:cNvPicPr>
            <a:picLocks noChangeAspect="1" noChangeArrowheads="1"/>
          </p:cNvPicPr>
          <p:nvPr/>
        </p:nvPicPr>
        <p:blipFill>
          <a:blip r:embed="rId2" cstate="print"/>
          <a:srcRect t="22003" b="27991"/>
          <a:stretch>
            <a:fillRect/>
          </a:stretch>
        </p:blipFill>
        <p:spPr bwMode="auto">
          <a:xfrm>
            <a:off x="714348" y="1238236"/>
            <a:ext cx="7619558" cy="38100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0223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08" y="0"/>
            <a:ext cx="6786610" cy="104773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Geometria" pitchFamily="34" charset="-52"/>
              </a:rPr>
              <a:t>Российское движение школьников</a:t>
            </a:r>
            <a:endParaRPr lang="ru-RU" sz="2000" b="1" dirty="0">
              <a:latin typeface="Geometria" pitchFamily="34" charset="-5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8992" y="857241"/>
            <a:ext cx="50720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Geometria" pitchFamily="34" charset="-52"/>
              </a:rPr>
              <a:t>Спорт, </a:t>
            </a:r>
            <a:r>
              <a:rPr lang="ru-RU" dirty="0" err="1" smtClean="0">
                <a:latin typeface="Geometria" pitchFamily="34" charset="-52"/>
              </a:rPr>
              <a:t>медиа</a:t>
            </a:r>
            <a:r>
              <a:rPr lang="ru-RU" dirty="0" smtClean="0">
                <a:latin typeface="Geometria" pitchFamily="34" charset="-52"/>
              </a:rPr>
              <a:t>, творчество, добрые дела и интересные проекты, в которых ты можешь проявить свои таланты и воплотить в жизнь свои мечты!</a:t>
            </a:r>
            <a:endParaRPr lang="ru-RU" dirty="0">
              <a:latin typeface="Geometria" pitchFamily="34" charset="-52"/>
            </a:endParaRPr>
          </a:p>
        </p:txBody>
      </p:sp>
      <p:pic>
        <p:nvPicPr>
          <p:cNvPr id="2050" name="Picture 2" descr="https://sun9-37.userapi.com/c638721/v638721409/30af8/8oyHXxybW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5272" y="5143512"/>
            <a:ext cx="1071570" cy="1428760"/>
          </a:xfrm>
          <a:prstGeom prst="rect">
            <a:avLst/>
          </a:prstGeom>
          <a:noFill/>
        </p:spPr>
      </p:pic>
      <p:pic>
        <p:nvPicPr>
          <p:cNvPr id="6" name="Рисунок 5" descr="HKSaDnq6RIQ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85729"/>
            <a:ext cx="2857520" cy="2667019"/>
          </a:xfrm>
          <a:prstGeom prst="rect">
            <a:avLst/>
          </a:prstGeom>
        </p:spPr>
      </p:pic>
      <p:pic>
        <p:nvPicPr>
          <p:cNvPr id="9" name="Рисунок 8" descr="5ZxN4ht3Sj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3" y="3429001"/>
            <a:ext cx="2857520" cy="2666995"/>
          </a:xfrm>
          <a:prstGeom prst="rect">
            <a:avLst/>
          </a:prstGeom>
        </p:spPr>
      </p:pic>
      <p:pic>
        <p:nvPicPr>
          <p:cNvPr id="10" name="Рисунок 9" descr="40GcZ4mTFc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14750" y="3619501"/>
            <a:ext cx="3216191" cy="28577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72079" y="2571753"/>
            <a:ext cx="3422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Geometria" pitchFamily="34" charset="-52"/>
              </a:rPr>
              <a:t>Валентина Абашева</a:t>
            </a:r>
          </a:p>
          <a:p>
            <a:r>
              <a:rPr lang="en-US" sz="1600" dirty="0" smtClean="0">
                <a:latin typeface="Geometria" pitchFamily="34" charset="-52"/>
              </a:rPr>
              <a:t>https://vk.com/v.abasheva83</a:t>
            </a:r>
            <a:endParaRPr lang="ru-RU" sz="1600" dirty="0">
              <a:latin typeface="Geometria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442288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8926" y="274639"/>
            <a:ext cx="5757874" cy="11430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Geometria" pitchFamily="34" charset="-52"/>
              </a:rPr>
              <a:t>Российский союз сельской молодежи</a:t>
            </a:r>
            <a:endParaRPr lang="ru-RU" sz="2000" b="1" dirty="0">
              <a:latin typeface="Geometria" pitchFamily="34" charset="-5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43448" y="3048006"/>
            <a:ext cx="42086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Geometria" pitchFamily="34" charset="-52"/>
              </a:rPr>
              <a:t>Валентина Абашева</a:t>
            </a:r>
          </a:p>
          <a:p>
            <a:r>
              <a:rPr lang="en-US" sz="1600" dirty="0" smtClean="0">
                <a:latin typeface="Geometria" pitchFamily="34" charset="-52"/>
              </a:rPr>
              <a:t>https://vk.com/v.abasheva83</a:t>
            </a:r>
            <a:endParaRPr lang="ru-RU" sz="1600" dirty="0">
              <a:latin typeface="Geometria" pitchFamily="34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00430" y="1238235"/>
            <a:ext cx="4857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Geometria" pitchFamily="34" charset="-52"/>
              </a:rPr>
              <a:t>Сообщество для решения острых проблем села и защиты интересов сельской молодёжи в обществе и органах власти.</a:t>
            </a:r>
            <a:endParaRPr lang="ru-RU" dirty="0">
              <a:latin typeface="Geometria" pitchFamily="34" charset="-52"/>
            </a:endParaRPr>
          </a:p>
        </p:txBody>
      </p:sp>
      <p:pic>
        <p:nvPicPr>
          <p:cNvPr id="30722" name="Picture 2" descr="https://im0-tub-ru.yandex.net/i?id=29ca01a9e3b6ae2a2c1480ad923e9abe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6644" y="5143521"/>
            <a:ext cx="1605306" cy="1428761"/>
          </a:xfrm>
          <a:prstGeom prst="rect">
            <a:avLst/>
          </a:prstGeom>
          <a:noFill/>
        </p:spPr>
      </p:pic>
      <p:pic>
        <p:nvPicPr>
          <p:cNvPr id="7" name="Рисунок 6" descr="JdCLmM8v8C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3333752"/>
            <a:ext cx="3071834" cy="3048021"/>
          </a:xfrm>
          <a:prstGeom prst="rect">
            <a:avLst/>
          </a:prstGeom>
        </p:spPr>
      </p:pic>
      <p:pic>
        <p:nvPicPr>
          <p:cNvPr id="8" name="Рисунок 7" descr="Sy1-4HaHpa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285731"/>
            <a:ext cx="3071834" cy="2682308"/>
          </a:xfrm>
          <a:prstGeom prst="rect">
            <a:avLst/>
          </a:prstGeom>
        </p:spPr>
      </p:pic>
      <p:pic>
        <p:nvPicPr>
          <p:cNvPr id="9" name="Рисунок 8" descr="RG2EuPv5Di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7631" y="3905256"/>
            <a:ext cx="3001877" cy="266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925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4744" y="274639"/>
            <a:ext cx="3357586" cy="677844"/>
          </a:xfrm>
        </p:spPr>
        <p:txBody>
          <a:bodyPr>
            <a:normAutofit/>
          </a:bodyPr>
          <a:lstStyle/>
          <a:p>
            <a:r>
              <a:rPr lang="ru-RU" sz="2000" b="1" dirty="0" err="1" smtClean="0">
                <a:latin typeface="Geometria" pitchFamily="34" charset="-52"/>
              </a:rPr>
              <a:t>Юнармия</a:t>
            </a:r>
            <a:endParaRPr lang="ru-RU" sz="2000" b="1" dirty="0">
              <a:latin typeface="Geometria" pitchFamily="34" charset="-5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8992" y="1047733"/>
            <a:ext cx="52864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Geometria" pitchFamily="34" charset="-52"/>
              </a:rPr>
              <a:t>Всероссийское детско-юношеское военно-патриотическое общественное движение, воспитывающее поколение граждан доброжелательных и отзывчивых, бережно относящихся к истории и традициям России</a:t>
            </a:r>
            <a:endParaRPr lang="ru-RU" dirty="0">
              <a:latin typeface="Geometria" pitchFamily="34" charset="-52"/>
            </a:endParaRPr>
          </a:p>
        </p:txBody>
      </p:sp>
      <p:sp>
        <p:nvSpPr>
          <p:cNvPr id="31746" name="AutoShape 2" descr="https://mbousosh28adaptivnaishkola.edusite.ru/images/gfgf.png"/>
          <p:cNvSpPr>
            <a:spLocks noChangeAspect="1" noChangeArrowheads="1"/>
          </p:cNvSpPr>
          <p:nvPr/>
        </p:nvSpPr>
        <p:spPr bwMode="auto">
          <a:xfrm>
            <a:off x="155575" y="-182033"/>
            <a:ext cx="298450" cy="39793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748" name="AutoShape 4" descr="https://mbousosh28adaptivnaishkola.edusite.ru/images/gfgf.png"/>
          <p:cNvSpPr>
            <a:spLocks noChangeAspect="1" noChangeArrowheads="1"/>
          </p:cNvSpPr>
          <p:nvPr/>
        </p:nvSpPr>
        <p:spPr bwMode="auto">
          <a:xfrm>
            <a:off x="155575" y="-182033"/>
            <a:ext cx="298450" cy="39793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750" name="AutoShape 6" descr="https://mbousosh28adaptivnaishkola.edusite.ru/images/gfgf.png"/>
          <p:cNvSpPr>
            <a:spLocks noChangeAspect="1" noChangeArrowheads="1"/>
          </p:cNvSpPr>
          <p:nvPr/>
        </p:nvSpPr>
        <p:spPr bwMode="auto">
          <a:xfrm>
            <a:off x="155575" y="-182033"/>
            <a:ext cx="298450" cy="39793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752" name="Picture 8" descr="http://vsever.ru/upload/iblock/5b9/5b9503619a0e5590b28d4b140cd4b9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33" y="5334015"/>
            <a:ext cx="1292771" cy="1318652"/>
          </a:xfrm>
          <a:prstGeom prst="rect">
            <a:avLst/>
          </a:prstGeom>
          <a:noFill/>
        </p:spPr>
      </p:pic>
      <p:pic>
        <p:nvPicPr>
          <p:cNvPr id="9" name="Рисунок 8" descr="8kG9xUvgV1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380980"/>
            <a:ext cx="2643206" cy="2190741"/>
          </a:xfrm>
          <a:prstGeom prst="rect">
            <a:avLst/>
          </a:prstGeom>
        </p:spPr>
      </p:pic>
      <p:pic>
        <p:nvPicPr>
          <p:cNvPr id="10" name="Рисунок 9" descr="f26v-JRcJ9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54" y="3619503"/>
            <a:ext cx="2762245" cy="2762245"/>
          </a:xfrm>
          <a:prstGeom prst="rect">
            <a:avLst/>
          </a:prstGeom>
        </p:spPr>
      </p:pic>
      <p:pic>
        <p:nvPicPr>
          <p:cNvPr id="11" name="Рисунок 10" descr="_O1psWoswF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596" y="3143249"/>
            <a:ext cx="2714644" cy="285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380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9"/>
            <a:ext cx="5543560" cy="1227161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Geometria" pitchFamily="34" charset="-52"/>
              </a:rPr>
              <a:t>Группы </a:t>
            </a:r>
            <a:r>
              <a:rPr lang="ru-RU" sz="2000" b="1" dirty="0" err="1" smtClean="0">
                <a:latin typeface="Geometria" pitchFamily="34" charset="-52"/>
              </a:rPr>
              <a:t>Вконтакте</a:t>
            </a:r>
            <a:endParaRPr lang="ru-RU" sz="2000" b="1" dirty="0">
              <a:latin typeface="Geometria" pitchFamily="34" charset="-52"/>
            </a:endParaRPr>
          </a:p>
        </p:txBody>
      </p:sp>
      <p:pic>
        <p:nvPicPr>
          <p:cNvPr id="34818" name="Picture 2" descr="http://qrcoder.ru/code/?https%3A%2F%2Fvk.com%2Ftonusraion&amp;4&amp;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619237"/>
            <a:ext cx="928694" cy="123825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14480" y="1809747"/>
            <a:ext cx="2143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Geometria" pitchFamily="34" charset="-52"/>
              </a:rPr>
              <a:t>Молодежный центр «Тонус»</a:t>
            </a:r>
            <a:endParaRPr lang="ru-RU" dirty="0">
              <a:latin typeface="Geometria" pitchFamily="34" charset="-52"/>
            </a:endParaRPr>
          </a:p>
        </p:txBody>
      </p:sp>
      <p:pic>
        <p:nvPicPr>
          <p:cNvPr id="34820" name="Picture 4" descr="http://qrcoder.ru/code/?https%3A%2F%2Fvk.com%2Fdobro_mr&amp;4&amp;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3238499"/>
            <a:ext cx="857256" cy="114300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14493" y="3333758"/>
            <a:ext cx="1924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Geometria" pitchFamily="34" charset="-52"/>
              </a:rPr>
              <a:t>МЫ ПОМОГАЕМ</a:t>
            </a:r>
            <a:endParaRPr lang="ru-RU" dirty="0">
              <a:latin typeface="Geometria" pitchFamily="34" charset="-52"/>
            </a:endParaRPr>
          </a:p>
        </p:txBody>
      </p:sp>
      <p:pic>
        <p:nvPicPr>
          <p:cNvPr id="34822" name="Picture 6" descr="http://qrcoder.ru/code/?https%3A%2F%2Fvk.com%2Fwe_osm_24mr&amp;4&amp;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45" y="4857763"/>
            <a:ext cx="1000131" cy="133350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785923" y="5334013"/>
            <a:ext cx="2057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Geometria" pitchFamily="34" charset="-52"/>
              </a:rPr>
              <a:t>МЫ ДОСТИГАЕМ</a:t>
            </a:r>
            <a:endParaRPr lang="ru-RU" dirty="0">
              <a:latin typeface="Geometria" pitchFamily="34" charset="-52"/>
            </a:endParaRPr>
          </a:p>
        </p:txBody>
      </p:sp>
      <p:pic>
        <p:nvPicPr>
          <p:cNvPr id="34824" name="Picture 8" descr="http://qrcoder.ru/code/?https%3A%2F%2Fvk.com%2Fmoya_territoriya_mr&amp;4&amp;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1619237"/>
            <a:ext cx="979486" cy="114300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786447" y="1904989"/>
            <a:ext cx="2040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Geometria" pitchFamily="34" charset="-52"/>
              </a:rPr>
              <a:t>МЫ РАЗВИВАЕМ</a:t>
            </a:r>
            <a:endParaRPr lang="ru-RU" dirty="0">
              <a:latin typeface="Geometria" pitchFamily="34" charset="-52"/>
            </a:endParaRPr>
          </a:p>
        </p:txBody>
      </p:sp>
      <p:pic>
        <p:nvPicPr>
          <p:cNvPr id="34826" name="Picture 10" descr="http://qrcoder.ru/code/?https%3A%2F%2Fvk.com%2Fsozdaem_mr&amp;4&amp;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3444" y="3143249"/>
            <a:ext cx="985837" cy="1238259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5857884" y="3524249"/>
            <a:ext cx="1782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Geometria" pitchFamily="34" charset="-52"/>
              </a:rPr>
              <a:t>МЫ СОЗДАЕМ</a:t>
            </a:r>
            <a:endParaRPr lang="ru-RU" dirty="0">
              <a:latin typeface="Geometria" pitchFamily="34" charset="-52"/>
            </a:endParaRPr>
          </a:p>
        </p:txBody>
      </p:sp>
      <p:pic>
        <p:nvPicPr>
          <p:cNvPr id="34828" name="Picture 12" descr="http://qrcoder.ru/code/?https%3A%2F%2Fvk.com%2Favpk_min_ray&amp;4&amp;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3438" y="4953013"/>
            <a:ext cx="1071570" cy="1238259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5929335" y="5334013"/>
            <a:ext cx="1924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Geometria" pitchFamily="34" charset="-52"/>
              </a:rPr>
              <a:t>МЫ ГОРДИМСЯ</a:t>
            </a:r>
            <a:endParaRPr lang="ru-RU" dirty="0">
              <a:latin typeface="Geometria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826221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Мероприятия\Школа волонтёра, Презентация\abf4a358-a441-49bc-b5a8-01567ad02e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" y="476672"/>
            <a:ext cx="821580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74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Мероприятия\Школа волонтёра, Презентация\1ff0c105-2614-4947-b90d-f0c257c6d1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1"/>
            <a:ext cx="8064896" cy="621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198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esktop\Мероприятия\Школа волонтёра, Презентация\2ef81928-3b97-4486-a181-b2847b68bf6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39" y="260648"/>
            <a:ext cx="7976271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05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esktop\Мероприятия\Школа волонтёра, Презентация\d611a25b-c2e1-4bd2-8193-75215328155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8244408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071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esktop\Мероприятия\Школа волонтёра, Презентация\ececa949-27d4-4fbd-bd92-6f5e4cb32e4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824440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4533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User\Desktop\Мероприятия\Школа волонтёра, Презентация\86027d7d-0c4d-4c17-bd9d-b8c66fe0899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60" y="332656"/>
            <a:ext cx="7865489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073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3240" y="190477"/>
            <a:ext cx="4329114" cy="2000264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latin typeface="Geometria" pitchFamily="34" charset="-52"/>
              </a:rPr>
              <a:t>Сообщество для тех, </a:t>
            </a:r>
            <a:br>
              <a:rPr lang="ru-RU" sz="1800" b="1" dirty="0" smtClean="0">
                <a:latin typeface="Geometria" pitchFamily="34" charset="-52"/>
              </a:rPr>
            </a:br>
            <a:r>
              <a:rPr lang="ru-RU" sz="1800" b="1" dirty="0" smtClean="0">
                <a:latin typeface="Geometria" pitchFamily="34" charset="-52"/>
              </a:rPr>
              <a:t>кто выбирает здоровый образ жизни, искренне любит спорт и хочет испытать острые ощущения, проверить свои возможности в экстремальных видах спорта.</a:t>
            </a:r>
            <a:endParaRPr lang="ru-RU" sz="1800" b="1" dirty="0">
              <a:latin typeface="Geometria" pitchFamily="34" charset="-52"/>
            </a:endParaRPr>
          </a:p>
        </p:txBody>
      </p:sp>
      <p:pic>
        <p:nvPicPr>
          <p:cNvPr id="5" name="Рисунок 4" descr="UN7HhpCeOC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3048019"/>
            <a:ext cx="2500330" cy="2286015"/>
          </a:xfrm>
          <a:prstGeom prst="rect">
            <a:avLst/>
          </a:prstGeom>
        </p:spPr>
      </p:pic>
      <p:pic>
        <p:nvPicPr>
          <p:cNvPr id="6" name="Рисунок 5" descr="rRri1JpBVU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00397" y="3524252"/>
            <a:ext cx="2859001" cy="2540341"/>
          </a:xfrm>
          <a:prstGeom prst="rect">
            <a:avLst/>
          </a:prstGeom>
        </p:spPr>
      </p:pic>
      <p:pic>
        <p:nvPicPr>
          <p:cNvPr id="8" name="Рисунок 7" descr="tFb8XfXWtY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190477"/>
            <a:ext cx="2500330" cy="25717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43463" y="2476515"/>
            <a:ext cx="3627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Geometria" pitchFamily="34" charset="-52"/>
              </a:rPr>
              <a:t>Александр </a:t>
            </a:r>
            <a:r>
              <a:rPr lang="ru-RU" dirty="0" err="1" smtClean="0">
                <a:solidFill>
                  <a:prstClr val="black"/>
                </a:solidFill>
                <a:latin typeface="Geometria" pitchFamily="34" charset="-52"/>
              </a:rPr>
              <a:t>Бушмакин</a:t>
            </a:r>
            <a:endParaRPr lang="ru-RU" dirty="0" smtClean="0">
              <a:solidFill>
                <a:prstClr val="black"/>
              </a:solidFill>
              <a:latin typeface="Geometria" pitchFamily="34" charset="-52"/>
            </a:endParaRPr>
          </a:p>
          <a:p>
            <a:r>
              <a:rPr lang="en-US" dirty="0" smtClean="0">
                <a:solidFill>
                  <a:prstClr val="black"/>
                </a:solidFill>
                <a:latin typeface="Geometria" pitchFamily="34" charset="-52"/>
              </a:rPr>
              <a:t>https://vk.com/id_bushmakin</a:t>
            </a:r>
            <a:endParaRPr lang="ru-RU" dirty="0">
              <a:solidFill>
                <a:prstClr val="black"/>
              </a:solidFill>
              <a:latin typeface="Geometria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6701548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User\Desktop\Мероприятия\Школа волонтёра, Презентация\35c25e90-9b18-49eb-858f-e010470bcae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"/>
            <a:ext cx="8235551" cy="555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5083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User\Desktop\Мероприятия\Школа волонтёра, Презентация\35861447-467f-4862-ada2-b09e6db1896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546"/>
            <a:ext cx="4608512" cy="697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1222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620688"/>
            <a:ext cx="7772400" cy="1665304"/>
          </a:xfrm>
        </p:spPr>
        <p:txBody>
          <a:bodyPr>
            <a:normAutofit fontScale="90000"/>
          </a:bodyPr>
          <a:lstStyle/>
          <a:p>
            <a:r>
              <a:rPr lang="ru-RU" dirty="0"/>
              <a:t>Муниципальный штаб краевой флагманской программы</a:t>
            </a:r>
            <a:br>
              <a:rPr lang="ru-RU" dirty="0"/>
            </a:br>
            <a:r>
              <a:rPr lang="ru-RU" dirty="0"/>
              <a:t> «МЫ ПОМОГАЕМ»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3071830"/>
            <a:ext cx="7448872" cy="2085383"/>
          </a:xfrm>
        </p:spPr>
        <p:txBody>
          <a:bodyPr>
            <a:normAutofit/>
          </a:bodyPr>
          <a:lstStyle/>
          <a:p>
            <a:r>
              <a:rPr lang="ru-RU" sz="4800" dirty="0">
                <a:solidFill>
                  <a:srgbClr val="FF33CC"/>
                </a:solidFill>
              </a:rPr>
              <a:t>АКЦИИ по развитию Добровольчества</a:t>
            </a:r>
          </a:p>
        </p:txBody>
      </p:sp>
    </p:spTree>
    <p:extLst>
      <p:ext uri="{BB962C8B-B14F-4D97-AF65-F5344CB8AC3E}">
        <p14:creationId xmlns:p14="http://schemas.microsoft.com/office/powerpoint/2010/main" val="23707228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260664"/>
            <a:ext cx="8278688" cy="1296143"/>
          </a:xfrm>
        </p:spPr>
        <p:txBody>
          <a:bodyPr/>
          <a:lstStyle/>
          <a:p>
            <a:r>
              <a:rPr lang="ru-RU" dirty="0"/>
              <a:t>«Бюро добрых услуг»</a:t>
            </a:r>
          </a:p>
        </p:txBody>
      </p:sp>
      <p:pic>
        <p:nvPicPr>
          <p:cNvPr id="1026" name="Picture 2" descr="C:\Users\User\Desktop\tttdO1uUUL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266" y="1571633"/>
            <a:ext cx="4522320" cy="20500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esktop\l69WlTkNID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5" y="1428736"/>
            <a:ext cx="3199523" cy="4808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PKPSbIS4Hk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741" y="3638565"/>
            <a:ext cx="4582283" cy="25987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0179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>Акция «Чистый памятник»</a:t>
            </a:r>
            <a:br>
              <a:rPr lang="ru-RU" dirty="0"/>
            </a:br>
            <a:endParaRPr lang="ru-RU" dirty="0"/>
          </a:p>
        </p:txBody>
      </p:sp>
      <p:pic>
        <p:nvPicPr>
          <p:cNvPr id="2050" name="Picture 2" descr="C:\Users\User\Desktop\Z8ONxCszOz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259" y="1124743"/>
            <a:ext cx="4074794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IXASwrzatvY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3861069"/>
            <a:ext cx="6858048" cy="29891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BCj_puh0MJ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3"/>
            <a:ext cx="4300852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4626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Экологические акции</a:t>
            </a:r>
          </a:p>
        </p:txBody>
      </p:sp>
      <p:pic>
        <p:nvPicPr>
          <p:cNvPr id="3074" name="Picture 2" descr="C:\Users\User\Desktop\Zkv53otbc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49" y="4000504"/>
            <a:ext cx="3043985" cy="2695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HRqFLdHgBQ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71567"/>
            <a:ext cx="5000628" cy="30143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qztr7F9nb4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1964"/>
            <a:ext cx="5000628" cy="25588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mi96UnxoWfk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17" y="1357320"/>
            <a:ext cx="3065837" cy="26715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5192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Сетевая акция </a:t>
            </a:r>
            <a:br>
              <a:rPr lang="ru-RU" dirty="0"/>
            </a:br>
            <a:r>
              <a:rPr lang="ru-RU" dirty="0"/>
              <a:t>«Помоги пойти учиться»</a:t>
            </a:r>
          </a:p>
        </p:txBody>
      </p:sp>
      <p:pic>
        <p:nvPicPr>
          <p:cNvPr id="4098" name="Picture 2" descr="C:\Users\User\Desktop\tGVwK4GCxI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230877"/>
            <a:ext cx="4757223" cy="26271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ser\Desktop\LQcm4PlTf4E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459325"/>
            <a:ext cx="5438416" cy="27646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7754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-171400"/>
            <a:ext cx="8229600" cy="1224136"/>
          </a:xfrm>
        </p:spPr>
        <p:txBody>
          <a:bodyPr/>
          <a:lstStyle/>
          <a:p>
            <a:r>
              <a:rPr lang="ru-RU" dirty="0"/>
              <a:t>Сетевая акция «Теплый подарок»</a:t>
            </a:r>
          </a:p>
        </p:txBody>
      </p:sp>
      <p:pic>
        <p:nvPicPr>
          <p:cNvPr id="5122" name="Picture 2" descr="C:\Users\User\Desktop\подаро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6" y="764704"/>
            <a:ext cx="3049522" cy="26450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rMEuAfFVKn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0" y="764704"/>
            <a:ext cx="4797372" cy="2626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User\Desktop\D-lIai6G6_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3357582"/>
            <a:ext cx="7215238" cy="33870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0016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Акция «Зимняя забота»</a:t>
            </a:r>
          </a:p>
        </p:txBody>
      </p:sp>
      <p:pic>
        <p:nvPicPr>
          <p:cNvPr id="6146" name="Picture 2" descr="C:\Users\User\Desktop\cnEB6DeFid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06743"/>
            <a:ext cx="4320480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User\Desktop\tDIQ4bhlTgU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71547"/>
            <a:ext cx="3407792" cy="32714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0E3Erdu-lf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52784"/>
            <a:ext cx="4320480" cy="22182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wmBgTXmn5T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347104"/>
            <a:ext cx="3528392" cy="2223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2653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>Муниципальный Фестиваль «</a:t>
            </a:r>
            <a:r>
              <a:rPr lang="ru-RU" dirty="0" err="1"/>
              <a:t>Доброфорум</a:t>
            </a:r>
            <a:r>
              <a:rPr lang="ru-RU" dirty="0"/>
              <a:t>».</a:t>
            </a:r>
            <a:br>
              <a:rPr lang="ru-RU" dirty="0"/>
            </a:br>
            <a:r>
              <a:rPr lang="ru-RU" dirty="0"/>
              <a:t> </a:t>
            </a:r>
          </a:p>
        </p:txBody>
      </p:sp>
      <p:pic>
        <p:nvPicPr>
          <p:cNvPr id="1026" name="Picture 2" descr="D:\фото с мероприятий\Награждение Бюро\награждение Бюро добрых услуг\IMG_02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67" y="1484784"/>
            <a:ext cx="7560840" cy="5040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145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TLaxYoLS7E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80981"/>
            <a:ext cx="2357454" cy="2095515"/>
          </a:xfrm>
          <a:prstGeom prst="rect">
            <a:avLst/>
          </a:prstGeom>
        </p:spPr>
      </p:pic>
      <p:pic>
        <p:nvPicPr>
          <p:cNvPr id="6" name="Рисунок 5" descr="Sip28tPqm3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2857496"/>
            <a:ext cx="2428892" cy="2476493"/>
          </a:xfrm>
          <a:prstGeom prst="rect">
            <a:avLst/>
          </a:prstGeom>
        </p:spPr>
      </p:pic>
      <p:pic>
        <p:nvPicPr>
          <p:cNvPr id="8" name="Рисунок 7" descr="5B9qHcz0VNw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28926" y="3810022"/>
            <a:ext cx="2557126" cy="26229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14755" y="190478"/>
            <a:ext cx="34017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Geometria" pitchFamily="34" charset="-52"/>
              </a:rPr>
              <a:t>Фестиваль «Всем ЗОЖ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Geometria" pitchFamily="34" charset="-52"/>
              </a:rPr>
              <a:t>Кросс нации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Geometria" pitchFamily="34" charset="-52"/>
              </a:rPr>
              <a:t>Лыжня России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Geometria" pitchFamily="34" charset="-52"/>
              </a:rPr>
              <a:t>Футбол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Geometria" pitchFamily="34" charset="-52"/>
              </a:rPr>
              <a:t>Волейбол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Geometria" pitchFamily="34" charset="-52"/>
              </a:rPr>
              <a:t>Теннис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Geometria" pitchFamily="34" charset="-52"/>
              </a:rPr>
              <a:t>Силовые тренировки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Geometria" pitchFamily="34" charset="-52"/>
              </a:rPr>
              <a:t>Сноубординг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Geometria" pitchFamily="34" charset="-52"/>
              </a:rPr>
              <a:t>Мотокросс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3004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Школа Волонтёра и </a:t>
            </a:r>
            <a:br>
              <a:rPr lang="ru-RU" dirty="0" smtClean="0"/>
            </a:br>
            <a:r>
              <a:rPr lang="ru-RU" dirty="0" smtClean="0"/>
              <a:t>Университет Добра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Кто же такой волонтёр? </a:t>
            </a:r>
            <a:endParaRPr lang="en-US" dirty="0" smtClean="0"/>
          </a:p>
          <a:p>
            <a:r>
              <a:rPr lang="ru-RU" dirty="0" err="1" smtClean="0"/>
              <a:t>Soft</a:t>
            </a:r>
            <a:r>
              <a:rPr lang="ru-RU" dirty="0" smtClean="0"/>
              <a:t> </a:t>
            </a:r>
            <a:r>
              <a:rPr lang="ru-RU" dirty="0" err="1"/>
              <a:t>skill</a:t>
            </a:r>
            <a:r>
              <a:rPr lang="ru-RU" dirty="0"/>
              <a:t> волонтёра </a:t>
            </a:r>
            <a:endParaRPr lang="en-US" dirty="0" smtClean="0"/>
          </a:p>
          <a:p>
            <a:r>
              <a:rPr lang="ru-RU" dirty="0" smtClean="0"/>
              <a:t>Система </a:t>
            </a:r>
            <a:r>
              <a:rPr lang="ru-RU" dirty="0"/>
              <a:t>"Карьерного роста" </a:t>
            </a:r>
            <a:endParaRPr lang="en-US" dirty="0" smtClean="0"/>
          </a:p>
          <a:p>
            <a:r>
              <a:rPr lang="ru-RU" dirty="0" smtClean="0"/>
              <a:t>Система </a:t>
            </a:r>
            <a:r>
              <a:rPr lang="ru-RU" dirty="0"/>
              <a:t>Наставничества </a:t>
            </a:r>
            <a:endParaRPr lang="en-US" dirty="0" smtClean="0"/>
          </a:p>
          <a:p>
            <a:r>
              <a:rPr lang="ru-RU" dirty="0" smtClean="0"/>
              <a:t>Меры </a:t>
            </a:r>
            <a:r>
              <a:rPr lang="ru-RU" dirty="0"/>
              <a:t>нематериальной поддержки</a:t>
            </a:r>
          </a:p>
          <a:p>
            <a:r>
              <a:rPr lang="ru-RU" dirty="0"/>
              <a:t> </a:t>
            </a:r>
            <a:r>
              <a:rPr lang="ru-RU" dirty="0" smtClean="0"/>
              <a:t>Программы Мобильности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35018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>ТИМ «Юниор», смена «Время помогать» </a:t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 descr="D:\_Файлы пользователя\Desktop\CYTZjqcZVA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285876"/>
            <a:ext cx="7396722" cy="4929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33722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Контакты:</a:t>
            </a:r>
            <a:endParaRPr lang="ru-RU" dirty="0"/>
          </a:p>
        </p:txBody>
      </p:sp>
      <p:pic>
        <p:nvPicPr>
          <p:cNvPr id="9218" name="Picture 2" descr="C:\Users\User\Desktop\Мероприятия\Школа волонтёра, Презентация\512Lp86PcOM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71" y="1124745"/>
            <a:ext cx="4093915" cy="409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Мероприятия\Школа волонтёра, Презентация\PpuiOhc091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276" y="1153375"/>
            <a:ext cx="4032448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191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9GbfDARuN-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857497"/>
            <a:ext cx="2450154" cy="2381243"/>
          </a:xfrm>
          <a:prstGeom prst="rect">
            <a:avLst/>
          </a:prstGeom>
        </p:spPr>
      </p:pic>
      <p:pic>
        <p:nvPicPr>
          <p:cNvPr id="6" name="Рисунок 5" descr="hrDTH4bd3u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511" y="3810003"/>
            <a:ext cx="2847979" cy="24469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71802" y="190477"/>
            <a:ext cx="4500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  <a:latin typeface="Geometria" pitchFamily="34" charset="-52"/>
              </a:rPr>
              <a:t>Сообщество для тех, кто меняет окружающее пространство</a:t>
            </a:r>
            <a:endParaRPr lang="ru-RU" sz="2000" b="1" dirty="0">
              <a:solidFill>
                <a:prstClr val="black"/>
              </a:solidFill>
              <a:latin typeface="Geometria" pitchFamily="34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95936" y="1796819"/>
            <a:ext cx="3695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prstClr val="black"/>
                </a:solidFill>
                <a:latin typeface="Geometria" pitchFamily="34" charset="-52"/>
              </a:rPr>
              <a:t>Вазген</a:t>
            </a:r>
            <a:r>
              <a:rPr lang="ru-RU" dirty="0" smtClean="0">
                <a:solidFill>
                  <a:prstClr val="black"/>
                </a:solidFill>
                <a:latin typeface="Geometria" pitchFamily="34" charset="-52"/>
              </a:rPr>
              <a:t> Широков</a:t>
            </a:r>
          </a:p>
          <a:p>
            <a:endParaRPr lang="ru-RU" dirty="0" smtClean="0">
              <a:solidFill>
                <a:prstClr val="black"/>
              </a:solidFill>
              <a:latin typeface="Geometria" pitchFamily="34" charset="-52"/>
            </a:endParaRPr>
          </a:p>
          <a:p>
            <a:r>
              <a:rPr lang="en-US" dirty="0">
                <a:solidFill>
                  <a:prstClr val="black"/>
                </a:solidFill>
                <a:latin typeface="Geometria" pitchFamily="34" charset="-52"/>
              </a:rPr>
              <a:t>https://vk.com/vazgenshirokov</a:t>
            </a:r>
            <a:endParaRPr lang="ru-RU" dirty="0">
              <a:solidFill>
                <a:prstClr val="black"/>
              </a:solidFill>
              <a:latin typeface="Geometria" pitchFamily="34" charset="-52"/>
            </a:endParaRPr>
          </a:p>
        </p:txBody>
      </p:sp>
      <p:pic>
        <p:nvPicPr>
          <p:cNvPr id="10" name="Рисунок 9" descr="2qvbXyt0T_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463700"/>
            <a:ext cx="2448530" cy="182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410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p0gn4iJrN_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857496"/>
            <a:ext cx="2571768" cy="2571768"/>
          </a:xfrm>
          <a:prstGeom prst="rect">
            <a:avLst/>
          </a:prstGeom>
        </p:spPr>
      </p:pic>
      <p:pic>
        <p:nvPicPr>
          <p:cNvPr id="6" name="Рисунок 5" descr="eEEtVw2Hd6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3" y="190488"/>
            <a:ext cx="2571768" cy="24892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43372" y="380989"/>
            <a:ext cx="278608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latin typeface="Geometria" pitchFamily="34" charset="-52"/>
              </a:rPr>
              <a:t>«Субботники»</a:t>
            </a:r>
          </a:p>
          <a:p>
            <a:r>
              <a:rPr lang="ru-RU" sz="2000" dirty="0" smtClean="0">
                <a:solidFill>
                  <a:prstClr val="black"/>
                </a:solidFill>
                <a:latin typeface="Geometria" pitchFamily="34" charset="-52"/>
              </a:rPr>
              <a:t>«</a:t>
            </a:r>
            <a:r>
              <a:rPr lang="ru-RU" sz="2000" dirty="0" err="1" smtClean="0">
                <a:solidFill>
                  <a:prstClr val="black"/>
                </a:solidFill>
                <a:latin typeface="Geometria" pitchFamily="34" charset="-52"/>
              </a:rPr>
              <a:t>Арт-объект</a:t>
            </a:r>
            <a:r>
              <a:rPr lang="ru-RU" sz="2000" dirty="0" smtClean="0">
                <a:solidFill>
                  <a:prstClr val="black"/>
                </a:solidFill>
                <a:latin typeface="Geometria" pitchFamily="34" charset="-52"/>
              </a:rPr>
              <a:t>»</a:t>
            </a:r>
          </a:p>
          <a:p>
            <a:r>
              <a:rPr lang="ru-RU" sz="2000" dirty="0" smtClean="0">
                <a:solidFill>
                  <a:prstClr val="black"/>
                </a:solidFill>
                <a:latin typeface="Geometria" pitchFamily="34" charset="-52"/>
              </a:rPr>
              <a:t>«Экология»</a:t>
            </a:r>
          </a:p>
          <a:p>
            <a:r>
              <a:rPr lang="ru-RU" sz="2000" dirty="0" smtClean="0">
                <a:solidFill>
                  <a:prstClr val="black"/>
                </a:solidFill>
                <a:latin typeface="Geometria" pitchFamily="34" charset="-52"/>
              </a:rPr>
              <a:t>«Благоустройство»</a:t>
            </a:r>
          </a:p>
          <a:p>
            <a:r>
              <a:rPr lang="ru-RU" sz="2000" dirty="0" smtClean="0">
                <a:solidFill>
                  <a:prstClr val="black"/>
                </a:solidFill>
                <a:latin typeface="Geometria" pitchFamily="34" charset="-52"/>
              </a:rPr>
              <a:t>«Граффити»</a:t>
            </a:r>
          </a:p>
          <a:p>
            <a:r>
              <a:rPr lang="ru-RU" sz="2000" dirty="0" smtClean="0">
                <a:solidFill>
                  <a:prstClr val="black"/>
                </a:solidFill>
                <a:latin typeface="Geometria" pitchFamily="34" charset="-52"/>
              </a:rPr>
              <a:t>«Трудовые отряды»</a:t>
            </a:r>
          </a:p>
          <a:p>
            <a:r>
              <a:rPr lang="ru-RU" sz="2000" dirty="0" smtClean="0">
                <a:solidFill>
                  <a:prstClr val="black"/>
                </a:solidFill>
                <a:latin typeface="Geometria" pitchFamily="34" charset="-52"/>
              </a:rPr>
              <a:t>«</a:t>
            </a:r>
            <a:r>
              <a:rPr lang="en-US" sz="2000" dirty="0" smtClean="0">
                <a:solidFill>
                  <a:prstClr val="black"/>
                </a:solidFill>
                <a:latin typeface="Geometria" pitchFamily="34" charset="-52"/>
              </a:rPr>
              <a:t>Recycle</a:t>
            </a:r>
            <a:r>
              <a:rPr lang="ru-RU" sz="2000" dirty="0" smtClean="0">
                <a:solidFill>
                  <a:prstClr val="black"/>
                </a:solidFill>
                <a:latin typeface="Geometria" pitchFamily="34" charset="-52"/>
              </a:rPr>
              <a:t>»</a:t>
            </a: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9" name="Рисунок 8" descr="h-ClfinMuF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00364" y="3810005"/>
            <a:ext cx="2500330" cy="250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677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43372" y="761990"/>
            <a:ext cx="3500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Geometria" pitchFamily="34" charset="-52"/>
              </a:rPr>
              <a:t>Трудоустройство молодых людей в возрасте от 14 до 18 лет в летний период</a:t>
            </a:r>
            <a:endParaRPr lang="ru-RU" sz="1600" dirty="0">
              <a:latin typeface="Geometria" pitchFamily="34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71934" y="2000252"/>
            <a:ext cx="40719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Geometria" pitchFamily="34" charset="-52"/>
              </a:rPr>
              <a:t>- Участие в акциях штаба в течение года</a:t>
            </a:r>
          </a:p>
          <a:p>
            <a:r>
              <a:rPr lang="ru-RU" sz="1200" dirty="0" smtClean="0">
                <a:latin typeface="Geometria" pitchFamily="34" charset="-52"/>
              </a:rPr>
              <a:t>- Создание проектов по благоустройству</a:t>
            </a:r>
          </a:p>
          <a:p>
            <a:r>
              <a:rPr lang="ru-RU" sz="1200" dirty="0" smtClean="0">
                <a:latin typeface="Geometria" pitchFamily="34" charset="-52"/>
              </a:rPr>
              <a:t>- Трудоустройство</a:t>
            </a:r>
          </a:p>
          <a:p>
            <a:r>
              <a:rPr lang="ru-RU" sz="1200" dirty="0" smtClean="0">
                <a:latin typeface="Geometria" pitchFamily="34" charset="-52"/>
              </a:rPr>
              <a:t>- Осуществление работы в период летних каникул</a:t>
            </a:r>
          </a:p>
          <a:p>
            <a:r>
              <a:rPr lang="ru-RU" sz="1200" dirty="0" smtClean="0">
                <a:latin typeface="Geometria" pitchFamily="34" charset="-52"/>
              </a:rPr>
              <a:t>- Получение зарплаты</a:t>
            </a:r>
            <a:endParaRPr lang="ru-RU" sz="1200" dirty="0">
              <a:latin typeface="Geometria" pitchFamily="34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71802" y="190477"/>
            <a:ext cx="4643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Geometria" pitchFamily="34" charset="-52"/>
              </a:rPr>
              <a:t>Трудовые отряды старшеклассников</a:t>
            </a:r>
            <a:endParaRPr lang="ru-RU" b="1" dirty="0">
              <a:latin typeface="Geometria" pitchFamily="34" charset="-52"/>
            </a:endParaRPr>
          </a:p>
        </p:txBody>
      </p:sp>
      <p:pic>
        <p:nvPicPr>
          <p:cNvPr id="7" name="Рисунок 6" descr="4dqJJBxnjp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90480"/>
            <a:ext cx="2491022" cy="2190741"/>
          </a:xfrm>
          <a:prstGeom prst="rect">
            <a:avLst/>
          </a:prstGeom>
        </p:spPr>
      </p:pic>
      <p:pic>
        <p:nvPicPr>
          <p:cNvPr id="9" name="Рисунок 8" descr="e6CbmELHu_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571747"/>
            <a:ext cx="2500330" cy="2235540"/>
          </a:xfrm>
          <a:prstGeom prst="rect">
            <a:avLst/>
          </a:prstGeom>
        </p:spPr>
      </p:pic>
      <p:pic>
        <p:nvPicPr>
          <p:cNvPr id="10" name="Рисунок 9" descr="JcG00chrgM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71802" y="3905262"/>
            <a:ext cx="2742926" cy="233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364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64" y="274639"/>
            <a:ext cx="4429156" cy="11430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Geometria" pitchFamily="34" charset="-52"/>
              </a:rPr>
              <a:t>Территория Красноярский край</a:t>
            </a:r>
            <a:endParaRPr lang="ru-RU" sz="2000" b="1" dirty="0">
              <a:latin typeface="Geometria" pitchFamily="34" charset="-5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86116" y="1523995"/>
            <a:ext cx="471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Geometria" pitchFamily="34" charset="-52"/>
              </a:rPr>
              <a:t>Реализация социальных проектов на территории Минусинского района </a:t>
            </a:r>
            <a:endParaRPr lang="ru-RU" dirty="0">
              <a:latin typeface="Geometria" pitchFamily="34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7554" y="2571753"/>
            <a:ext cx="389561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/>
              <a:t> </a:t>
            </a:r>
            <a:r>
              <a:rPr lang="ru-RU" sz="1600" dirty="0" smtClean="0">
                <a:latin typeface="Geometria" pitchFamily="34" charset="-52"/>
              </a:rPr>
              <a:t>Весенняя сессия проектной школы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>
                <a:latin typeface="Geometria" pitchFamily="34" charset="-52"/>
              </a:rPr>
              <a:t> Осенняя сессия проектной школы</a:t>
            </a:r>
            <a:endParaRPr lang="ru-RU" sz="1600" dirty="0">
              <a:latin typeface="Geometria" pitchFamily="34" charset="-52"/>
            </a:endParaRPr>
          </a:p>
        </p:txBody>
      </p:sp>
      <p:pic>
        <p:nvPicPr>
          <p:cNvPr id="32770" name="Picture 2" descr="https://sun9-9.userapi.com/c858036/v858036016/7cca6/45RiQOQ-Hr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90477"/>
            <a:ext cx="2643206" cy="2381267"/>
          </a:xfrm>
          <a:prstGeom prst="rect">
            <a:avLst/>
          </a:prstGeom>
          <a:noFill/>
        </p:spPr>
      </p:pic>
      <p:pic>
        <p:nvPicPr>
          <p:cNvPr id="9" name="Рисунок 8" descr="wwd99VZlE8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952747"/>
            <a:ext cx="2643206" cy="2285992"/>
          </a:xfrm>
          <a:prstGeom prst="rect">
            <a:avLst/>
          </a:prstGeom>
        </p:spPr>
      </p:pic>
      <p:pic>
        <p:nvPicPr>
          <p:cNvPr id="32774" name="Picture 6" descr="https://sun9-27.userapi.com/c858036/v858036016/7cd50/Q9uwtF7ADf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3905253"/>
            <a:ext cx="2878064" cy="23113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309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8926" y="274637"/>
            <a:ext cx="4643470" cy="1535101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>
                <a:latin typeface="Geometria" pitchFamily="34" charset="-52"/>
              </a:rPr>
              <a:t>Сообщество для настоящих защитников Родины, переполненных чувством верности Отечеству</a:t>
            </a:r>
            <a:endParaRPr lang="ru-RU" sz="2000" b="1" dirty="0">
              <a:latin typeface="Geometria" pitchFamily="34" charset="-52"/>
            </a:endParaRPr>
          </a:p>
        </p:txBody>
      </p:sp>
      <p:pic>
        <p:nvPicPr>
          <p:cNvPr id="4" name="Рисунок 3" descr="9JC5NaIIrE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85731"/>
            <a:ext cx="2500330" cy="2476516"/>
          </a:xfrm>
          <a:prstGeom prst="rect">
            <a:avLst/>
          </a:prstGeom>
        </p:spPr>
      </p:pic>
      <p:pic>
        <p:nvPicPr>
          <p:cNvPr id="5" name="Рисунок 4" descr="aR7MlxLdmX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857496"/>
            <a:ext cx="2500330" cy="2453773"/>
          </a:xfrm>
          <a:prstGeom prst="rect">
            <a:avLst/>
          </a:prstGeom>
        </p:spPr>
      </p:pic>
      <p:pic>
        <p:nvPicPr>
          <p:cNvPr id="6" name="Рисунок 5" descr="LSgw05dVXU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00364" y="2952747"/>
            <a:ext cx="2857520" cy="285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0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14691" y="285736"/>
            <a:ext cx="48905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>
                <a:latin typeface="Geometria" pitchFamily="34" charset="-52"/>
              </a:rPr>
              <a:t> Сибирский патриот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latin typeface="Geometria" pitchFamily="34" charset="-52"/>
              </a:rPr>
              <a:t> Вахта памяти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latin typeface="Geometria" pitchFamily="34" charset="-52"/>
              </a:rPr>
              <a:t> Военные реконструкции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latin typeface="Geometria" pitchFamily="34" charset="-52"/>
              </a:rPr>
              <a:t> </a:t>
            </a:r>
            <a:r>
              <a:rPr lang="ru-RU" dirty="0" err="1" smtClean="0">
                <a:latin typeface="Geometria" pitchFamily="34" charset="-52"/>
              </a:rPr>
              <a:t>Пейнтбол</a:t>
            </a:r>
            <a:endParaRPr lang="ru-RU" dirty="0" smtClean="0">
              <a:latin typeface="Geometria" pitchFamily="34" charset="-52"/>
            </a:endParaRP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latin typeface="Geometria" pitchFamily="34" charset="-52"/>
              </a:rPr>
              <a:t> </a:t>
            </a:r>
            <a:r>
              <a:rPr lang="ru-RU" dirty="0" err="1" smtClean="0">
                <a:latin typeface="Geometria" pitchFamily="34" charset="-52"/>
              </a:rPr>
              <a:t>Лазертаг</a:t>
            </a:r>
            <a:endParaRPr lang="ru-RU" dirty="0" smtClean="0">
              <a:latin typeface="Geometria" pitchFamily="34" charset="-52"/>
            </a:endParaRP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latin typeface="Geometria" pitchFamily="34" charset="-52"/>
              </a:rPr>
              <a:t> Смотр-конкурс по строевой подготовке</a:t>
            </a:r>
          </a:p>
          <a:p>
            <a:endParaRPr lang="ru-RU" dirty="0"/>
          </a:p>
        </p:txBody>
      </p:sp>
      <p:pic>
        <p:nvPicPr>
          <p:cNvPr id="5" name="Рисунок 4" descr="2Xmidu4SPH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926" y="3143248"/>
            <a:ext cx="2071702" cy="3370549"/>
          </a:xfrm>
          <a:prstGeom prst="rect">
            <a:avLst/>
          </a:prstGeom>
        </p:spPr>
      </p:pic>
      <p:pic>
        <p:nvPicPr>
          <p:cNvPr id="6" name="Рисунок 5" descr="cFYsJGktH2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85729"/>
            <a:ext cx="2500306" cy="2500307"/>
          </a:xfrm>
          <a:prstGeom prst="rect">
            <a:avLst/>
          </a:prstGeom>
        </p:spPr>
      </p:pic>
      <p:pic>
        <p:nvPicPr>
          <p:cNvPr id="7" name="Рисунок 6" descr="hpRu8zRjEU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50" y="2952747"/>
            <a:ext cx="2572773" cy="228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515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301</Words>
  <Application>Microsoft Office PowerPoint</Application>
  <PresentationFormat>Экран (4:3)</PresentationFormat>
  <Paragraphs>76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Презентация PowerPoint</vt:lpstr>
      <vt:lpstr>Сообщество для тех,  кто выбирает здоровый образ жизни, искренне любит спорт и хочет испытать острые ощущения, проверить свои возможности в экстремальных видах спорта.</vt:lpstr>
      <vt:lpstr>Презентация PowerPoint</vt:lpstr>
      <vt:lpstr>Презентация PowerPoint</vt:lpstr>
      <vt:lpstr>Презентация PowerPoint</vt:lpstr>
      <vt:lpstr>Презентация PowerPoint</vt:lpstr>
      <vt:lpstr>Территория Красноярский край</vt:lpstr>
      <vt:lpstr>Сообщество для настоящих защитников Родины, переполненных чувством верности Отечеству</vt:lpstr>
      <vt:lpstr>Презентация PowerPoint</vt:lpstr>
      <vt:lpstr>Российское движение школьников</vt:lpstr>
      <vt:lpstr>Российский союз сельской молодежи</vt:lpstr>
      <vt:lpstr>Юнармия</vt:lpstr>
      <vt:lpstr>Группы Вконтакте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Муниципальный штаб краевой флагманской программы  «МЫ ПОМОГАЕМ»</vt:lpstr>
      <vt:lpstr>«Бюро добрых услуг»</vt:lpstr>
      <vt:lpstr> Акция «Чистый памятник» </vt:lpstr>
      <vt:lpstr>Экологические акции</vt:lpstr>
      <vt:lpstr>Сетевая акция  «Помоги пойти учиться»</vt:lpstr>
      <vt:lpstr>Сетевая акция «Теплый подарок»</vt:lpstr>
      <vt:lpstr>Акция «Зимняя забота»</vt:lpstr>
      <vt:lpstr> Муниципальный Фестиваль «Доброфорум».  </vt:lpstr>
      <vt:lpstr>Школа Волонтёра и  Университет Добра</vt:lpstr>
      <vt:lpstr> ТИМ «Юниор», смена «Время помогать»  </vt:lpstr>
      <vt:lpstr>Контакты: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«Бюро добрых услуг»</dc:title>
  <dc:creator>User</dc:creator>
  <cp:lastModifiedBy>User</cp:lastModifiedBy>
  <cp:revision>19</cp:revision>
  <dcterms:created xsi:type="dcterms:W3CDTF">2021-10-12T03:10:38Z</dcterms:created>
  <dcterms:modified xsi:type="dcterms:W3CDTF">2022-04-07T05:28:34Z</dcterms:modified>
</cp:coreProperties>
</file>