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17" r:id="rId4"/>
    <p:sldId id="299" r:id="rId5"/>
    <p:sldId id="307" r:id="rId6"/>
    <p:sldId id="303" r:id="rId7"/>
    <p:sldId id="260" r:id="rId8"/>
    <p:sldId id="280" r:id="rId9"/>
    <p:sldId id="315" r:id="rId10"/>
    <p:sldId id="264" r:id="rId11"/>
  </p:sldIdLst>
  <p:sldSz cx="12192000" cy="6858000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irce" panose="020B0604020202020204" charset="-52"/>
      <p:regular r:id="rId17"/>
    </p:embeddedFont>
    <p:embeddedFont>
      <p:font typeface="Circe Light" panose="020B0604020202020204" charset="-52"/>
      <p:regular r:id="rId18"/>
    </p:embeddedFont>
    <p:embeddedFont>
      <p:font typeface="Circe ExtraBold" panose="020B0604020202020204" charset="-52"/>
      <p:bold r:id="rId19"/>
    </p:embeddedFont>
    <p:embeddedFont>
      <p:font typeface="Circe Bold" panose="020B0604020202020204" charset="-52"/>
      <p:bold r:id="rId20"/>
    </p:embeddedFont>
    <p:embeddedFont>
      <p:font typeface="Circe Extra Bold" panose="020B0604020202020204" charset="0"/>
      <p:bold r:id="rId21"/>
    </p:embeddedFont>
    <p:embeddedFont>
      <p:font typeface="Montserrat Black" panose="020B0604020202020204" charset="-52"/>
      <p:bold r:id="rId22"/>
    </p:embeddedFont>
    <p:embeddedFont>
      <p:font typeface="Montserrat" panose="020B0604020202020204" charset="-52"/>
      <p:regular r:id="rId23"/>
      <p:bold r:id="rId24"/>
      <p: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2570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  <p15:guide id="7" orient="horz" pos="1684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pos="5133" userDrawn="1">
          <p15:clr>
            <a:srgbClr val="A4A3A4"/>
          </p15:clr>
        </p15:guide>
        <p15:guide id="10" orient="horz" pos="2954" userDrawn="1">
          <p15:clr>
            <a:srgbClr val="A4A3A4"/>
          </p15:clr>
        </p15:guide>
        <p15:guide id="11" orient="horz" pos="3339" userDrawn="1">
          <p15:clr>
            <a:srgbClr val="A4A3A4"/>
          </p15:clr>
        </p15:guide>
        <p15:guide id="12" orient="horz" pos="3475" userDrawn="1">
          <p15:clr>
            <a:srgbClr val="A4A3A4"/>
          </p15:clr>
        </p15:guide>
        <p15:guide id="13" orient="horz" pos="4088" userDrawn="1">
          <p15:clr>
            <a:srgbClr val="A4A3A4"/>
          </p15:clr>
        </p15:guide>
        <p15:guide id="14" orient="horz" pos="2795" userDrawn="1">
          <p15:clr>
            <a:srgbClr val="A4A3A4"/>
          </p15:clr>
        </p15:guide>
        <p15:guide id="15" orient="horz" pos="3929" userDrawn="1">
          <p15:clr>
            <a:srgbClr val="A4A3A4"/>
          </p15:clr>
        </p15:guide>
        <p15:guide id="16" orient="horz" pos="4269" userDrawn="1">
          <p15:clr>
            <a:srgbClr val="A4A3A4"/>
          </p15:clr>
        </p15:guide>
        <p15:guide id="17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263"/>
    <a:srgbClr val="D61965"/>
    <a:srgbClr val="641B53"/>
    <a:srgbClr val="D03274"/>
    <a:srgbClr val="65236F"/>
    <a:srgbClr val="AD1761"/>
    <a:srgbClr val="FEB859"/>
    <a:srgbClr val="B82767"/>
    <a:srgbClr val="D9A0C8"/>
    <a:srgbClr val="D3C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1" autoAdjust="0"/>
    <p:restoredTop sz="86364" autoAdjust="0"/>
  </p:normalViewPr>
  <p:slideViewPr>
    <p:cSldViewPr snapToGrid="0" showGuides="1">
      <p:cViewPr varScale="1">
        <p:scale>
          <a:sx n="87" d="100"/>
          <a:sy n="87" d="100"/>
        </p:scale>
        <p:origin x="360" y="594"/>
      </p:cViewPr>
      <p:guideLst>
        <p:guide orient="horz" pos="2205"/>
        <p:guide pos="3863"/>
        <p:guide orient="horz" pos="3816"/>
        <p:guide orient="horz" pos="1003"/>
        <p:guide pos="2570"/>
        <p:guide orient="horz" pos="1298"/>
        <p:guide orient="horz" pos="1684"/>
        <p:guide orient="horz" pos="2341"/>
        <p:guide pos="5133"/>
        <p:guide orient="horz" pos="2954"/>
        <p:guide orient="horz" pos="3339"/>
        <p:guide orient="horz" pos="3475"/>
        <p:guide orient="horz" pos="4088"/>
        <p:guide orient="horz" pos="2795"/>
        <p:guide orient="horz" pos="3929"/>
        <p:guide orient="horz" pos="4269"/>
        <p:guide pos="76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1CB0-8C01-4144-990E-86D05F6194A2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67E4-3BCE-4149-856C-FE9ACCAF1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5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6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6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7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1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0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2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0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EC90F97E-2BE2-444E-8966-C9C4A9D1C837}" type="datetimeFigureOut">
              <a:rPr lang="ru-RU" smtClean="0"/>
              <a:pPr/>
              <a:t>16.09.2020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6A49C6CA-0B0A-4895-9B8B-CB4B3CCEF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4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irce Light" panose="020B0402020203020203" pitchFamily="34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jp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https://forms.gle/FsNdCwZPQ3fW9Vmj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rzp_str?w=wall-198365619_4" TargetMode="External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FD69B0A-A38D-4CB1-82F1-058342C68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7" y="-972645"/>
            <a:ext cx="1237377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-12847" y="-972645"/>
            <a:ext cx="12373772" cy="8007311"/>
            <a:chOff x="-12847" y="-972645"/>
            <a:chExt cx="12628057" cy="80073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2847" y="-972645"/>
              <a:ext cx="12628057" cy="8007311"/>
              <a:chOff x="-235047" y="-1017995"/>
              <a:chExt cx="12628057" cy="8007311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-110161" y="5781890"/>
                <a:ext cx="12192000" cy="1063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Circe" panose="020B0502020203020203" pitchFamily="34" charset="-52"/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8298" y="5742844"/>
                <a:ext cx="1246472" cy="1246472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8162" y="5966168"/>
                <a:ext cx="734804" cy="734804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3561" y="6048071"/>
                <a:ext cx="1048469" cy="557228"/>
              </a:xfrm>
              <a:prstGeom prst="rect">
                <a:avLst/>
              </a:prstGeom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4620" y="5993064"/>
                <a:ext cx="1153062" cy="648662"/>
              </a:xfrm>
              <a:prstGeom prst="rect">
                <a:avLst/>
              </a:prstGeom>
            </p:spPr>
          </p:pic>
          <p:pic>
            <p:nvPicPr>
              <p:cNvPr id="1028" name="Picture 4" descr="Картинки по запросу РДШ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1851" y="6041180"/>
                <a:ext cx="521431" cy="600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0509" y="5922246"/>
                <a:ext cx="822648" cy="822648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4466" y="5721202"/>
                <a:ext cx="1224735" cy="1224735"/>
              </a:xfrm>
              <a:prstGeom prst="rect">
                <a:avLst/>
              </a:prstGeom>
            </p:spPr>
          </p:pic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E6C6CCDE-DD09-42AE-B302-B2B8C8C92F55}"/>
                  </a:ext>
                </a:extLst>
              </p:cNvPr>
              <p:cNvSpPr/>
              <p:nvPr/>
            </p:nvSpPr>
            <p:spPr>
              <a:xfrm>
                <a:off x="-235047" y="-1017995"/>
                <a:ext cx="12628057" cy="6842536"/>
              </a:xfrm>
              <a:prstGeom prst="rect">
                <a:avLst/>
              </a:prstGeom>
              <a:gradFill>
                <a:gsLst>
                  <a:gs pos="0">
                    <a:srgbClr val="AD1761">
                      <a:alpha val="75000"/>
                    </a:srgbClr>
                  </a:gs>
                  <a:gs pos="100000">
                    <a:srgbClr val="002060">
                      <a:alpha val="75000"/>
                    </a:srgbClr>
                  </a:gs>
                </a:gsLst>
                <a:lin ang="7200000" scaled="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600" dirty="0">
                  <a:solidFill>
                    <a:schemeClr val="bg1"/>
                  </a:solidFill>
                  <a:effectLst>
                    <a:glow rad="127000">
                      <a:srgbClr val="6545BF"/>
                    </a:glow>
                  </a:effectLst>
                  <a:latin typeface="Circe" panose="020B0502020203020203" pitchFamily="34" charset="-52"/>
                </a:endParaRPr>
              </a:p>
            </p:txBody>
          </p:sp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FDEF87EF-3BD2-4BE9-8EF2-86624F3FC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" t="5612" r="5048" b="5518"/>
              <a:stretch/>
            </p:blipFill>
            <p:spPr>
              <a:xfrm>
                <a:off x="9481005" y="9736"/>
                <a:ext cx="2388088" cy="2394673"/>
              </a:xfrm>
              <a:prstGeom prst="ellipse">
                <a:avLst/>
              </a:prstGeom>
            </p:spPr>
          </p:pic>
        </p:grp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5723088" y="3712495"/>
              <a:ext cx="669111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  <a:latin typeface="Circe Bold" panose="020B0602020203020203" pitchFamily="34" charset="-52"/>
                </a:rPr>
                <a:t>Авт</a:t>
              </a:r>
              <a:r>
                <a:rPr lang="ru-RU" sz="2800" b="1" i="1" dirty="0" smtClean="0">
                  <a:solidFill>
                    <a:schemeClr val="bg1"/>
                  </a:solidFill>
                  <a:latin typeface="Circe Bold" panose="020B0602020203020203" pitchFamily="34" charset="-52"/>
                </a:rPr>
                <a:t>ор </a:t>
              </a:r>
              <a:r>
                <a:rPr lang="ru-RU" sz="2800" i="1" dirty="0" smtClean="0">
                  <a:solidFill>
                    <a:schemeClr val="bg1"/>
                  </a:solidFill>
                  <a:latin typeface="Circe Bold" panose="020B0602020203020203" pitchFamily="34" charset="-52"/>
                </a:rPr>
                <a:t>проекта</a:t>
              </a:r>
              <a:r>
                <a:rPr lang="ru-RU" sz="2800" i="1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: </a:t>
              </a:r>
              <a:r>
                <a:rPr lang="ru-RU" sz="2800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irce Bold" panose="020B0602020203020203" pitchFamily="34" charset="-52"/>
                </a:rPr>
                <a:t>Савельев </a:t>
              </a:r>
              <a:r>
                <a:rPr lang="ru-RU" sz="2800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irce Bold" panose="020B0602020203020203" pitchFamily="34" charset="-52"/>
                </a:rPr>
                <a:t>Ростислав</a:t>
              </a:r>
              <a:r>
                <a:rPr lang="ru-RU" sz="2800" b="1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, </a:t>
              </a:r>
              <a:endParaRPr lang="ru-RU" sz="2800" b="1" dirty="0" smtClean="0">
                <a:solidFill>
                  <a:schemeClr val="bg1"/>
                </a:solidFill>
                <a:latin typeface="Circe Bold" panose="020B0602020203020203" pitchFamily="34" charset="-52"/>
              </a:endParaRPr>
            </a:p>
            <a:p>
              <a:r>
                <a:rPr lang="ru-RU" sz="2800" dirty="0" smtClean="0">
                  <a:solidFill>
                    <a:schemeClr val="bg1"/>
                  </a:solidFill>
                  <a:latin typeface="Circe Bold" panose="020B0602020203020203" pitchFamily="34" charset="-52"/>
                </a:rPr>
                <a:t>15 </a:t>
              </a:r>
              <a:r>
                <a:rPr lang="ru-RU" sz="2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лет, учащийся МАУ ДО </a:t>
              </a:r>
              <a:r>
                <a:rPr lang="ru-RU" sz="2800" dirty="0" smtClean="0">
                  <a:solidFill>
                    <a:schemeClr val="bg1"/>
                  </a:solidFill>
                  <a:latin typeface="Circe Bold" panose="020B0602020203020203" pitchFamily="34" charset="-52"/>
                </a:rPr>
                <a:t>«</a:t>
              </a:r>
              <a:r>
                <a:rPr lang="ru-RU" sz="2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Дворец пионеров и школьников </a:t>
              </a:r>
              <a:r>
                <a:rPr lang="ru-RU" sz="2800" dirty="0" smtClean="0">
                  <a:solidFill>
                    <a:schemeClr val="bg1"/>
                  </a:solidFill>
                  <a:latin typeface="Circe Bold" panose="020B0602020203020203" pitchFamily="34" charset="-52"/>
                </a:rPr>
                <a:t>им. </a:t>
              </a:r>
              <a:r>
                <a:rPr lang="ru-RU" sz="2800" dirty="0" err="1">
                  <a:solidFill>
                    <a:schemeClr val="bg1"/>
                  </a:solidFill>
                  <a:latin typeface="Circe Bold" panose="020B0602020203020203" pitchFamily="34" charset="-52"/>
                </a:rPr>
                <a:t>А.Гайдара</a:t>
              </a:r>
              <a:r>
                <a:rPr lang="ru-RU" sz="2800" dirty="0" smtClean="0">
                  <a:solidFill>
                    <a:schemeClr val="bg1"/>
                  </a:solidFill>
                  <a:latin typeface="Circe Bold" panose="020B0602020203020203" pitchFamily="34" charset="-52"/>
                </a:rPr>
                <a:t>»</a:t>
              </a:r>
              <a:endParaRPr lang="ru-RU" sz="28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2849226" y="1150214"/>
              <a:ext cx="6744625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i="1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н</a:t>
              </a:r>
              <a:r>
                <a:rPr lang="ru-RU" sz="2800" i="1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оминация</a:t>
              </a:r>
            </a:p>
            <a:p>
              <a:pPr algn="ctr"/>
              <a:endParaRPr lang="ru-RU" sz="100" i="1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  <a:p>
              <a:pPr algn="ctr"/>
              <a:r>
                <a:rPr lang="ru-RU" sz="3600" dirty="0" smtClean="0">
                  <a:solidFill>
                    <a:schemeClr val="bg1"/>
                  </a:solidFill>
                  <a:latin typeface="Circe Bold" panose="020B0602020203020203" pitchFamily="34" charset="-52"/>
                </a:rPr>
                <a:t>«Вдохновленные искусством»</a:t>
              </a:r>
              <a:endParaRPr lang="ru-RU" sz="3600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9218649-47E9-455B-AC22-6860FB14F137}"/>
                </a:ext>
              </a:extLst>
            </p:cNvPr>
            <p:cNvSpPr/>
            <p:nvPr/>
          </p:nvSpPr>
          <p:spPr>
            <a:xfrm>
              <a:off x="1351254" y="2825762"/>
              <a:ext cx="97405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3600" dirty="0" smtClean="0">
                  <a:solidFill>
                    <a:schemeClr val="bg1"/>
                  </a:solidFill>
                  <a:effectLst>
                    <a:glow rad="444500">
                      <a:srgbClr val="002060">
                        <a:alpha val="13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irce Bold" panose="020B06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«РЫЦАРИ ЗОЛОТОГО ПЕРА»</a:t>
              </a:r>
              <a:endParaRPr lang="ru-RU" sz="3600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5" y="53982"/>
            <a:ext cx="2358000" cy="2311977"/>
          </a:xfrm>
          <a:prstGeom prst="ellipse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CA96DB5-0D9F-4948-8F55-7C9B61505B1B}"/>
              </a:ext>
            </a:extLst>
          </p:cNvPr>
          <p:cNvSpPr/>
          <p:nvPr/>
        </p:nvSpPr>
        <p:spPr>
          <a:xfrm>
            <a:off x="7596" y="5293558"/>
            <a:ext cx="121768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Circe Bold" panose="020B0602020203020203" pitchFamily="34" charset="-52"/>
              </a:rPr>
              <a:t>г</a:t>
            </a:r>
            <a:r>
              <a:rPr lang="ru-RU" sz="3000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. Стерлитамак</a:t>
            </a:r>
            <a:r>
              <a:rPr lang="en-US" sz="3000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,</a:t>
            </a:r>
            <a:r>
              <a:rPr lang="ru-RU" sz="3000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 2020 – 2021 гг.</a:t>
            </a:r>
            <a:endParaRPr lang="ru-RU" sz="3000" dirty="0">
              <a:solidFill>
                <a:schemeClr val="bg1"/>
              </a:solidFill>
              <a:effectLst/>
              <a:latin typeface="Circe Bold" panose="020B0602020203020203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352" y="197989"/>
            <a:ext cx="6445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irce Bold" panose="020B0604020202020204" charset="-52"/>
                <a:cs typeface="Arial" panose="020B0604020202020204" pitchFamily="34" charset="0"/>
              </a:rPr>
              <a:t>Всероссийский конкурс волонтерских инициатив «Доброволец России-2020»</a:t>
            </a:r>
            <a:endParaRPr lang="ru-RU" sz="2400" dirty="0">
              <a:solidFill>
                <a:schemeClr val="bg1"/>
              </a:solidFill>
              <a:latin typeface="Circe Bold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0126" y="2260064"/>
            <a:ext cx="4631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Circe Bold" panose="020B0604020202020204" charset="-52"/>
                <a:cs typeface="Arial" panose="020B0604020202020204" pitchFamily="34" charset="0"/>
              </a:rPr>
              <a:t>социальный проект</a:t>
            </a:r>
            <a:endParaRPr lang="ru-RU" sz="2800" i="1" dirty="0">
              <a:solidFill>
                <a:schemeClr val="bg1"/>
              </a:solidFill>
              <a:latin typeface="Circe Bold" panose="020B060402020202020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2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1DBA6F3-4D80-45A7-8A9E-5F26023ECE0D}"/>
              </a:ext>
            </a:extLst>
          </p:cNvPr>
          <p:cNvSpPr/>
          <p:nvPr/>
        </p:nvSpPr>
        <p:spPr>
          <a:xfrm>
            <a:off x="-263236" y="-221115"/>
            <a:ext cx="13184438" cy="5140404"/>
          </a:xfrm>
          <a:prstGeom prst="rect">
            <a:avLst/>
          </a:prstGeom>
          <a:solidFill>
            <a:srgbClr val="D6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1" name="Freeform: Shape 6">
            <a:extLst>
              <a:ext uri="{FF2B5EF4-FFF2-40B4-BE49-F238E27FC236}">
                <a16:creationId xmlns:a16="http://schemas.microsoft.com/office/drawing/2014/main" id="{81525548-6268-468D-8FA4-433430B54DF7}"/>
              </a:ext>
            </a:extLst>
          </p:cNvPr>
          <p:cNvSpPr/>
          <p:nvPr/>
        </p:nvSpPr>
        <p:spPr>
          <a:xfrm>
            <a:off x="655146" y="-700181"/>
            <a:ext cx="11800500" cy="2519616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261900 w 13798291"/>
              <a:gd name="connsiteY3" fmla="*/ 3849796 h 5254210"/>
              <a:gd name="connsiteX4" fmla="*/ 0 w 13798291"/>
              <a:gd name="connsiteY4" fmla="*/ 0 h 5254210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538902 w 13798291"/>
              <a:gd name="connsiteY3" fmla="*/ 4099042 h 5254210"/>
              <a:gd name="connsiteX4" fmla="*/ 0 w 13798291"/>
              <a:gd name="connsiteY4" fmla="*/ 0 h 5254210"/>
              <a:gd name="connsiteX0" fmla="*/ 61557 w 12259389"/>
              <a:gd name="connsiteY0" fmla="*/ 1796735 h 3241043"/>
              <a:gd name="connsiteX1" fmla="*/ 12158242 w 12259389"/>
              <a:gd name="connsiteY1" fmla="*/ 0 h 3241043"/>
              <a:gd name="connsiteX2" fmla="*/ 12259389 w 12259389"/>
              <a:gd name="connsiteY2" fmla="*/ 3241043 h 3241043"/>
              <a:gd name="connsiteX3" fmla="*/ 0 w 12259389"/>
              <a:gd name="connsiteY3" fmla="*/ 2085875 h 3241043"/>
              <a:gd name="connsiteX4" fmla="*/ 61557 w 12259389"/>
              <a:gd name="connsiteY4" fmla="*/ 1796735 h 3241043"/>
              <a:gd name="connsiteX0" fmla="*/ 61557 w 12259389"/>
              <a:gd name="connsiteY0" fmla="*/ 69817 h 1514125"/>
              <a:gd name="connsiteX1" fmla="*/ 12189020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  <a:gd name="connsiteX0" fmla="*/ 61557 w 12259389"/>
              <a:gd name="connsiteY0" fmla="*/ 69817 h 1514125"/>
              <a:gd name="connsiteX1" fmla="*/ 12219798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9389" h="1514125">
                <a:moveTo>
                  <a:pt x="61557" y="69817"/>
                </a:moveTo>
                <a:lnTo>
                  <a:pt x="12219798" y="0"/>
                </a:lnTo>
                <a:lnTo>
                  <a:pt x="12259389" y="1514125"/>
                </a:lnTo>
                <a:lnTo>
                  <a:pt x="0" y="358957"/>
                </a:lnTo>
                <a:lnTo>
                  <a:pt x="61557" y="69817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2" name="Freeform: Shape 5">
            <a:extLst>
              <a:ext uri="{FF2B5EF4-FFF2-40B4-BE49-F238E27FC236}">
                <a16:creationId xmlns:a16="http://schemas.microsoft.com/office/drawing/2014/main" id="{DD5295FD-3481-42AE-B13F-C184949348B2}"/>
              </a:ext>
            </a:extLst>
          </p:cNvPr>
          <p:cNvSpPr/>
          <p:nvPr/>
        </p:nvSpPr>
        <p:spPr>
          <a:xfrm>
            <a:off x="-1870365" y="1235531"/>
            <a:ext cx="14326011" cy="5996542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7144" h="3954571">
                <a:moveTo>
                  <a:pt x="0" y="0"/>
                </a:moveTo>
                <a:lnTo>
                  <a:pt x="13697144" y="2013167"/>
                </a:lnTo>
                <a:lnTo>
                  <a:pt x="13644400" y="3954571"/>
                </a:lnTo>
                <a:lnTo>
                  <a:pt x="1261900" y="3849796"/>
                </a:lnTo>
                <a:lnTo>
                  <a:pt x="0" y="0"/>
                </a:lnTo>
                <a:close/>
              </a:path>
            </a:pathLst>
          </a:cu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3" name="Freeform: Shape 4">
            <a:extLst>
              <a:ext uri="{FF2B5EF4-FFF2-40B4-BE49-F238E27FC236}">
                <a16:creationId xmlns:a16="http://schemas.microsoft.com/office/drawing/2014/main" id="{6B301D97-74DF-43DC-84E9-0DD987C2F454}"/>
              </a:ext>
            </a:extLst>
          </p:cNvPr>
          <p:cNvSpPr/>
          <p:nvPr/>
        </p:nvSpPr>
        <p:spPr>
          <a:xfrm>
            <a:off x="-925396" y="-1649408"/>
            <a:ext cx="12469356" cy="9843918"/>
          </a:xfrm>
          <a:custGeom>
            <a:avLst/>
            <a:gdLst>
              <a:gd name="connsiteX0" fmla="*/ 0 w 7296150"/>
              <a:gd name="connsiteY0" fmla="*/ 85725 h 2038350"/>
              <a:gd name="connsiteX1" fmla="*/ 4181475 w 7296150"/>
              <a:gd name="connsiteY1" fmla="*/ 2038350 h 2038350"/>
              <a:gd name="connsiteX2" fmla="*/ 7296150 w 7296150"/>
              <a:gd name="connsiteY2" fmla="*/ 0 h 2038350"/>
              <a:gd name="connsiteX3" fmla="*/ 0 w 7296150"/>
              <a:gd name="connsiteY3" fmla="*/ 85725 h 2038350"/>
              <a:gd name="connsiteX0" fmla="*/ 0 w 6432084"/>
              <a:gd name="connsiteY0" fmla="*/ 818266 h 2770891"/>
              <a:gd name="connsiteX1" fmla="*/ 4181475 w 6432084"/>
              <a:gd name="connsiteY1" fmla="*/ 2770891 h 2770891"/>
              <a:gd name="connsiteX2" fmla="*/ 6432084 w 6432084"/>
              <a:gd name="connsiteY2" fmla="*/ 0 h 2770891"/>
              <a:gd name="connsiteX3" fmla="*/ 0 w 6432084"/>
              <a:gd name="connsiteY3" fmla="*/ 818266 h 2770891"/>
              <a:gd name="connsiteX0" fmla="*/ 0 w 6054580"/>
              <a:gd name="connsiteY0" fmla="*/ 2762666 h 2770891"/>
              <a:gd name="connsiteX1" fmla="*/ 3803971 w 6054580"/>
              <a:gd name="connsiteY1" fmla="*/ 2770891 h 2770891"/>
              <a:gd name="connsiteX2" fmla="*/ 6054580 w 6054580"/>
              <a:gd name="connsiteY2" fmla="*/ 0 h 2770891"/>
              <a:gd name="connsiteX3" fmla="*/ 0 w 6054580"/>
              <a:gd name="connsiteY3" fmla="*/ 2762666 h 2770891"/>
              <a:gd name="connsiteX0" fmla="*/ 0 w 6599864"/>
              <a:gd name="connsiteY0" fmla="*/ 1935166 h 2770891"/>
              <a:gd name="connsiteX1" fmla="*/ 4349255 w 6599864"/>
              <a:gd name="connsiteY1" fmla="*/ 2770891 h 2770891"/>
              <a:gd name="connsiteX2" fmla="*/ 6599864 w 6599864"/>
              <a:gd name="connsiteY2" fmla="*/ 0 h 2770891"/>
              <a:gd name="connsiteX3" fmla="*/ 0 w 6599864"/>
              <a:gd name="connsiteY3" fmla="*/ 1935166 h 2770891"/>
              <a:gd name="connsiteX0" fmla="*/ 0 w 11697112"/>
              <a:gd name="connsiteY0" fmla="*/ 1935166 h 4918450"/>
              <a:gd name="connsiteX1" fmla="*/ 11697112 w 11697112"/>
              <a:gd name="connsiteY1" fmla="*/ 4918450 h 4918450"/>
              <a:gd name="connsiteX2" fmla="*/ 6599864 w 11697112"/>
              <a:gd name="connsiteY2" fmla="*/ 0 h 4918450"/>
              <a:gd name="connsiteX3" fmla="*/ 0 w 11697112"/>
              <a:gd name="connsiteY3" fmla="*/ 1935166 h 4918450"/>
              <a:gd name="connsiteX0" fmla="*/ 0 w 11697112"/>
              <a:gd name="connsiteY0" fmla="*/ 1935166 h 4918450"/>
              <a:gd name="connsiteX1" fmla="*/ 5041515 w 11697112"/>
              <a:gd name="connsiteY1" fmla="*/ 325385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  <a:gd name="connsiteX0" fmla="*/ 0 w 11697112"/>
              <a:gd name="connsiteY0" fmla="*/ 1935166 h 4918450"/>
              <a:gd name="connsiteX1" fmla="*/ 436858 w 11697112"/>
              <a:gd name="connsiteY1" fmla="*/ 415160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7112" h="4918450">
                <a:moveTo>
                  <a:pt x="0" y="1935166"/>
                </a:moveTo>
                <a:lnTo>
                  <a:pt x="436858" y="4151603"/>
                </a:lnTo>
                <a:lnTo>
                  <a:pt x="11697112" y="4918450"/>
                </a:lnTo>
                <a:lnTo>
                  <a:pt x="6599864" y="0"/>
                </a:lnTo>
                <a:lnTo>
                  <a:pt x="0" y="1935166"/>
                </a:lnTo>
                <a:close/>
              </a:path>
            </a:pathLst>
          </a:custGeom>
          <a:solidFill>
            <a:srgbClr val="B82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37B3C90-83E6-4DC0-AC49-650FF539F2CB}"/>
              </a:ext>
            </a:extLst>
          </p:cNvPr>
          <p:cNvSpPr txBox="1">
            <a:spLocks/>
          </p:cNvSpPr>
          <p:nvPr/>
        </p:nvSpPr>
        <p:spPr>
          <a:xfrm>
            <a:off x="-263236" y="2786785"/>
            <a:ext cx="12718881" cy="748866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Montserrat Black" panose="00000A00000000000000" pitchFamily="50" charset="-52"/>
              </a:rPr>
              <a:t>СПАСИБО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23" name="Freeform: Shape 4">
            <a:extLst>
              <a:ext uri="{FF2B5EF4-FFF2-40B4-BE49-F238E27FC236}">
                <a16:creationId xmlns:a16="http://schemas.microsoft.com/office/drawing/2014/main" id="{6B301D97-74DF-43DC-84E9-0DD987C2F454}"/>
              </a:ext>
            </a:extLst>
          </p:cNvPr>
          <p:cNvSpPr/>
          <p:nvPr/>
        </p:nvSpPr>
        <p:spPr>
          <a:xfrm rot="1877297">
            <a:off x="-1491688" y="3592712"/>
            <a:ext cx="11036512" cy="6052917"/>
          </a:xfrm>
          <a:custGeom>
            <a:avLst/>
            <a:gdLst>
              <a:gd name="connsiteX0" fmla="*/ 0 w 7296150"/>
              <a:gd name="connsiteY0" fmla="*/ 85725 h 2038350"/>
              <a:gd name="connsiteX1" fmla="*/ 4181475 w 7296150"/>
              <a:gd name="connsiteY1" fmla="*/ 2038350 h 2038350"/>
              <a:gd name="connsiteX2" fmla="*/ 7296150 w 7296150"/>
              <a:gd name="connsiteY2" fmla="*/ 0 h 2038350"/>
              <a:gd name="connsiteX3" fmla="*/ 0 w 7296150"/>
              <a:gd name="connsiteY3" fmla="*/ 85725 h 2038350"/>
              <a:gd name="connsiteX0" fmla="*/ 0 w 6432084"/>
              <a:gd name="connsiteY0" fmla="*/ 818266 h 2770891"/>
              <a:gd name="connsiteX1" fmla="*/ 4181475 w 6432084"/>
              <a:gd name="connsiteY1" fmla="*/ 2770891 h 2770891"/>
              <a:gd name="connsiteX2" fmla="*/ 6432084 w 6432084"/>
              <a:gd name="connsiteY2" fmla="*/ 0 h 2770891"/>
              <a:gd name="connsiteX3" fmla="*/ 0 w 6432084"/>
              <a:gd name="connsiteY3" fmla="*/ 818266 h 2770891"/>
              <a:gd name="connsiteX0" fmla="*/ 0 w 6054580"/>
              <a:gd name="connsiteY0" fmla="*/ 2762666 h 2770891"/>
              <a:gd name="connsiteX1" fmla="*/ 3803971 w 6054580"/>
              <a:gd name="connsiteY1" fmla="*/ 2770891 h 2770891"/>
              <a:gd name="connsiteX2" fmla="*/ 6054580 w 6054580"/>
              <a:gd name="connsiteY2" fmla="*/ 0 h 2770891"/>
              <a:gd name="connsiteX3" fmla="*/ 0 w 6054580"/>
              <a:gd name="connsiteY3" fmla="*/ 2762666 h 2770891"/>
              <a:gd name="connsiteX0" fmla="*/ 0 w 6599864"/>
              <a:gd name="connsiteY0" fmla="*/ 1935166 h 2770891"/>
              <a:gd name="connsiteX1" fmla="*/ 4349255 w 6599864"/>
              <a:gd name="connsiteY1" fmla="*/ 2770891 h 2770891"/>
              <a:gd name="connsiteX2" fmla="*/ 6599864 w 6599864"/>
              <a:gd name="connsiteY2" fmla="*/ 0 h 2770891"/>
              <a:gd name="connsiteX3" fmla="*/ 0 w 6599864"/>
              <a:gd name="connsiteY3" fmla="*/ 1935166 h 2770891"/>
              <a:gd name="connsiteX0" fmla="*/ 0 w 11697112"/>
              <a:gd name="connsiteY0" fmla="*/ 1935166 h 4918450"/>
              <a:gd name="connsiteX1" fmla="*/ 11697112 w 11697112"/>
              <a:gd name="connsiteY1" fmla="*/ 4918450 h 4918450"/>
              <a:gd name="connsiteX2" fmla="*/ 6599864 w 11697112"/>
              <a:gd name="connsiteY2" fmla="*/ 0 h 4918450"/>
              <a:gd name="connsiteX3" fmla="*/ 0 w 11697112"/>
              <a:gd name="connsiteY3" fmla="*/ 1935166 h 4918450"/>
              <a:gd name="connsiteX0" fmla="*/ 0 w 11697112"/>
              <a:gd name="connsiteY0" fmla="*/ 1935166 h 4918450"/>
              <a:gd name="connsiteX1" fmla="*/ 5041515 w 11697112"/>
              <a:gd name="connsiteY1" fmla="*/ 325385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  <a:gd name="connsiteX0" fmla="*/ 0 w 11697112"/>
              <a:gd name="connsiteY0" fmla="*/ 1935166 h 4918450"/>
              <a:gd name="connsiteX1" fmla="*/ 436858 w 11697112"/>
              <a:gd name="connsiteY1" fmla="*/ 415160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7112" h="4918450">
                <a:moveTo>
                  <a:pt x="0" y="1935166"/>
                </a:moveTo>
                <a:lnTo>
                  <a:pt x="436858" y="4151603"/>
                </a:lnTo>
                <a:lnTo>
                  <a:pt x="11697112" y="4918450"/>
                </a:lnTo>
                <a:lnTo>
                  <a:pt x="6599864" y="0"/>
                </a:lnTo>
                <a:lnTo>
                  <a:pt x="0" y="1935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grpSp>
        <p:nvGrpSpPr>
          <p:cNvPr id="26" name="Группа 25"/>
          <p:cNvGrpSpPr/>
          <p:nvPr/>
        </p:nvGrpSpPr>
        <p:grpSpPr>
          <a:xfrm>
            <a:off x="499635" y="4345415"/>
            <a:ext cx="5776408" cy="2488386"/>
            <a:chOff x="3537566" y="4434155"/>
            <a:chExt cx="5776408" cy="2488386"/>
          </a:xfrm>
        </p:grpSpPr>
        <p:sp>
          <p:nvSpPr>
            <p:cNvPr id="10" name="TextBox 9"/>
            <p:cNvSpPr txBox="1"/>
            <p:nvPr/>
          </p:nvSpPr>
          <p:spPr>
            <a:xfrm>
              <a:off x="4082435" y="5878238"/>
              <a:ext cx="316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D61965"/>
                  </a:solidFill>
                  <a:effectLst/>
                  <a:uLnTx/>
                  <a:uFillTx/>
                </a:rPr>
                <a:t>+7(987)251-98-40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45955" y="6337766"/>
              <a:ext cx="5268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D61965"/>
                  </a:solidFill>
                  <a:effectLst/>
                  <a:uLnTx/>
                  <a:uFillTx/>
                </a:rPr>
                <a:t>rostislaw.saveliev@yandex.ru</a:t>
              </a:r>
              <a:r>
                <a:rPr kumimoji="0" 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3AE3C"/>
                  </a:solidFill>
                  <a:effectLst/>
                  <a:uLnTx/>
                  <a:uFillTx/>
                </a:rPr>
                <a:t> </a:t>
              </a:r>
            </a:p>
          </p:txBody>
        </p:sp>
        <p:pic>
          <p:nvPicPr>
            <p:cNvPr id="16" name="Picture 4" descr="https://www.answer365.ca/wp-content/uploads/2019/03/phone-651704_128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221" y="5994818"/>
              <a:ext cx="294427" cy="37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formika.tomsk.ru/image/catalog/raznoe/pochtamajl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2" t="9331" r="14529" b="11591"/>
            <a:stretch/>
          </p:blipFill>
          <p:spPr bwMode="auto">
            <a:xfrm>
              <a:off x="3542435" y="6459146"/>
              <a:ext cx="540000" cy="37706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566" y="5461492"/>
              <a:ext cx="2448000" cy="476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 cstate="print"/>
            <a:srcRect l="1794" t="1197" r="2043" b="2611"/>
            <a:stretch/>
          </p:blipFill>
          <p:spPr>
            <a:xfrm>
              <a:off x="3537566" y="4933498"/>
              <a:ext cx="468000" cy="46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7" cstate="print"/>
            <a:srcRect l="14620" t="25619" r="11633" b="29444"/>
            <a:stretch/>
          </p:blipFill>
          <p:spPr>
            <a:xfrm>
              <a:off x="4080969" y="4932505"/>
              <a:ext cx="1484695" cy="468000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3537566" y="4434155"/>
              <a:ext cx="467822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3200" i="1" dirty="0" smtClean="0">
                  <a:solidFill>
                    <a:srgbClr val="D61965"/>
                  </a:solidFill>
                  <a:effectLst/>
                  <a:latin typeface="Circe Bold" panose="020B0602020203020203" pitchFamily="34" charset="-52"/>
                </a:rPr>
                <a:t>Контакты проекта: </a:t>
              </a:r>
              <a:r>
                <a:rPr lang="ru-RU" sz="2800" i="1" dirty="0" smtClean="0">
                  <a:solidFill>
                    <a:srgbClr val="D61965"/>
                  </a:solidFill>
                  <a:effectLst/>
                  <a:latin typeface="Circe Bold" panose="020B0602020203020203" pitchFamily="34" charset="-52"/>
                </a:rPr>
                <a:t/>
              </a:r>
              <a:br>
                <a:rPr lang="ru-RU" sz="2800" i="1" dirty="0" smtClean="0">
                  <a:solidFill>
                    <a:srgbClr val="D61965"/>
                  </a:solidFill>
                  <a:effectLst/>
                  <a:latin typeface="Circe Bold" panose="020B0602020203020203" pitchFamily="34" charset="-52"/>
                </a:rPr>
              </a:br>
              <a:endParaRPr lang="ru-RU" sz="2800" i="1" dirty="0">
                <a:solidFill>
                  <a:srgbClr val="D61965"/>
                </a:solidFill>
                <a:effectLst/>
                <a:latin typeface="Circe Bold" panose="020B0602020203020203" pitchFamily="34" charset="-52"/>
              </a:endParaRPr>
            </a:p>
          </p:txBody>
        </p:sp>
      </p:grpSp>
      <p:pic>
        <p:nvPicPr>
          <p:cNvPr id="2052" name="Picture 4" descr="https://sun9-8.userapi.com/yBYKBAoyqX4eP7wqReHTlpvAf_dB9gr4dtOpqQ/A0TtLopKCP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23" y="581551"/>
            <a:ext cx="3840001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9.userapi.com/g2UyMe_TpLGVIWZVvHIeHASIMf4nnEzT1QLE4Q/IPAgmEf6H6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12" y="580570"/>
            <a:ext cx="2879999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14195" r="30530"/>
          <a:stretch/>
        </p:blipFill>
        <p:spPr>
          <a:xfrm>
            <a:off x="7145746" y="3467475"/>
            <a:ext cx="2655567" cy="19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08661" y="117845"/>
            <a:ext cx="113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irce" panose="020B0604020202020204" charset="-52"/>
              </a:rPr>
              <a:t>Организационный сбор команды </a:t>
            </a:r>
            <a:r>
              <a:rPr lang="ru-RU" sz="2400" dirty="0" smtClean="0">
                <a:solidFill>
                  <a:schemeClr val="bg1"/>
                </a:solidFill>
                <a:latin typeface="Circe" panose="020B0604020202020204" charset="-52"/>
              </a:rPr>
              <a:t>социального проекта </a:t>
            </a:r>
            <a:r>
              <a:rPr lang="ru-RU" sz="2400" dirty="0" smtClean="0">
                <a:solidFill>
                  <a:schemeClr val="bg1"/>
                </a:solidFill>
                <a:latin typeface="Circe" panose="020B0604020202020204" charset="-52"/>
              </a:rPr>
              <a:t>«Рыцари Золотого пера»</a:t>
            </a:r>
            <a:endParaRPr lang="ru-RU" sz="2400" dirty="0">
              <a:solidFill>
                <a:schemeClr val="bg1"/>
              </a:solidFill>
              <a:latin typeface="Circe" panose="020B060402020202020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80788" y="5446051"/>
            <a:ext cx="4585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irce" panose="020B0604020202020204" charset="-52"/>
              </a:rPr>
              <a:t>Защита проекта на региональном этапе Всероссийского конкурса волонтерских инициатив «Доброволец России </a:t>
            </a:r>
            <a:r>
              <a:rPr lang="ru-RU" sz="2000" dirty="0" smtClean="0">
                <a:solidFill>
                  <a:schemeClr val="bg1"/>
                </a:solidFill>
                <a:latin typeface="Circe" panose="020B0604020202020204" charset="-52"/>
              </a:rPr>
              <a:t>- 2020</a:t>
            </a:r>
            <a:r>
              <a:rPr lang="ru-RU" sz="2000" dirty="0" smtClean="0">
                <a:solidFill>
                  <a:schemeClr val="bg1"/>
                </a:solidFill>
                <a:latin typeface="Circe" panose="020B0604020202020204" charset="-52"/>
              </a:rPr>
              <a:t>»</a:t>
            </a:r>
            <a:endParaRPr lang="ru-RU" sz="2000" dirty="0">
              <a:solidFill>
                <a:schemeClr val="bg1"/>
              </a:solidFill>
              <a:latin typeface="Circe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417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1024639"/>
            <a:ext cx="13913594" cy="11176727"/>
            <a:chOff x="-1" y="-1013378"/>
            <a:chExt cx="13913594" cy="1117672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2376456"/>
              <a:ext cx="12192000" cy="461823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606460"/>
              <a:ext cx="12191999" cy="2400517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-1" y="556819"/>
            <a:ext cx="121920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750" dirty="0" smtClean="0">
                <a:solidFill>
                  <a:schemeClr val="bg1"/>
                </a:solidFill>
                <a:latin typeface="Circe" panose="020B0604020202020204" charset="-52"/>
              </a:rPr>
              <a:t>В настоящее время творческие </a:t>
            </a:r>
            <a:r>
              <a:rPr lang="ru-RU" sz="1750" dirty="0">
                <a:solidFill>
                  <a:schemeClr val="bg1"/>
                </a:solidFill>
                <a:latin typeface="Circe" panose="020B0604020202020204" charset="-52"/>
              </a:rPr>
              <a:t>дети и молодежь в плане литературно-художественного творчества не видят поддержки. Талантливые ребята не могут проявить себя в полной мере. Конкурс «Рыцари Золотого пера» пытается решить эту проблему, но этого недостаточно. </a:t>
            </a:r>
            <a:endParaRPr lang="ru-RU" sz="1750" dirty="0" smtClean="0">
              <a:solidFill>
                <a:schemeClr val="bg1"/>
              </a:solidFill>
              <a:latin typeface="Circe" panose="020B0604020202020204" charset="-52"/>
            </a:endParaRPr>
          </a:p>
          <a:p>
            <a:pPr indent="457200" algn="just"/>
            <a:r>
              <a:rPr lang="ru-RU" sz="1750" dirty="0" smtClean="0">
                <a:solidFill>
                  <a:schemeClr val="bg1"/>
                </a:solidFill>
                <a:latin typeface="Circe" panose="020B0604020202020204" charset="-52"/>
              </a:rPr>
              <a:t>По </a:t>
            </a:r>
            <a:r>
              <a:rPr lang="ru-RU" sz="1750" dirty="0">
                <a:solidFill>
                  <a:schemeClr val="bg1"/>
                </a:solidFill>
                <a:latin typeface="Circe" panose="020B0604020202020204" charset="-52"/>
              </a:rPr>
              <a:t>данным </a:t>
            </a:r>
            <a:r>
              <a:rPr lang="ru-RU" sz="1750" dirty="0" smtClean="0">
                <a:solidFill>
                  <a:schemeClr val="bg1"/>
                </a:solidFill>
                <a:latin typeface="Circe" panose="020B0604020202020204" charset="-52"/>
              </a:rPr>
              <a:t>Росстата </a:t>
            </a:r>
            <a:r>
              <a:rPr lang="ru-RU" sz="1750" dirty="0">
                <a:solidFill>
                  <a:schemeClr val="bg1"/>
                </a:solidFill>
                <a:latin typeface="Circe" panose="020B0604020202020204" charset="-52"/>
              </a:rPr>
              <a:t>в прошлом году из </a:t>
            </a:r>
            <a:r>
              <a:rPr lang="ru-RU" sz="1750" dirty="0" smtClean="0">
                <a:solidFill>
                  <a:schemeClr val="bg1"/>
                </a:solidFill>
                <a:latin typeface="Circe" panose="020B0604020202020204" charset="-52"/>
              </a:rPr>
              <a:t>г. </a:t>
            </a:r>
            <a:r>
              <a:rPr lang="ru-RU" sz="1750" dirty="0" smtClean="0">
                <a:solidFill>
                  <a:schemeClr val="bg1"/>
                </a:solidFill>
                <a:latin typeface="Circe" panose="020B0604020202020204" charset="-52"/>
              </a:rPr>
              <a:t>Стерлитамак уехало </a:t>
            </a:r>
            <a:r>
              <a:rPr lang="ru-RU" sz="1750" dirty="0">
                <a:solidFill>
                  <a:schemeClr val="bg1"/>
                </a:solidFill>
                <a:latin typeface="Circe" panose="020B0604020202020204" charset="-52"/>
              </a:rPr>
              <a:t>6932 человека. </a:t>
            </a:r>
            <a:r>
              <a:rPr lang="ru-RU" sz="1750" dirty="0" smtClean="0">
                <a:solidFill>
                  <a:schemeClr val="bg1"/>
                </a:solidFill>
                <a:latin typeface="Circe" panose="020B0604020202020204" charset="-52"/>
              </a:rPr>
              <a:t>В основном это </a:t>
            </a:r>
            <a:r>
              <a:rPr lang="ru-RU" sz="1750" dirty="0">
                <a:solidFill>
                  <a:schemeClr val="bg1"/>
                </a:solidFill>
                <a:latin typeface="Circe" panose="020B0604020202020204" charset="-52"/>
              </a:rPr>
              <a:t>в</a:t>
            </a:r>
            <a:r>
              <a:rPr lang="ru-RU" sz="1750" dirty="0" smtClean="0">
                <a:solidFill>
                  <a:schemeClr val="bg1"/>
                </a:solidFill>
                <a:latin typeface="Circe" panose="020B0604020202020204" charset="-52"/>
              </a:rPr>
              <a:t>ыпускники </a:t>
            </a:r>
            <a:r>
              <a:rPr lang="ru-RU" sz="1750" dirty="0">
                <a:solidFill>
                  <a:schemeClr val="bg1"/>
                </a:solidFill>
                <a:latin typeface="Circe" panose="020B0604020202020204" charset="-52"/>
              </a:rPr>
              <a:t>средних общеобразовательных </a:t>
            </a:r>
            <a:r>
              <a:rPr lang="ru-RU" sz="1750" dirty="0" smtClean="0">
                <a:solidFill>
                  <a:schemeClr val="bg1"/>
                </a:solidFill>
                <a:latin typeface="Circe" panose="020B0604020202020204" charset="-52"/>
              </a:rPr>
              <a:t>учреждений</a:t>
            </a:r>
            <a:r>
              <a:rPr lang="en-US" sz="1750" dirty="0" smtClean="0">
                <a:solidFill>
                  <a:schemeClr val="bg1"/>
                </a:solidFill>
                <a:latin typeface="Circe" panose="020B0604020202020204" charset="-52"/>
              </a:rPr>
              <a:t>,</a:t>
            </a:r>
            <a:r>
              <a:rPr lang="ru-RU" sz="1750" dirty="0" smtClean="0">
                <a:solidFill>
                  <a:schemeClr val="bg1"/>
                </a:solidFill>
                <a:latin typeface="Circe" panose="020B0604020202020204" charset="-52"/>
              </a:rPr>
              <a:t> которые </a:t>
            </a:r>
            <a:r>
              <a:rPr lang="ru-RU" sz="1750" dirty="0">
                <a:solidFill>
                  <a:schemeClr val="bg1"/>
                </a:solidFill>
                <a:latin typeface="Circe" panose="020B0604020202020204" charset="-52"/>
              </a:rPr>
              <a:t>стараются заявить о себе в более крупных городах </a:t>
            </a:r>
            <a:r>
              <a:rPr lang="ru-RU" sz="1750" dirty="0" smtClean="0">
                <a:solidFill>
                  <a:schemeClr val="bg1"/>
                </a:solidFill>
                <a:latin typeface="Circe" panose="020B0604020202020204" charset="-52"/>
              </a:rPr>
              <a:t>страны. </a:t>
            </a:r>
            <a:r>
              <a:rPr lang="ru-RU" sz="1750" dirty="0" smtClean="0">
                <a:solidFill>
                  <a:schemeClr val="bg1"/>
                </a:solidFill>
                <a:latin typeface="Circe" panose="020B0604020202020204" charset="-52"/>
              </a:rPr>
              <a:t>Реализация </a:t>
            </a:r>
            <a:r>
              <a:rPr lang="ru-RU" sz="1750" dirty="0" smtClean="0">
                <a:solidFill>
                  <a:schemeClr val="bg1"/>
                </a:solidFill>
                <a:latin typeface="Circe" panose="020B0604020202020204" charset="-52"/>
              </a:rPr>
              <a:t>проекта может повлиять на этот процесс и подрастающее поколение увидит, что в них заинтересованы учителя, родители, городская администрация. </a:t>
            </a:r>
            <a:endParaRPr lang="ru-RU" sz="1750" dirty="0" smtClean="0">
              <a:solidFill>
                <a:schemeClr val="bg1"/>
              </a:solidFill>
              <a:latin typeface="Circe" panose="020B0604020202020204" charset="-52"/>
            </a:endParaRPr>
          </a:p>
          <a:p>
            <a:pPr indent="457200" algn="just"/>
            <a:r>
              <a:rPr lang="ru-RU" sz="1750" dirty="0" smtClean="0">
                <a:solidFill>
                  <a:prstClr val="white"/>
                </a:solidFill>
                <a:latin typeface="Circe" panose="020B0604020202020204" charset="-52"/>
              </a:rPr>
              <a:t>Проект </a:t>
            </a:r>
            <a:r>
              <a:rPr lang="ru-RU" sz="1750" dirty="0" smtClean="0">
                <a:solidFill>
                  <a:prstClr val="white"/>
                </a:solidFill>
                <a:latin typeface="Circe" panose="020B0604020202020204" charset="-52"/>
              </a:rPr>
              <a:t>призван помочь ребятам и дать основы литературного творчества,</a:t>
            </a:r>
            <a:r>
              <a:rPr lang="ru-RU" sz="1750" dirty="0" smtClean="0">
                <a:solidFill>
                  <a:schemeClr val="bg1"/>
                </a:solidFill>
                <a:latin typeface="Circe" panose="020B0604020202020204" charset="-52"/>
              </a:rPr>
              <a:t> стихосложения, через интересные встречи с </a:t>
            </a:r>
            <a:r>
              <a:rPr lang="ru-RU" sz="1750" dirty="0" smtClean="0">
                <a:solidFill>
                  <a:schemeClr val="bg1"/>
                </a:solidFill>
                <a:latin typeface="Circe" panose="020B0604020202020204" charset="-52"/>
              </a:rPr>
              <a:t>писателями и поэтами. Молодое </a:t>
            </a:r>
            <a:r>
              <a:rPr lang="ru-RU" sz="1750" dirty="0" smtClean="0">
                <a:solidFill>
                  <a:schemeClr val="bg1"/>
                </a:solidFill>
                <a:latin typeface="Circe" panose="020B0604020202020204" charset="-52"/>
              </a:rPr>
              <a:t>поколение поймет, что можно и даже нужно реализовать себя в регионе. </a:t>
            </a:r>
            <a:endParaRPr lang="ru-RU" sz="1750" dirty="0">
              <a:solidFill>
                <a:schemeClr val="bg1"/>
              </a:solidFill>
              <a:latin typeface="Circe" panose="020B060402020202020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3131"/>
            <a:ext cx="121920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ПРОБЛЕМА И АКТУАЛЬНОСТЬ ПРОЕКТА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2508" y="3367348"/>
            <a:ext cx="514698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" panose="020B0604020202020204" charset="-52"/>
              </a:rPr>
              <a:t>13 - 14 апреля 2020 г. проводился социологический опрос 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" panose="020B0604020202020204" charset="-52"/>
              </a:rPr>
              <a:t>«Литературно-художественное творчество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" panose="020B0604020202020204" charset="-52"/>
              </a:rPr>
              <a:t>» с использованием </a:t>
            </a:r>
            <a:r>
              <a:rPr kumimoji="0" lang="ru-RU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" panose="020B0604020202020204" charset="-52"/>
              </a:rPr>
              <a:t>Google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" panose="020B0604020202020204" charset="-52"/>
              </a:rPr>
              <a:t> </a:t>
            </a:r>
            <a:r>
              <a:rPr kumimoji="0" lang="ru-RU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" panose="020B0604020202020204" charset="-52"/>
              </a:rPr>
              <a:t>Forms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" panose="020B0604020202020204" charset="-52"/>
              </a:rPr>
              <a:t> 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" panose="020B0604020202020204" charset="-52"/>
              </a:rPr>
              <a:t>для обоснования актуальности 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" panose="020B0604020202020204" charset="-52"/>
              </a:rPr>
              <a:t>проекта.</a:t>
            </a:r>
            <a:r>
              <a:rPr kumimoji="0" lang="ru-RU" sz="19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" panose="020B0604020202020204" charset="-52"/>
              </a:rPr>
              <a:t> </a:t>
            </a:r>
            <a:r>
              <a:rPr kumimoji="0" lang="ru-RU" sz="1900" b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" panose="020B0604020202020204" charset="-52"/>
              </a:rPr>
              <a:t>Ссылка:</a:t>
            </a:r>
            <a:endParaRPr kumimoji="0" lang="ru-RU" sz="1900" b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irce" panose="020B0604020202020204" charset="-52"/>
            </a:endParaRPr>
          </a:p>
          <a:p>
            <a:pPr lvl="0" algn="ctr">
              <a:defRPr/>
            </a:pPr>
            <a:r>
              <a:rPr lang="en-US" kern="0" dirty="0">
                <a:solidFill>
                  <a:schemeClr val="bg1"/>
                </a:solidFill>
                <a:latin typeface="Circe" panose="020B0604020202020204" charset="-52"/>
                <a:hlinkClick r:id="rId2"/>
              </a:rPr>
              <a:t>https://</a:t>
            </a:r>
            <a:r>
              <a:rPr lang="en-US" kern="0" dirty="0" smtClean="0">
                <a:solidFill>
                  <a:schemeClr val="bg1"/>
                </a:solidFill>
                <a:latin typeface="Circe" panose="020B0604020202020204" charset="-52"/>
                <a:hlinkClick r:id="rId2"/>
              </a:rPr>
              <a:t>forms.gle/FsNdCwZPQ3fW9Vmj8</a:t>
            </a:r>
            <a:endParaRPr lang="ru-RU" kern="0" dirty="0">
              <a:solidFill>
                <a:schemeClr val="bg1"/>
              </a:solidFill>
              <a:latin typeface="Circe" panose="020B0604020202020204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8" y="3508749"/>
            <a:ext cx="3420000" cy="1554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409" y="3508749"/>
            <a:ext cx="3420000" cy="1554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125" y="5118112"/>
            <a:ext cx="3780000" cy="1718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8EF5188-9822-40BE-8757-C8A6B2B94E3C}"/>
              </a:ext>
            </a:extLst>
          </p:cNvPr>
          <p:cNvSpPr/>
          <p:nvPr/>
        </p:nvSpPr>
        <p:spPr>
          <a:xfrm>
            <a:off x="0" y="2986210"/>
            <a:ext cx="12206289" cy="396000"/>
          </a:xfrm>
          <a:prstGeom prst="rect">
            <a:avLst/>
          </a:prstGeom>
          <a:solidFill>
            <a:srgbClr val="382263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bg1"/>
              </a:solidFill>
              <a:effectLst>
                <a:glow rad="127000">
                  <a:srgbClr val="6545BF"/>
                </a:glow>
              </a:effectLst>
              <a:latin typeface="Circe" panose="020B0502020203020203" pitchFamily="34" charset="-52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2164" y="5118112"/>
            <a:ext cx="3780000" cy="1718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008" y="5537043"/>
            <a:ext cx="1281206" cy="129675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63378" y="2967396"/>
            <a:ext cx="1166524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СОЦИОЛОГИЧЕСКОГО ОПРОСА</a:t>
            </a:r>
            <a:endParaRPr lang="ru-RU" sz="24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1013378"/>
            <a:ext cx="13913594" cy="11176727"/>
            <a:chOff x="-1" y="-1013378"/>
            <a:chExt cx="13913594" cy="1117672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868057"/>
              <a:ext cx="12191999" cy="1508400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2376456"/>
              <a:ext cx="12192000" cy="461823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-124177" y="883627"/>
            <a:ext cx="124403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50" dirty="0">
                <a:solidFill>
                  <a:schemeClr val="bg1"/>
                </a:solidFill>
                <a:latin typeface="Circe" panose="020B0604020202020204" charset="-52"/>
              </a:rPr>
              <a:t>Выявление и поддержка талантливой, литературно-одаренной, творчески мыслящей </a:t>
            </a:r>
            <a:endParaRPr lang="ru-RU" sz="2250" dirty="0" smtClean="0">
              <a:solidFill>
                <a:schemeClr val="bg1"/>
              </a:solidFill>
              <a:latin typeface="Circe" panose="020B0604020202020204" charset="-52"/>
            </a:endParaRPr>
          </a:p>
          <a:p>
            <a:pPr algn="ctr"/>
            <a:r>
              <a:rPr lang="ru-RU" sz="2250" dirty="0" smtClean="0">
                <a:solidFill>
                  <a:schemeClr val="bg1"/>
                </a:solidFill>
                <a:latin typeface="Circe" panose="020B0604020202020204" charset="-52"/>
              </a:rPr>
              <a:t>молодежи </a:t>
            </a:r>
            <a:r>
              <a:rPr lang="ru-RU" sz="2250" dirty="0">
                <a:solidFill>
                  <a:schemeClr val="bg1"/>
                </a:solidFill>
                <a:latin typeface="Circe" panose="020B0604020202020204" charset="-52"/>
              </a:rPr>
              <a:t>города Стерлитамака и Республики Башкортостан, путем организации доступной образовательной среды в рамках литературного конкурса юных поэтов, прозаиков и журналистов "Рыцари Золотого пера", направленной на формирование молодежной </a:t>
            </a:r>
            <a:r>
              <a:rPr lang="ru-RU" sz="2250" dirty="0" smtClean="0">
                <a:solidFill>
                  <a:schemeClr val="bg1"/>
                </a:solidFill>
                <a:latin typeface="Circe" panose="020B0604020202020204" charset="-52"/>
              </a:rPr>
              <a:t>культуры</a:t>
            </a:r>
            <a:endParaRPr lang="ru-RU" sz="2250" dirty="0">
              <a:solidFill>
                <a:schemeClr val="bg1"/>
              </a:solidFill>
              <a:latin typeface="Circe" panose="020B060402020202020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22466"/>
            <a:ext cx="121920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378220" y="3115766"/>
            <a:ext cx="11435561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3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Проведение </a:t>
            </a:r>
            <a:r>
              <a:rPr lang="ru-RU" sz="23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 встреч  с  </a:t>
            </a:r>
            <a:r>
              <a:rPr lang="ru-RU" sz="23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писателями</a:t>
            </a:r>
            <a:r>
              <a:rPr lang="ru-RU" sz="23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, </a:t>
            </a:r>
            <a:r>
              <a:rPr lang="ru-RU" sz="23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 поэтами  города  и  Республики.</a:t>
            </a:r>
          </a:p>
          <a:p>
            <a:pPr marL="450850" indent="-4508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3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Организация и </a:t>
            </a:r>
            <a:r>
              <a:rPr lang="ru-RU" sz="23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проведение городского конкурса юных поэтов, прозаиков и журналистов «Рыцари Золотого пера».</a:t>
            </a:r>
          </a:p>
          <a:p>
            <a:pPr marL="450850" indent="-4508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3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Популяризация проекта в </a:t>
            </a:r>
            <a:r>
              <a:rPr lang="ru-RU" sz="23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СМИ, </a:t>
            </a:r>
            <a:r>
              <a:rPr lang="ru-RU" sz="23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социальных </a:t>
            </a:r>
            <a:r>
              <a:rPr lang="ru-RU" sz="23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сетях.</a:t>
            </a:r>
          </a:p>
          <a:p>
            <a:pPr marL="450850" indent="-4508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3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Издание сборника творческих </a:t>
            </a:r>
            <a:r>
              <a:rPr lang="ru-RU" sz="23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работ победителей и призёров городского конкурса юных поэтов, прозаиков и журналистов «Рыцари Золотого пера».</a:t>
            </a:r>
          </a:p>
          <a:p>
            <a:pPr marL="450850" indent="-4508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3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Предоставление возможности участия победителям и призёрам городского </a:t>
            </a:r>
            <a:endParaRPr lang="ru-RU" sz="2300" dirty="0" smtClean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pPr algn="just">
              <a:spcAft>
                <a:spcPts val="600"/>
              </a:spcAft>
            </a:pPr>
            <a:r>
              <a:rPr lang="ru-RU" sz="23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 </a:t>
            </a:r>
            <a:r>
              <a:rPr lang="ru-RU" sz="23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      конкурса во Всероссийском конкурсе литературно-художественного </a:t>
            </a:r>
          </a:p>
          <a:p>
            <a:pPr algn="just">
              <a:spcAft>
                <a:spcPts val="600"/>
              </a:spcAft>
            </a:pPr>
            <a:r>
              <a:rPr lang="ru-RU" sz="23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       творчества "Шедевры из чернильницы" и других конкурсах и акциях.</a:t>
            </a:r>
            <a:endParaRPr lang="ru-RU" sz="2300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2580" y="2546908"/>
            <a:ext cx="1219200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1009997" y="5680092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35912" y="4969168"/>
            <a:ext cx="3795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irce" panose="020B0502020203020203" pitchFamily="34" charset="-52"/>
                <a:cs typeface="Circe Extra Bold" panose="020B0604020202020204" charset="0"/>
              </a:rPr>
              <a:t>Рекомендации </a:t>
            </a:r>
            <a:endParaRPr lang="ru-RU" sz="20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590083" y="5680597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332094" y="5678230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1646847-0A55-4417-848D-28A092432B02}"/>
              </a:ext>
            </a:extLst>
          </p:cNvPr>
          <p:cNvSpPr/>
          <p:nvPr/>
        </p:nvSpPr>
        <p:spPr>
          <a:xfrm>
            <a:off x="0" y="37054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irce Bold" panose="020B0604020202020204" charset="-52"/>
                <a:cs typeface="Circe Extra Bold" panose="020B0604020202020204" charset="0"/>
              </a:rPr>
              <a:t>ОБЩИЕ РЕКОМЕНДАЦИИ ПО СОСТАВЛЕНИЮ СМЕТЫ</a:t>
            </a:r>
            <a:endParaRPr lang="ru-RU" sz="2800" dirty="0">
              <a:solidFill>
                <a:schemeClr val="bg1"/>
              </a:solidFill>
              <a:effectLst/>
              <a:latin typeface="Circe Bold" panose="020B0604020202020204" charset="-52"/>
              <a:cs typeface="Circe Extra Bold" panose="020B060402020202020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4289" y="0"/>
            <a:ext cx="12220576" cy="6852504"/>
            <a:chOff x="-14289" y="0"/>
            <a:chExt cx="12220576" cy="6852504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65B2A85-11C5-44B7-B255-93206A886225}"/>
                </a:ext>
              </a:extLst>
            </p:cNvPr>
            <p:cNvSpPr/>
            <p:nvPr/>
          </p:nvSpPr>
          <p:spPr>
            <a:xfrm>
              <a:off x="-14289" y="0"/>
              <a:ext cx="12220576" cy="6698198"/>
            </a:xfrm>
            <a:prstGeom prst="rect">
              <a:avLst/>
            </a:prstGeom>
            <a:gradFill>
              <a:gsLst>
                <a:gs pos="0">
                  <a:srgbClr val="AD1761">
                    <a:alpha val="76000"/>
                  </a:srgbClr>
                </a:gs>
                <a:gs pos="100000">
                  <a:srgbClr val="002060">
                    <a:alpha val="75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0" y="3466469"/>
              <a:ext cx="12192000" cy="3386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18EF5188-9822-40BE-8757-C8A6B2B94E3C}"/>
                </a:ext>
              </a:extLst>
            </p:cNvPr>
            <p:cNvSpPr/>
            <p:nvPr/>
          </p:nvSpPr>
          <p:spPr>
            <a:xfrm>
              <a:off x="-14289" y="3467251"/>
              <a:ext cx="12206289" cy="492762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9502"/>
            <a:ext cx="12220575" cy="46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877" y="4062604"/>
            <a:ext cx="2269976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3" b="24927"/>
          <a:stretch/>
        </p:blipFill>
        <p:spPr>
          <a:xfrm>
            <a:off x="3161102" y="4927727"/>
            <a:ext cx="1599999" cy="90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35416" y="823532"/>
            <a:ext cx="425658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i="1" dirty="0" smtClean="0">
                <a:solidFill>
                  <a:schemeClr val="bg1"/>
                </a:solidFill>
                <a:latin typeface="Circe Bold" panose="020B0604020202020204" charset="-52"/>
              </a:rPr>
              <a:t>Функции волонтёров: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20" b="1" dirty="0" smtClean="0">
                <a:solidFill>
                  <a:schemeClr val="bg1"/>
                </a:solidFill>
                <a:latin typeface="Circe Bold" panose="020B0604020202020204" charset="-52"/>
              </a:rPr>
              <a:t>ведение протоколов;</a:t>
            </a:r>
            <a:endParaRPr lang="ru-RU" sz="1720" b="1" dirty="0">
              <a:solidFill>
                <a:schemeClr val="bg1"/>
              </a:solidFill>
              <a:latin typeface="Circe Bold" panose="020B0604020202020204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20" b="1" dirty="0">
                <a:solidFill>
                  <a:schemeClr val="bg1"/>
                </a:solidFill>
                <a:latin typeface="Circe Bold" panose="020B0604020202020204" charset="-52"/>
              </a:rPr>
              <a:t>информирование участников и гостей </a:t>
            </a:r>
            <a:r>
              <a:rPr lang="ru-RU" sz="1720" b="1" dirty="0" smtClean="0">
                <a:solidFill>
                  <a:schemeClr val="bg1"/>
                </a:solidFill>
                <a:latin typeface="Circe Bold" panose="020B0604020202020204" charset="-52"/>
              </a:rPr>
              <a:t>мероприятий;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20" b="1" dirty="0" smtClean="0">
                <a:solidFill>
                  <a:schemeClr val="bg1"/>
                </a:solidFill>
                <a:latin typeface="Circe Bold" panose="020B0604020202020204" charset="-52"/>
              </a:rPr>
              <a:t>помощь в проведении событий;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20" b="1" dirty="0" smtClean="0">
                <a:solidFill>
                  <a:schemeClr val="bg1"/>
                </a:solidFill>
                <a:latin typeface="Circe Bold" panose="020B0604020202020204" charset="-52"/>
              </a:rPr>
              <a:t>встреча гостей;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20" b="1" dirty="0" smtClean="0">
                <a:solidFill>
                  <a:schemeClr val="bg1"/>
                </a:solidFill>
                <a:latin typeface="Circe Bold" panose="020B0604020202020204" charset="-52"/>
              </a:rPr>
              <a:t>культурная программа;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20" b="1" dirty="0">
                <a:solidFill>
                  <a:schemeClr val="bg1"/>
                </a:solidFill>
                <a:latin typeface="Circe Bold" panose="020B0604020202020204" charset="-52"/>
              </a:rPr>
              <a:t>ф</a:t>
            </a:r>
            <a:r>
              <a:rPr lang="ru-RU" sz="1720" b="1" dirty="0" smtClean="0">
                <a:solidFill>
                  <a:schemeClr val="bg1"/>
                </a:solidFill>
                <a:latin typeface="Circe Bold" panose="020B0604020202020204" charset="-52"/>
              </a:rPr>
              <a:t>отокорреспондент мероприятия;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20" b="1" dirty="0" smtClean="0">
                <a:solidFill>
                  <a:schemeClr val="bg1"/>
                </a:solidFill>
                <a:latin typeface="Circe Bold" panose="020B0604020202020204" charset="-52"/>
              </a:rPr>
              <a:t>взаимодействие </a:t>
            </a:r>
            <a:r>
              <a:rPr lang="ru-RU" sz="1720" b="1" dirty="0">
                <a:solidFill>
                  <a:schemeClr val="bg1"/>
                </a:solidFill>
                <a:latin typeface="Circe Bold" panose="020B0604020202020204" charset="-52"/>
              </a:rPr>
              <a:t>со </a:t>
            </a:r>
            <a:r>
              <a:rPr lang="ru-RU" sz="1720" b="1" dirty="0" smtClean="0">
                <a:solidFill>
                  <a:schemeClr val="bg1"/>
                </a:solidFill>
                <a:latin typeface="Circe Bold" panose="020B0604020202020204" charset="-52"/>
              </a:rPr>
              <a:t>СМИ, партнерами;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20" b="1" dirty="0" smtClean="0">
                <a:solidFill>
                  <a:schemeClr val="bg1"/>
                </a:solidFill>
                <a:latin typeface="Circe Bold" panose="020B0604020202020204" charset="-52"/>
              </a:rPr>
              <a:t>компьютерная помощь.</a:t>
            </a:r>
            <a:endParaRPr lang="ru-RU" sz="1720" b="1" dirty="0">
              <a:solidFill>
                <a:schemeClr val="bg1"/>
              </a:solidFill>
              <a:latin typeface="Circe Bold" panose="020B0604020202020204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-1" y="3506689"/>
            <a:ext cx="122062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irce Bold" panose="020B0604020202020204" charset="-52"/>
                <a:cs typeface="Circe Extra Bold" panose="020B0604020202020204" charset="0"/>
              </a:rPr>
              <a:t>ПАРТНЕРЫ ПРОЕКТА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74F1E3F-6C90-4869-B1A8-7458C1D69B5F}"/>
              </a:ext>
            </a:extLst>
          </p:cNvPr>
          <p:cNvSpPr/>
          <p:nvPr/>
        </p:nvSpPr>
        <p:spPr>
          <a:xfrm>
            <a:off x="0" y="0"/>
            <a:ext cx="3992333" cy="882000"/>
          </a:xfrm>
          <a:prstGeom prst="rect">
            <a:avLst/>
          </a:prstGeom>
          <a:solidFill>
            <a:srgbClr val="F11B67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bg1"/>
              </a:solidFill>
              <a:effectLst>
                <a:glow rad="127000">
                  <a:srgbClr val="6545BF"/>
                </a:glow>
              </a:effectLst>
              <a:latin typeface="Circe" panose="020B0502020203020203" pitchFamily="34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72" y="3995651"/>
            <a:ext cx="2136499" cy="9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9" y="4015387"/>
            <a:ext cx="2202870" cy="9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67" y="5638492"/>
            <a:ext cx="1080000" cy="10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67" y="4441307"/>
            <a:ext cx="1080000" cy="10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9" t="31357" r="31399" b="39727"/>
          <a:stretch/>
        </p:blipFill>
        <p:spPr>
          <a:xfrm>
            <a:off x="6844099" y="3994465"/>
            <a:ext cx="1762104" cy="9000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-12586" y="182015"/>
            <a:ext cx="4004920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ЦЕЛЕВАЯ АУДИТОРИЯ</a:t>
            </a:r>
            <a:endParaRPr lang="ru-RU" sz="26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89F9D19-87F7-488A-9401-163896B55D25}"/>
              </a:ext>
            </a:extLst>
          </p:cNvPr>
          <p:cNvSpPr/>
          <p:nvPr/>
        </p:nvSpPr>
        <p:spPr>
          <a:xfrm rot="5400000">
            <a:off x="7651166" y="-3658834"/>
            <a:ext cx="882000" cy="8199667"/>
          </a:xfrm>
          <a:prstGeom prst="rect">
            <a:avLst/>
          </a:prstGeom>
          <a:gradFill>
            <a:gsLst>
              <a:gs pos="0">
                <a:srgbClr val="AD1761">
                  <a:alpha val="70000"/>
                </a:srgbClr>
              </a:gs>
              <a:gs pos="100000">
                <a:srgbClr val="002060">
                  <a:alpha val="5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D1761"/>
              </a:solidFill>
              <a:latin typeface="Circe" panose="020B0502020203020203" pitchFamily="34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3992331" y="209834"/>
            <a:ext cx="81996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irce Bold" panose="020B0604020202020204" charset="-52"/>
                <a:cs typeface="Circe Extra Bold" panose="020B0604020202020204" charset="0"/>
              </a:rPr>
              <a:t>ДОБРОВОЛЬЧЕСКИЙ КОМПОНЕНТ ПРОЕКТА</a:t>
            </a:r>
            <a:endParaRPr lang="ru-RU" sz="2600" b="1" dirty="0">
              <a:solidFill>
                <a:schemeClr val="bg1"/>
              </a:solidFill>
              <a:latin typeface="Circe Bold" panose="020B0604020202020204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173" y="918934"/>
            <a:ext cx="3182449" cy="2522367"/>
          </a:xfrm>
          <a:prstGeom prst="ellipse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/>
          <a:srcRect l="6958" t="13604" r="11532" b="71006"/>
          <a:stretch/>
        </p:blipFill>
        <p:spPr>
          <a:xfrm>
            <a:off x="3989336" y="1988325"/>
            <a:ext cx="3819717" cy="14187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7696" y="933429"/>
            <a:ext cx="310092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>
                <a:solidFill>
                  <a:schemeClr val="bg1"/>
                </a:solidFill>
              </a:rPr>
              <a:t>Проект </a:t>
            </a:r>
            <a:endParaRPr lang="ru-RU" sz="23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300" b="1" i="1" dirty="0" smtClean="0">
                <a:solidFill>
                  <a:schemeClr val="bg1"/>
                </a:solidFill>
              </a:rPr>
              <a:t>направлен на учащихся образовательных </a:t>
            </a:r>
            <a:r>
              <a:rPr lang="ru-RU" sz="2300" b="1" i="1" dirty="0">
                <a:solidFill>
                  <a:schemeClr val="bg1"/>
                </a:solidFill>
              </a:rPr>
              <a:t>организаций </a:t>
            </a:r>
            <a:endParaRPr lang="ru-RU" sz="23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300" b="1" i="1" dirty="0" smtClean="0">
                <a:solidFill>
                  <a:schemeClr val="bg1"/>
                </a:solidFill>
              </a:rPr>
              <a:t>г. Стерлитамак</a:t>
            </a:r>
            <a:endParaRPr lang="ru-RU" sz="2300" b="1" i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3989335" y="980396"/>
            <a:ext cx="38197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Circe Bold" panose="020B0604020202020204" charset="-52"/>
                <a:cs typeface="Circe Extra Bold" panose="020B0604020202020204" charset="0"/>
              </a:rPr>
              <a:t>Количество волонтеров проекта  </a:t>
            </a:r>
            <a:r>
              <a:rPr lang="ru-RU" sz="2600" b="1" dirty="0" smtClean="0">
                <a:solidFill>
                  <a:schemeClr val="bg1"/>
                </a:solidFill>
                <a:latin typeface="Circe Bold" panose="020B0604020202020204" charset="-52"/>
                <a:cs typeface="Circe Extra Bold" panose="020B0604020202020204" charset="0"/>
              </a:rPr>
              <a:t>- </a:t>
            </a:r>
            <a:r>
              <a:rPr lang="ru-RU" sz="2600" b="1" u="sng" dirty="0" smtClean="0">
                <a:solidFill>
                  <a:schemeClr val="bg1"/>
                </a:solidFill>
                <a:latin typeface="Circe Bold" panose="020B0604020202020204" charset="-52"/>
                <a:cs typeface="Circe Extra Bold" panose="020B0604020202020204" charset="0"/>
              </a:rPr>
              <a:t>30 человек</a:t>
            </a:r>
            <a:endParaRPr lang="ru-RU" sz="2600" b="1" u="sng" dirty="0">
              <a:solidFill>
                <a:schemeClr val="bg1"/>
              </a:solidFill>
              <a:latin typeface="Circe Bold" panose="020B0604020202020204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1" b="1287"/>
          <a:stretch/>
        </p:blipFill>
        <p:spPr>
          <a:xfrm>
            <a:off x="3989335" y="2493543"/>
            <a:ext cx="1407900" cy="9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23" y="2497629"/>
            <a:ext cx="882915" cy="9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0" t="21297" r="22770" b="28875"/>
          <a:stretch/>
        </p:blipFill>
        <p:spPr>
          <a:xfrm>
            <a:off x="6294438" y="2503372"/>
            <a:ext cx="1514615" cy="900000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3899971" y="2046537"/>
            <a:ext cx="402115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rgbClr val="641B53"/>
                </a:solidFill>
                <a:latin typeface="Circe Bold" panose="020B0604020202020204" charset="-52"/>
                <a:cs typeface="Circe Extra Bold" panose="020B0604020202020204" charset="0"/>
              </a:rPr>
              <a:t>Волонтёрские организации:</a:t>
            </a:r>
            <a:endParaRPr lang="ru-RU" sz="2300" b="1" u="sng" dirty="0">
              <a:solidFill>
                <a:srgbClr val="641B53"/>
              </a:solidFill>
              <a:latin typeface="Circe Bold" panose="020B0604020202020204" charset="-52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06287" y="5015600"/>
            <a:ext cx="2515718" cy="1677423"/>
            <a:chOff x="2474142" y="4029714"/>
            <a:chExt cx="2515718" cy="1677423"/>
          </a:xfrm>
        </p:grpSpPr>
        <p:sp>
          <p:nvSpPr>
            <p:cNvPr id="20" name="Равнобедренный треугольник 19"/>
            <p:cNvSpPr/>
            <p:nvPr/>
          </p:nvSpPr>
          <p:spPr>
            <a:xfrm rot="5400000">
              <a:off x="4617973" y="5097134"/>
              <a:ext cx="531491" cy="212282"/>
            </a:xfrm>
            <a:prstGeom prst="triangle">
              <a:avLst/>
            </a:prstGeom>
            <a:solidFill>
              <a:srgbClr val="B82767"/>
            </a:solidFill>
            <a:ln w="19050">
              <a:solidFill>
                <a:srgbClr val="652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2474142" y="4029714"/>
              <a:ext cx="2327369" cy="1677423"/>
              <a:chOff x="-302261" y="1723190"/>
              <a:chExt cx="6565605" cy="1836392"/>
            </a:xfrm>
          </p:grpSpPr>
          <p:sp>
            <p:nvSpPr>
              <p:cNvPr id="55" name="Скругленный прямоугольник 54"/>
              <p:cNvSpPr/>
              <p:nvPr/>
            </p:nvSpPr>
            <p:spPr>
              <a:xfrm>
                <a:off x="-86818" y="1723190"/>
                <a:ext cx="6195008" cy="1773527"/>
              </a:xfrm>
              <a:prstGeom prst="roundRect">
                <a:avLst/>
              </a:prstGeom>
              <a:solidFill>
                <a:srgbClr val="AD1761"/>
              </a:solidFill>
              <a:ln>
                <a:solidFill>
                  <a:srgbClr val="3822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-302261" y="1740082"/>
                <a:ext cx="6565605" cy="1819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700" dirty="0">
                    <a:solidFill>
                      <a:schemeClr val="bg1"/>
                    </a:solidFill>
                    <a:latin typeface="Circe" panose="020B0502020203020203" pitchFamily="34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Помощь в организации встреч с писателями, поэтами города и Республики. Приглашение членов </a:t>
                </a:r>
                <a:r>
                  <a:rPr lang="ru-RU" sz="1700" dirty="0" smtClean="0">
                    <a:solidFill>
                      <a:schemeClr val="bg1"/>
                    </a:solidFill>
                    <a:latin typeface="Circe" panose="020B0502020203020203" pitchFamily="34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жюри</a:t>
                </a:r>
                <a:endParaRPr lang="ru-RU" sz="17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35" y="5824805"/>
            <a:ext cx="2458409" cy="900000"/>
          </a:xfrm>
          <a:prstGeom prst="rect">
            <a:avLst/>
          </a:prstGeom>
        </p:spPr>
      </p:pic>
      <p:grpSp>
        <p:nvGrpSpPr>
          <p:cNvPr id="67" name="Группа 66"/>
          <p:cNvGrpSpPr/>
          <p:nvPr/>
        </p:nvGrpSpPr>
        <p:grpSpPr>
          <a:xfrm>
            <a:off x="2321630" y="3987200"/>
            <a:ext cx="2113001" cy="951429"/>
            <a:chOff x="2307274" y="4007681"/>
            <a:chExt cx="2113001" cy="951429"/>
          </a:xfrm>
        </p:grpSpPr>
        <p:sp>
          <p:nvSpPr>
            <p:cNvPr id="68" name="Равнобедренный треугольник 67"/>
            <p:cNvSpPr/>
            <p:nvPr/>
          </p:nvSpPr>
          <p:spPr>
            <a:xfrm rot="5400000">
              <a:off x="4048388" y="4355647"/>
              <a:ext cx="531491" cy="212282"/>
            </a:xfrm>
            <a:prstGeom prst="triangle">
              <a:avLst/>
            </a:prstGeom>
            <a:solidFill>
              <a:srgbClr val="B82767"/>
            </a:solidFill>
            <a:ln w="19050">
              <a:solidFill>
                <a:srgbClr val="652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6200000">
              <a:off x="2147669" y="4356803"/>
              <a:ext cx="531491" cy="212282"/>
            </a:xfrm>
            <a:prstGeom prst="triangle">
              <a:avLst/>
            </a:prstGeom>
            <a:solidFill>
              <a:srgbClr val="B82767"/>
            </a:solidFill>
            <a:ln w="19050">
              <a:solidFill>
                <a:srgbClr val="652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2474142" y="4007681"/>
              <a:ext cx="1785811" cy="951429"/>
              <a:chOff x="-302261" y="1699069"/>
              <a:chExt cx="5037848" cy="1041596"/>
            </a:xfrm>
          </p:grpSpPr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-86818" y="1699069"/>
                <a:ext cx="4570999" cy="985293"/>
              </a:xfrm>
              <a:prstGeom prst="roundRect">
                <a:avLst/>
              </a:prstGeom>
              <a:solidFill>
                <a:srgbClr val="AD1761"/>
              </a:solidFill>
              <a:ln>
                <a:solidFill>
                  <a:srgbClr val="3822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-302261" y="1715960"/>
                <a:ext cx="5037848" cy="1024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700" dirty="0" smtClean="0">
                    <a:solidFill>
                      <a:schemeClr val="bg1"/>
                    </a:solidFill>
                    <a:latin typeface="Circe" panose="020B0502020203020203" pitchFamily="34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Выделение поощрительных призов</a:t>
                </a:r>
                <a:endParaRPr lang="ru-RU" sz="17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5075321" y="5014281"/>
            <a:ext cx="1973917" cy="1678742"/>
            <a:chOff x="2307274" y="4007681"/>
            <a:chExt cx="1973917" cy="1678742"/>
          </a:xfrm>
        </p:grpSpPr>
        <p:sp>
          <p:nvSpPr>
            <p:cNvPr id="75" name="Равнобедренный треугольник 74"/>
            <p:cNvSpPr/>
            <p:nvPr/>
          </p:nvSpPr>
          <p:spPr>
            <a:xfrm rot="16200000">
              <a:off x="2147669" y="4356803"/>
              <a:ext cx="531491" cy="212282"/>
            </a:xfrm>
            <a:prstGeom prst="triangle">
              <a:avLst/>
            </a:prstGeom>
            <a:solidFill>
              <a:srgbClr val="B82767"/>
            </a:solidFill>
            <a:ln w="19050">
              <a:solidFill>
                <a:srgbClr val="652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2495380" y="4007681"/>
              <a:ext cx="1785811" cy="1678742"/>
              <a:chOff x="-242348" y="1699069"/>
              <a:chExt cx="5037848" cy="1837837"/>
            </a:xfrm>
          </p:grpSpPr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-86818" y="1699069"/>
                <a:ext cx="4570999" cy="1773528"/>
              </a:xfrm>
              <a:prstGeom prst="roundRect">
                <a:avLst/>
              </a:prstGeom>
              <a:solidFill>
                <a:srgbClr val="AD1761"/>
              </a:solidFill>
              <a:ln>
                <a:solidFill>
                  <a:srgbClr val="3822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-242348" y="1717405"/>
                <a:ext cx="5037848" cy="1819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700" dirty="0" smtClean="0">
                    <a:solidFill>
                      <a:schemeClr val="bg1"/>
                    </a:solidFill>
                    <a:latin typeface="Circe" panose="020B0502020203020203" pitchFamily="34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Приглашение членов жюри. Выделение поощрительных призов (билеты на спектакли)</a:t>
                </a:r>
                <a:endParaRPr lang="ru-RU" sz="17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9" name="Группа 78"/>
          <p:cNvGrpSpPr/>
          <p:nvPr/>
        </p:nvGrpSpPr>
        <p:grpSpPr>
          <a:xfrm>
            <a:off x="8905569" y="5031030"/>
            <a:ext cx="1944346" cy="1662173"/>
            <a:chOff x="2476377" y="3889006"/>
            <a:chExt cx="1944346" cy="1662173"/>
          </a:xfrm>
        </p:grpSpPr>
        <p:sp>
          <p:nvSpPr>
            <p:cNvPr id="80" name="Равнобедренный треугольник 79"/>
            <p:cNvSpPr/>
            <p:nvPr/>
          </p:nvSpPr>
          <p:spPr>
            <a:xfrm rot="5400000">
              <a:off x="4048836" y="4926670"/>
              <a:ext cx="531491" cy="212282"/>
            </a:xfrm>
            <a:prstGeom prst="triangle">
              <a:avLst/>
            </a:prstGeom>
            <a:solidFill>
              <a:srgbClr val="B82767"/>
            </a:solidFill>
            <a:ln w="19050">
              <a:solidFill>
                <a:srgbClr val="652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2476377" y="3889006"/>
              <a:ext cx="1785811" cy="1662173"/>
              <a:chOff x="-295956" y="1569147"/>
              <a:chExt cx="5037848" cy="1819698"/>
            </a:xfrm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-86818" y="1569147"/>
                <a:ext cx="4570999" cy="1755192"/>
              </a:xfrm>
              <a:prstGeom prst="roundRect">
                <a:avLst/>
              </a:prstGeom>
              <a:solidFill>
                <a:srgbClr val="AD1761"/>
              </a:solidFill>
              <a:ln>
                <a:solidFill>
                  <a:srgbClr val="3822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-295956" y="1569344"/>
                <a:ext cx="5037848" cy="1819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700" dirty="0">
                    <a:solidFill>
                      <a:schemeClr val="bg1"/>
                    </a:solidFill>
                    <a:latin typeface="Circe" panose="020B0502020203020203" pitchFamily="34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Освещение мероприятий, </a:t>
                </a:r>
                <a:r>
                  <a:rPr lang="ru-RU" sz="1700" dirty="0" smtClean="0">
                    <a:solidFill>
                      <a:schemeClr val="bg1"/>
                    </a:solidFill>
                    <a:latin typeface="Circe" panose="020B0502020203020203" pitchFamily="34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анонсов проекта. </a:t>
                </a:r>
                <a:r>
                  <a:rPr lang="ru-RU" sz="1700" dirty="0">
                    <a:solidFill>
                      <a:schemeClr val="bg1"/>
                    </a:solidFill>
                    <a:latin typeface="Circe" panose="020B0502020203020203" pitchFamily="34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Приглашение членов </a:t>
                </a:r>
                <a:r>
                  <a:rPr lang="ru-RU" sz="1700" dirty="0" smtClean="0">
                    <a:solidFill>
                      <a:schemeClr val="bg1"/>
                    </a:solidFill>
                    <a:latin typeface="Circe" panose="020B0502020203020203" pitchFamily="34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жюри</a:t>
                </a:r>
                <a:endParaRPr lang="ru-RU" sz="17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5" name="Равнобедренный треугольник 84"/>
          <p:cNvSpPr/>
          <p:nvPr/>
        </p:nvSpPr>
        <p:spPr>
          <a:xfrm>
            <a:off x="9532728" y="4781059"/>
            <a:ext cx="531491" cy="212282"/>
          </a:xfrm>
          <a:prstGeom prst="triangle">
            <a:avLst/>
          </a:prstGeom>
          <a:solidFill>
            <a:srgbClr val="B82767"/>
          </a:solidFill>
          <a:ln w="19050">
            <a:solidFill>
              <a:srgbClr val="6523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Равнобедренный треугольник 85"/>
          <p:cNvSpPr/>
          <p:nvPr/>
        </p:nvSpPr>
        <p:spPr>
          <a:xfrm rot="5400000">
            <a:off x="10476095" y="5187935"/>
            <a:ext cx="531491" cy="212282"/>
          </a:xfrm>
          <a:prstGeom prst="triangle">
            <a:avLst/>
          </a:prstGeom>
          <a:solidFill>
            <a:srgbClr val="B82767"/>
          </a:solidFill>
          <a:ln w="19050">
            <a:solidFill>
              <a:srgbClr val="6523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9" name="Группа 88"/>
          <p:cNvGrpSpPr/>
          <p:nvPr/>
        </p:nvGrpSpPr>
        <p:grpSpPr>
          <a:xfrm>
            <a:off x="7101551" y="5192891"/>
            <a:ext cx="1785811" cy="1080000"/>
            <a:chOff x="-242348" y="2025928"/>
            <a:chExt cx="5037848" cy="1460476"/>
          </a:xfrm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-86818" y="2025928"/>
              <a:ext cx="4570999" cy="1460476"/>
            </a:xfrm>
            <a:prstGeom prst="roundRect">
              <a:avLst/>
            </a:prstGeom>
            <a:solidFill>
              <a:srgbClr val="AD1761"/>
            </a:solidFill>
            <a:ln>
              <a:solidFill>
                <a:srgbClr val="3822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-242348" y="2058176"/>
              <a:ext cx="5037848" cy="124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2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Финансирование</a:t>
              </a:r>
              <a:r>
                <a:rPr lang="ru-RU" sz="166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7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сборника творческих </a:t>
              </a:r>
              <a:r>
                <a:rPr lang="ru-RU" sz="17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работ</a:t>
              </a:r>
              <a:endParaRPr lang="ru-RU" sz="17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2" name="Равнобедренный треугольник 91"/>
          <p:cNvSpPr/>
          <p:nvPr/>
        </p:nvSpPr>
        <p:spPr>
          <a:xfrm>
            <a:off x="7471665" y="4942658"/>
            <a:ext cx="531491" cy="212282"/>
          </a:xfrm>
          <a:prstGeom prst="triangle">
            <a:avLst/>
          </a:prstGeom>
          <a:solidFill>
            <a:srgbClr val="B82767"/>
          </a:solidFill>
          <a:ln w="19050">
            <a:solidFill>
              <a:srgbClr val="6523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289923-9CCB-44C3-99F8-23913B47EFE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AD1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9F9D19-87F7-488A-9401-163896B55D25}"/>
              </a:ext>
            </a:extLst>
          </p:cNvPr>
          <p:cNvSpPr/>
          <p:nvPr/>
        </p:nvSpPr>
        <p:spPr>
          <a:xfrm rot="5400000">
            <a:off x="3309795" y="-2028186"/>
            <a:ext cx="5538066" cy="12192001"/>
          </a:xfrm>
          <a:prstGeom prst="rect">
            <a:avLst/>
          </a:prstGeom>
          <a:gradFill>
            <a:gsLst>
              <a:gs pos="0">
                <a:srgbClr val="AD1761">
                  <a:alpha val="70000"/>
                </a:srgbClr>
              </a:gs>
              <a:gs pos="100000">
                <a:srgbClr val="002060">
                  <a:alpha val="5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D1761"/>
              </a:solidFill>
              <a:latin typeface="Circe" panose="020B0502020203020203" pitchFamily="34" charset="-52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74F1E3F-6C90-4869-B1A8-7458C1D69B5F}"/>
              </a:ext>
            </a:extLst>
          </p:cNvPr>
          <p:cNvSpPr/>
          <p:nvPr/>
        </p:nvSpPr>
        <p:spPr>
          <a:xfrm>
            <a:off x="1" y="17694"/>
            <a:ext cx="12192000" cy="1497292"/>
          </a:xfrm>
          <a:prstGeom prst="rect">
            <a:avLst/>
          </a:prstGeom>
          <a:solidFill>
            <a:srgbClr val="F11B67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bg1"/>
              </a:solidFill>
              <a:effectLst>
                <a:glow rad="127000">
                  <a:srgbClr val="6545BF"/>
                </a:glow>
              </a:effectLst>
              <a:latin typeface="Circe" panose="020B0502020203020203" pitchFamily="34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42F3FB-7149-407F-A5DD-6116ACEE578B}"/>
              </a:ext>
            </a:extLst>
          </p:cNvPr>
          <p:cNvSpPr txBox="1"/>
          <p:nvPr/>
        </p:nvSpPr>
        <p:spPr>
          <a:xfrm>
            <a:off x="2656832" y="563305"/>
            <a:ext cx="792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КОЛИЧЕСТВЕННЫЕ ПОКАЗАТЕЛИ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1C057C-0EA4-4DB1-AC58-AA1519AC3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0" y="306182"/>
            <a:ext cx="950675" cy="950675"/>
          </a:xfrm>
          <a:prstGeom prst="rect">
            <a:avLst/>
          </a:prstGeom>
        </p:spPr>
      </p:pic>
      <p:sp>
        <p:nvSpPr>
          <p:cNvPr id="99" name="Скругленный прямоугольник 98"/>
          <p:cNvSpPr/>
          <p:nvPr/>
        </p:nvSpPr>
        <p:spPr>
          <a:xfrm>
            <a:off x="4893744" y="2183135"/>
            <a:ext cx="2406577" cy="2983776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837160" y="2078290"/>
            <a:ext cx="2539536" cy="319199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448030" y="1513185"/>
            <a:ext cx="5026852" cy="1332413"/>
            <a:chOff x="-448030" y="1513185"/>
            <a:chExt cx="5026852" cy="1332413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-120185" y="1686168"/>
              <a:ext cx="4570999" cy="975814"/>
            </a:xfrm>
            <a:prstGeom prst="roundRect">
              <a:avLst/>
            </a:prstGeom>
            <a:solidFill>
              <a:srgbClr val="6523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-448030" y="1513185"/>
              <a:ext cx="5026852" cy="133241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0" y="1689224"/>
              <a:ext cx="457882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Участники проекта –</a:t>
              </a:r>
            </a:p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1000 чел.</a:t>
              </a:r>
              <a:endPara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4904599" y="2119819"/>
            <a:ext cx="2537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Сборник </a:t>
            </a:r>
            <a:r>
              <a:rPr lang="ru-RU" sz="28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творческих работ </a:t>
            </a:r>
            <a:r>
              <a:rPr lang="ru-RU" sz="28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«Шедевры </a:t>
            </a:r>
            <a:r>
              <a:rPr lang="ru-RU" sz="28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нашего </a:t>
            </a:r>
            <a:r>
              <a:rPr lang="ru-RU" sz="28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творчества» – 550 экз.</a:t>
            </a:r>
            <a:endParaRPr lang="ru-RU" sz="28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-440908" y="3041006"/>
            <a:ext cx="5037879" cy="1332413"/>
            <a:chOff x="-448030" y="1513185"/>
            <a:chExt cx="5037879" cy="1332413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-120185" y="1686168"/>
              <a:ext cx="4570999" cy="975814"/>
            </a:xfrm>
            <a:prstGeom prst="roundRect">
              <a:avLst/>
            </a:prstGeom>
            <a:solidFill>
              <a:srgbClr val="6523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-448030" y="1513185"/>
              <a:ext cx="5026852" cy="133241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-121865" y="1689224"/>
              <a:ext cx="471171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1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Финалисты «Шедевры из чернильницы» – 25 чел.</a:t>
              </a:r>
              <a:endParaRPr lang="ru-RU" sz="31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-396397" y="4568828"/>
            <a:ext cx="5026852" cy="1332413"/>
            <a:chOff x="-448030" y="1513185"/>
            <a:chExt cx="5026852" cy="1332413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-120185" y="1686168"/>
              <a:ext cx="4570999" cy="975814"/>
            </a:xfrm>
            <a:prstGeom prst="roundRect">
              <a:avLst/>
            </a:prstGeom>
            <a:solidFill>
              <a:srgbClr val="6523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-448030" y="1513185"/>
              <a:ext cx="5026852" cy="133241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-273082" y="1689224"/>
              <a:ext cx="485190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Приглашенные </a:t>
              </a:r>
              <a:r>
                <a:rPr lang="ru-RU" sz="32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гости –</a:t>
              </a:r>
            </a:p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10 чел.</a:t>
              </a:r>
              <a:endPara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376696" y="1520404"/>
            <a:ext cx="5341360" cy="1332413"/>
            <a:chOff x="-632581" y="1513185"/>
            <a:chExt cx="5211404" cy="1332413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-304743" y="1686168"/>
              <a:ext cx="4460763" cy="975814"/>
            </a:xfrm>
            <a:prstGeom prst="roundRect">
              <a:avLst/>
            </a:prstGeom>
            <a:solidFill>
              <a:srgbClr val="6523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-461281" y="1513185"/>
              <a:ext cx="5040104" cy="133241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-632581" y="1664817"/>
              <a:ext cx="492440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Участники городского </a:t>
              </a:r>
              <a:r>
                <a:rPr lang="ru-RU" sz="32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конкурса – 500 чел.</a:t>
              </a:r>
              <a:endPara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7235040" y="3032744"/>
            <a:ext cx="5363524" cy="1332413"/>
            <a:chOff x="-765258" y="1513185"/>
            <a:chExt cx="5363524" cy="1332413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-286588" y="1732252"/>
              <a:ext cx="4570999" cy="975814"/>
            </a:xfrm>
            <a:prstGeom prst="roundRect">
              <a:avLst/>
            </a:prstGeom>
            <a:solidFill>
              <a:srgbClr val="6523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-448030" y="1513185"/>
              <a:ext cx="5026852" cy="133241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-765258" y="1689307"/>
              <a:ext cx="536352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Победители и призёры </a:t>
              </a:r>
              <a:r>
                <a:rPr lang="ru-RU" sz="32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конкурса – 100 чел.</a:t>
              </a:r>
              <a:endPara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468770" y="4563511"/>
            <a:ext cx="5110350" cy="1332413"/>
            <a:chOff x="-531528" y="1513185"/>
            <a:chExt cx="5110350" cy="1332413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-287589" y="1694446"/>
              <a:ext cx="4570999" cy="975814"/>
            </a:xfrm>
            <a:prstGeom prst="roundRect">
              <a:avLst/>
            </a:prstGeom>
            <a:solidFill>
              <a:srgbClr val="6523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-448030" y="1513185"/>
              <a:ext cx="5026852" cy="133241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-531528" y="1903493"/>
              <a:ext cx="50268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Жюри </a:t>
              </a:r>
              <a:r>
                <a:rPr lang="ru-RU" sz="32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конкурса –</a:t>
              </a:r>
              <a:r>
                <a:rPr lang="ru-RU" sz="32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15 чел.</a:t>
              </a:r>
              <a:endPara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-371517" y="6170641"/>
            <a:ext cx="12970081" cy="1332413"/>
            <a:chOff x="-448031" y="1513185"/>
            <a:chExt cx="6307639" cy="1332413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-300692" y="1646023"/>
              <a:ext cx="6007178" cy="975814"/>
            </a:xfrm>
            <a:prstGeom prst="roundRect">
              <a:avLst/>
            </a:prstGeom>
            <a:solidFill>
              <a:srgbClr val="6523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-448031" y="1513185"/>
              <a:ext cx="6298183" cy="133241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-448031" y="1689224"/>
              <a:ext cx="630763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Учебные заведения</a:t>
              </a:r>
              <a:r>
                <a:rPr lang="en-US" sz="32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ru-RU" sz="32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 вовлеченные </a:t>
              </a:r>
              <a:r>
                <a:rPr lang="ru-RU" sz="32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в реализацию </a:t>
              </a:r>
              <a:r>
                <a:rPr lang="ru-RU" sz="32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проекта – 50</a:t>
              </a:r>
              <a:endPara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69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76083"/>
            <a:chOff x="0" y="-278"/>
            <a:chExt cx="12192000" cy="68225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65B2A85-11C5-44B7-B255-93206A886225}"/>
                </a:ext>
              </a:extLst>
            </p:cNvPr>
            <p:cNvSpPr/>
            <p:nvPr/>
          </p:nvSpPr>
          <p:spPr>
            <a:xfrm>
              <a:off x="8136428" y="-278"/>
              <a:ext cx="4055572" cy="6822501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8136428" cy="6822223"/>
            </a:xfrm>
            <a:prstGeom prst="rect">
              <a:avLst/>
            </a:prstGeom>
            <a:solidFill>
              <a:srgbClr val="00206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6E7DC76-5C45-4E7C-BE1F-8EFC2A8A1A6F}"/>
                </a:ext>
              </a:extLst>
            </p:cNvPr>
            <p:cNvSpPr/>
            <p:nvPr/>
          </p:nvSpPr>
          <p:spPr>
            <a:xfrm>
              <a:off x="0" y="-278"/>
              <a:ext cx="8136428" cy="1106616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37802" y="1222246"/>
            <a:ext cx="587638" cy="512842"/>
            <a:chOff x="319864" y="1670105"/>
            <a:chExt cx="706858" cy="616888"/>
          </a:xfrm>
        </p:grpSpPr>
        <p:sp>
          <p:nvSpPr>
            <p:cNvPr id="14" name="Овал 13"/>
            <p:cNvSpPr/>
            <p:nvPr/>
          </p:nvSpPr>
          <p:spPr>
            <a:xfrm>
              <a:off x="319864" y="1670105"/>
              <a:ext cx="591926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1264" y="173166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1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35647" y="1792294"/>
            <a:ext cx="571323" cy="518398"/>
            <a:chOff x="377332" y="2853438"/>
            <a:chExt cx="687234" cy="623571"/>
          </a:xfrm>
        </p:grpSpPr>
        <p:sp>
          <p:nvSpPr>
            <p:cNvPr id="17" name="Овал 16"/>
            <p:cNvSpPr/>
            <p:nvPr/>
          </p:nvSpPr>
          <p:spPr>
            <a:xfrm>
              <a:off x="377332" y="2853438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9107" y="2921681"/>
              <a:ext cx="595459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2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41266" y="2399534"/>
            <a:ext cx="569153" cy="510573"/>
            <a:chOff x="377331" y="3679275"/>
            <a:chExt cx="684624" cy="614159"/>
          </a:xfrm>
        </p:grpSpPr>
        <p:sp>
          <p:nvSpPr>
            <p:cNvPr id="20" name="Овал 19"/>
            <p:cNvSpPr/>
            <p:nvPr/>
          </p:nvSpPr>
          <p:spPr>
            <a:xfrm>
              <a:off x="377331" y="3679275"/>
              <a:ext cx="591926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6496" y="3738106"/>
              <a:ext cx="595459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3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42473" y="3047857"/>
            <a:ext cx="559181" cy="511050"/>
            <a:chOff x="377330" y="4480021"/>
            <a:chExt cx="672628" cy="614732"/>
          </a:xfrm>
        </p:grpSpPr>
        <p:sp>
          <p:nvSpPr>
            <p:cNvPr id="23" name="Овал 22"/>
            <p:cNvSpPr/>
            <p:nvPr/>
          </p:nvSpPr>
          <p:spPr>
            <a:xfrm>
              <a:off x="377330" y="4480021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4500" y="453942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4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22EB95E-9A1C-43EC-A8FB-A0A1A82AD4DB}"/>
              </a:ext>
            </a:extLst>
          </p:cNvPr>
          <p:cNvSpPr/>
          <p:nvPr/>
        </p:nvSpPr>
        <p:spPr>
          <a:xfrm>
            <a:off x="12643" y="349513"/>
            <a:ext cx="813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irce Bold" panose="020B0604020202020204" charset="-52"/>
                <a:cs typeface="Circe Extra Bold" panose="020B0604020202020204" charset="0"/>
              </a:rPr>
              <a:t>КАЧЕСТВЕННЫЕ ПОКАЗАТЕЛИ</a:t>
            </a:r>
            <a:endParaRPr lang="ru-RU" sz="2800" dirty="0">
              <a:solidFill>
                <a:schemeClr val="bg1"/>
              </a:solidFill>
              <a:latin typeface="Circe Bold" panose="020B0604020202020204" charset="-52"/>
              <a:cs typeface="Circe Extra Bold" panose="020B060402020202020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547789" y="4036908"/>
            <a:ext cx="559181" cy="511050"/>
            <a:chOff x="377330" y="4480021"/>
            <a:chExt cx="672628" cy="614732"/>
          </a:xfrm>
        </p:grpSpPr>
        <p:sp>
          <p:nvSpPr>
            <p:cNvPr id="30" name="Овал 29"/>
            <p:cNvSpPr/>
            <p:nvPr/>
          </p:nvSpPr>
          <p:spPr>
            <a:xfrm>
              <a:off x="377330" y="4480021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4500" y="453942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5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399069" y="1222246"/>
            <a:ext cx="10792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Развитие учащихся </a:t>
            </a:r>
            <a:r>
              <a:rPr lang="ru-RU" sz="28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 литературно-художественном </a:t>
            </a:r>
            <a:r>
              <a:rPr lang="ru-RU" sz="28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творчестве</a:t>
            </a:r>
            <a:endParaRPr lang="ru-RU" sz="28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0484" y="5815037"/>
            <a:ext cx="10801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white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2800" dirty="0">
                <a:solidFill>
                  <a:prstClr val="white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образовательного, интеллектуального и профессионального уровня участников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99068" y="3809070"/>
            <a:ext cx="10792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white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Положительные изменения в культуре общения участников проекта со сверстниками, людьми старшего возраста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03135" y="1749105"/>
            <a:ext cx="10788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white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Удовлетворенность своей деятельностью по реализации идей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90485" y="2818053"/>
            <a:ext cx="10801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white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гражданской активности школьников и молодежи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90485" y="4813123"/>
            <a:ext cx="10801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white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Улучшение условий для всестороннего развития и воспитания человека как гражданина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99068" y="2257923"/>
            <a:ext cx="10792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white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Предотвращение оттока молодежи из Республики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547789" y="6036565"/>
            <a:ext cx="559181" cy="511050"/>
            <a:chOff x="377330" y="4480021"/>
            <a:chExt cx="672628" cy="614732"/>
          </a:xfrm>
        </p:grpSpPr>
        <p:sp>
          <p:nvSpPr>
            <p:cNvPr id="40" name="Овал 39"/>
            <p:cNvSpPr/>
            <p:nvPr/>
          </p:nvSpPr>
          <p:spPr>
            <a:xfrm>
              <a:off x="377330" y="4480021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4500" y="453942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7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47789" y="5034536"/>
            <a:ext cx="559181" cy="511050"/>
            <a:chOff x="377330" y="4480021"/>
            <a:chExt cx="672628" cy="614732"/>
          </a:xfrm>
        </p:grpSpPr>
        <p:sp>
          <p:nvSpPr>
            <p:cNvPr id="43" name="Овал 42"/>
            <p:cNvSpPr/>
            <p:nvPr/>
          </p:nvSpPr>
          <p:spPr>
            <a:xfrm>
              <a:off x="377330" y="4480021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4500" y="453942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6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7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31649C1-30EB-4D58-B473-D7D74D9BCF68}"/>
              </a:ext>
            </a:extLst>
          </p:cNvPr>
          <p:cNvSpPr/>
          <p:nvPr/>
        </p:nvSpPr>
        <p:spPr>
          <a:xfrm>
            <a:off x="1095822" y="3777065"/>
            <a:ext cx="4387740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14" b="1" dirty="0" smtClean="0">
                <a:latin typeface="Montserrat" panose="00000500000000000000" pitchFamily="2" charset="-52"/>
              </a:rPr>
              <a:t>Упоминания в социальных сетях</a:t>
            </a:r>
            <a:endParaRPr lang="ru-RU" sz="1814" b="1" dirty="0"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6CEFAC-5776-451D-9EBA-E5257BFEA84E}"/>
              </a:ext>
            </a:extLst>
          </p:cNvPr>
          <p:cNvSpPr/>
          <p:nvPr/>
        </p:nvSpPr>
        <p:spPr>
          <a:xfrm>
            <a:off x="1357617" y="770731"/>
            <a:ext cx="4323330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14" b="1" dirty="0" smtClean="0">
                <a:latin typeface="Montserrat" panose="00000500000000000000" pitchFamily="2" charset="-52"/>
              </a:rPr>
              <a:t>Упоминания в СМИ</a:t>
            </a:r>
            <a:endParaRPr lang="ru-RU" sz="1814" b="1" dirty="0">
              <a:solidFill>
                <a:srgbClr val="FF954D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6D7D49F9-20C9-4092-A14D-62357A6AC068}"/>
              </a:ext>
            </a:extLst>
          </p:cNvPr>
          <p:cNvGrpSpPr/>
          <p:nvPr/>
        </p:nvGrpSpPr>
        <p:grpSpPr>
          <a:xfrm rot="21067591" flipH="1">
            <a:off x="-376558" y="4758040"/>
            <a:ext cx="13702752" cy="3079278"/>
            <a:chOff x="-180975" y="5203899"/>
            <a:chExt cx="12672834" cy="1711251"/>
          </a:xfrm>
          <a:solidFill>
            <a:srgbClr val="AD1761"/>
          </a:solidFill>
        </p:grpSpPr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5D3856D6-13E0-4780-8F17-278B6C8F3ABD}"/>
                </a:ext>
              </a:extLst>
            </p:cNvPr>
            <p:cNvSpPr/>
            <p:nvPr/>
          </p:nvSpPr>
          <p:spPr>
            <a:xfrm rot="21039248">
              <a:off x="7055210" y="5961489"/>
              <a:ext cx="5160524" cy="861398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913488B2-BD80-4EF3-8EFF-87FB8C924916}"/>
                </a:ext>
              </a:extLst>
            </p:cNvPr>
            <p:cNvSpPr/>
            <p:nvPr/>
          </p:nvSpPr>
          <p:spPr>
            <a:xfrm rot="50164">
              <a:off x="9516356" y="5203899"/>
              <a:ext cx="2975503" cy="1708909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4D2B1BE0-E19F-4446-B25E-C26669B8E34E}"/>
                </a:ext>
              </a:extLst>
            </p:cNvPr>
            <p:cNvSpPr/>
            <p:nvPr/>
          </p:nvSpPr>
          <p:spPr>
            <a:xfrm>
              <a:off x="-180975" y="5724525"/>
              <a:ext cx="11696701" cy="1190625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sp>
        <p:nvSpPr>
          <p:cNvPr id="19" name="Rectangle 11">
            <a:extLst>
              <a:ext uri="{FF2B5EF4-FFF2-40B4-BE49-F238E27FC236}">
                <a16:creationId xmlns:a16="http://schemas.microsoft.com/office/drawing/2014/main" id="{150C479F-5BFA-4429-A854-3F7229F7ADDC}"/>
              </a:ext>
            </a:extLst>
          </p:cNvPr>
          <p:cNvSpPr/>
          <p:nvPr/>
        </p:nvSpPr>
        <p:spPr>
          <a:xfrm rot="18603341">
            <a:off x="10133686" y="-855335"/>
            <a:ext cx="2519884" cy="4444403"/>
          </a:xfrm>
          <a:prstGeom prst="rect">
            <a:avLst/>
          </a:pr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ln>
                <a:solidFill>
                  <a:srgbClr val="AD1761"/>
                </a:solidFill>
              </a:ln>
              <a:solidFill>
                <a:srgbClr val="D61965"/>
              </a:solidFill>
            </a:endParaRPr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E47C8B6A-C55F-4E15-BBD7-C0B7259D96D8}"/>
              </a:ext>
            </a:extLst>
          </p:cNvPr>
          <p:cNvSpPr/>
          <p:nvPr/>
        </p:nvSpPr>
        <p:spPr>
          <a:xfrm>
            <a:off x="4796474" y="-343154"/>
            <a:ext cx="8862785" cy="2396009"/>
          </a:xfrm>
          <a:custGeom>
            <a:avLst/>
            <a:gdLst>
              <a:gd name="connsiteX0" fmla="*/ 6086475 w 6088307"/>
              <a:gd name="connsiteY0" fmla="*/ 74728 h 1360603"/>
              <a:gd name="connsiteX1" fmla="*/ 6086475 w 6088307"/>
              <a:gd name="connsiteY1" fmla="*/ 141403 h 1360603"/>
              <a:gd name="connsiteX2" fmla="*/ 6067425 w 6088307"/>
              <a:gd name="connsiteY2" fmla="*/ 1360603 h 1360603"/>
              <a:gd name="connsiteX3" fmla="*/ 0 w 6088307"/>
              <a:gd name="connsiteY3" fmla="*/ 331903 h 1360603"/>
              <a:gd name="connsiteX4" fmla="*/ 6086475 w 6088307"/>
              <a:gd name="connsiteY4" fmla="*/ 74728 h 136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8307" h="1360603">
                <a:moveTo>
                  <a:pt x="6086475" y="74728"/>
                </a:moveTo>
                <a:cubicBezTo>
                  <a:pt x="6088062" y="909"/>
                  <a:pt x="6089650" y="-72909"/>
                  <a:pt x="6086475" y="141403"/>
                </a:cubicBezTo>
                <a:lnTo>
                  <a:pt x="6067425" y="1360603"/>
                </a:lnTo>
                <a:lnTo>
                  <a:pt x="0" y="331903"/>
                </a:lnTo>
                <a:lnTo>
                  <a:pt x="6086475" y="74728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DDFE2A80-FC85-4938-825C-258A314BC680}"/>
              </a:ext>
            </a:extLst>
          </p:cNvPr>
          <p:cNvSpPr/>
          <p:nvPr/>
        </p:nvSpPr>
        <p:spPr>
          <a:xfrm rot="1518923">
            <a:off x="6494671" y="-1121803"/>
            <a:ext cx="7997240" cy="1176065"/>
          </a:xfrm>
          <a:custGeom>
            <a:avLst/>
            <a:gdLst>
              <a:gd name="connsiteX0" fmla="*/ 6477000 w 6477000"/>
              <a:gd name="connsiteY0" fmla="*/ 0 h 952500"/>
              <a:gd name="connsiteX1" fmla="*/ 6477000 w 6477000"/>
              <a:gd name="connsiteY1" fmla="*/ 123825 h 952500"/>
              <a:gd name="connsiteX2" fmla="*/ 6477000 w 6477000"/>
              <a:gd name="connsiteY2" fmla="*/ 952500 h 952500"/>
              <a:gd name="connsiteX3" fmla="*/ 0 w 6477000"/>
              <a:gd name="connsiteY3" fmla="*/ 590550 h 952500"/>
              <a:gd name="connsiteX4" fmla="*/ 6477000 w 647700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952500">
                <a:moveTo>
                  <a:pt x="6477000" y="0"/>
                </a:moveTo>
                <a:lnTo>
                  <a:pt x="6477000" y="123825"/>
                </a:lnTo>
                <a:lnTo>
                  <a:pt x="6477000" y="952500"/>
                </a:lnTo>
                <a:lnTo>
                  <a:pt x="0" y="590550"/>
                </a:lnTo>
                <a:lnTo>
                  <a:pt x="6477000" y="0"/>
                </a:lnTo>
                <a:close/>
              </a:path>
            </a:pathLst>
          </a:cu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rgbClr val="B82767"/>
              </a:solidFill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38FE543-5B1A-4D3B-AD4E-D69BAD81C4F5}"/>
              </a:ext>
            </a:extLst>
          </p:cNvPr>
          <p:cNvCxnSpPr>
            <a:cxnSpLocks/>
          </p:cNvCxnSpPr>
          <p:nvPr/>
        </p:nvCxnSpPr>
        <p:spPr>
          <a:xfrm>
            <a:off x="1766772" y="3828677"/>
            <a:ext cx="8383128" cy="0"/>
          </a:xfrm>
          <a:prstGeom prst="line">
            <a:avLst/>
          </a:prstGeom>
          <a:ln w="12700" cap="sq">
            <a:solidFill>
              <a:srgbClr val="FFD93A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2225243-D344-47C8-91BA-92F276326400}"/>
              </a:ext>
            </a:extLst>
          </p:cNvPr>
          <p:cNvCxnSpPr>
            <a:cxnSpLocks/>
          </p:cNvCxnSpPr>
          <p:nvPr/>
        </p:nvCxnSpPr>
        <p:spPr>
          <a:xfrm>
            <a:off x="6096000" y="1343580"/>
            <a:ext cx="0" cy="5001176"/>
          </a:xfrm>
          <a:prstGeom prst="line">
            <a:avLst/>
          </a:prstGeom>
          <a:ln w="12700" cap="sq">
            <a:solidFill>
              <a:srgbClr val="FFD93A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0C3194-500F-48E7-BE9E-55CCC4C7AE19}"/>
              </a:ext>
            </a:extLst>
          </p:cNvPr>
          <p:cNvSpPr/>
          <p:nvPr/>
        </p:nvSpPr>
        <p:spPr>
          <a:xfrm>
            <a:off x="1726118" y="271423"/>
            <a:ext cx="7274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Montserrat Black" panose="00000A00000000000000" pitchFamily="2" charset="-52"/>
              </a:rPr>
              <a:t>ИНФОРМАЦИОННАЯ ОТК</a:t>
            </a:r>
            <a:r>
              <a:rPr lang="ru-RU" sz="28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РЫТОСТЬ</a:t>
            </a:r>
            <a:endParaRPr lang="ru-RU" sz="254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8"/>
          <a:stretch/>
        </p:blipFill>
        <p:spPr>
          <a:xfrm>
            <a:off x="6170425" y="1247932"/>
            <a:ext cx="137805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t="6165" r="9008" b="9324"/>
          <a:stretch/>
        </p:blipFill>
        <p:spPr>
          <a:xfrm>
            <a:off x="7614098" y="1254649"/>
            <a:ext cx="173652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81A3473-2691-4BA9-A87F-93AE0697EBEA}"/>
              </a:ext>
            </a:extLst>
          </p:cNvPr>
          <p:cNvSpPr/>
          <p:nvPr/>
        </p:nvSpPr>
        <p:spPr>
          <a:xfrm>
            <a:off x="271671" y="1122347"/>
            <a:ext cx="583313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Городская общественно-политическая </a:t>
            </a:r>
            <a:r>
              <a:rPr lang="ru-RU" sz="1600" b="1" dirty="0">
                <a:solidFill>
                  <a:srgbClr val="382263"/>
                </a:solidFill>
                <a:latin typeface="Montserrat" panose="00000500000000000000" pitchFamily="2" charset="-52"/>
              </a:rPr>
              <a:t>газета </a:t>
            </a:r>
            <a:r>
              <a:rPr lang="ru-RU" sz="1600" b="1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«</a:t>
            </a:r>
            <a:r>
              <a:rPr lang="ru-RU" sz="1600" b="1" dirty="0" err="1" smtClean="0">
                <a:solidFill>
                  <a:srgbClr val="382263"/>
                </a:solidFill>
                <a:latin typeface="Montserrat" panose="00000500000000000000" pitchFamily="2" charset="-52"/>
              </a:rPr>
              <a:t>Стерлитамакский</a:t>
            </a:r>
            <a:r>
              <a:rPr lang="ru-RU" sz="1600" b="1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 рабочий» </a:t>
            </a:r>
            <a:r>
              <a:rPr lang="ru-RU" sz="1600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от 09.09.2020 г</a:t>
            </a:r>
            <a:r>
              <a:rPr lang="ru-RU" sz="1600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.</a:t>
            </a:r>
            <a:r>
              <a:rPr lang="en-US" sz="1600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                         № 106 (19494) – </a:t>
            </a:r>
            <a:r>
              <a:rPr lang="ru-RU" sz="1600" b="1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тираж 9069 экземпляров</a:t>
            </a:r>
            <a:endParaRPr lang="ru-RU" sz="1600" b="1" dirty="0">
              <a:solidFill>
                <a:srgbClr val="382263"/>
              </a:solidFill>
              <a:latin typeface="Montserrat" panose="00000500000000000000" pitchFamily="2" charset="-52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Газета Дворца пионеров и школьников им. </a:t>
            </a:r>
            <a:r>
              <a:rPr lang="ru-RU" sz="1600" b="1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А</a:t>
            </a:r>
            <a:r>
              <a:rPr lang="ru-RU" sz="1600" b="1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. Гайдара «Романтик»</a:t>
            </a:r>
            <a:r>
              <a:rPr lang="ru-RU" sz="1600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 от сентября 2020 г. № 9 (38)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Новостной выпуск городского </a:t>
            </a:r>
            <a:r>
              <a:rPr lang="ru-RU" sz="1600" b="1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телеканала</a:t>
            </a:r>
            <a:r>
              <a:rPr lang="ru-RU" sz="1600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«</a:t>
            </a:r>
            <a:r>
              <a:rPr lang="en-US" sz="1600" b="1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UTV</a:t>
            </a:r>
            <a:r>
              <a:rPr lang="ru-RU" sz="1600" b="1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» </a:t>
            </a:r>
            <a:r>
              <a:rPr lang="ru-RU" sz="1600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о пресс-конференции по итогам Всероссийского конкурса литературно-художественного творчества «Шедевры из чернильницы» (октябрь 2018 г.),</a:t>
            </a:r>
            <a:r>
              <a:rPr lang="en-US" sz="1600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ссылка:</a:t>
            </a:r>
            <a:r>
              <a:rPr lang="ru-RU" sz="600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 </a:t>
            </a:r>
            <a:r>
              <a:rPr lang="en-US" sz="1130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https</a:t>
            </a:r>
            <a:r>
              <a:rPr lang="en-US" sz="1130" dirty="0">
                <a:solidFill>
                  <a:srgbClr val="382263"/>
                </a:solidFill>
                <a:latin typeface="Montserrat" panose="00000500000000000000" pitchFamily="2" charset="-52"/>
              </a:rPr>
              <a:t>://www.youtube.com/watch?v=tASdBbD89Ew</a:t>
            </a:r>
            <a:endParaRPr lang="ru-RU" sz="1130" dirty="0" smtClean="0">
              <a:solidFill>
                <a:srgbClr val="382263"/>
              </a:solidFill>
              <a:latin typeface="Montserrat" panose="00000500000000000000" pitchFamily="2" charset="-52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B32B654-ABDC-47B5-9215-C7406371E7D1}"/>
              </a:ext>
            </a:extLst>
          </p:cNvPr>
          <p:cNvSpPr/>
          <p:nvPr/>
        </p:nvSpPr>
        <p:spPr>
          <a:xfrm>
            <a:off x="234609" y="1933064"/>
            <a:ext cx="379019" cy="40806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85B7052-0D92-4424-B1F7-B7B7AB6A1FD5}"/>
              </a:ext>
            </a:extLst>
          </p:cNvPr>
          <p:cNvSpPr/>
          <p:nvPr/>
        </p:nvSpPr>
        <p:spPr>
          <a:xfrm>
            <a:off x="264226" y="1969621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34608" y="2501610"/>
            <a:ext cx="379019" cy="387745"/>
            <a:chOff x="3357231" y="3835320"/>
            <a:chExt cx="379019" cy="387745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5F0C0189-9EEA-4F60-B532-47A66BA0098F}"/>
                </a:ext>
              </a:extLst>
            </p:cNvPr>
            <p:cNvSpPr/>
            <p:nvPr/>
          </p:nvSpPr>
          <p:spPr>
            <a:xfrm>
              <a:off x="3357231" y="3844046"/>
              <a:ext cx="379019" cy="379019"/>
            </a:xfrm>
            <a:prstGeom prst="ellipse">
              <a:avLst/>
            </a:prstGeom>
            <a:solidFill>
              <a:srgbClr val="FF9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9A8A7C90-2F1B-4C9C-A522-DED202F1123C}"/>
                </a:ext>
              </a:extLst>
            </p:cNvPr>
            <p:cNvSpPr/>
            <p:nvPr/>
          </p:nvSpPr>
          <p:spPr>
            <a:xfrm>
              <a:off x="3395253" y="3835320"/>
              <a:ext cx="319783" cy="371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14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3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33664" y="1121407"/>
            <a:ext cx="379019" cy="387745"/>
            <a:chOff x="3357231" y="3835320"/>
            <a:chExt cx="379019" cy="387745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5F0C0189-9EEA-4F60-B532-47A66BA0098F}"/>
                </a:ext>
              </a:extLst>
            </p:cNvPr>
            <p:cNvSpPr/>
            <p:nvPr/>
          </p:nvSpPr>
          <p:spPr>
            <a:xfrm>
              <a:off x="3357231" y="3844046"/>
              <a:ext cx="379019" cy="379019"/>
            </a:xfrm>
            <a:prstGeom prst="ellipse">
              <a:avLst/>
            </a:prstGeom>
            <a:solidFill>
              <a:srgbClr val="FF9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9A8A7C90-2F1B-4C9C-A522-DED202F1123C}"/>
                </a:ext>
              </a:extLst>
            </p:cNvPr>
            <p:cNvSpPr/>
            <p:nvPr/>
          </p:nvSpPr>
          <p:spPr>
            <a:xfrm>
              <a:off x="3395253" y="3835320"/>
              <a:ext cx="319783" cy="371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BZ" sz="1814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1</a:t>
              </a:r>
              <a:endParaRPr lang="ru-RU" sz="1814" b="1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6203365" y="796608"/>
            <a:ext cx="379019" cy="387745"/>
            <a:chOff x="3357231" y="3835320"/>
            <a:chExt cx="379019" cy="387745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5F0C0189-9EEA-4F60-B532-47A66BA0098F}"/>
                </a:ext>
              </a:extLst>
            </p:cNvPr>
            <p:cNvSpPr/>
            <p:nvPr/>
          </p:nvSpPr>
          <p:spPr>
            <a:xfrm>
              <a:off x="3357231" y="3844046"/>
              <a:ext cx="379019" cy="379019"/>
            </a:xfrm>
            <a:prstGeom prst="ellipse">
              <a:avLst/>
            </a:prstGeom>
            <a:solidFill>
              <a:srgbClr val="FF9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9A8A7C90-2F1B-4C9C-A522-DED202F1123C}"/>
                </a:ext>
              </a:extLst>
            </p:cNvPr>
            <p:cNvSpPr/>
            <p:nvPr/>
          </p:nvSpPr>
          <p:spPr>
            <a:xfrm>
              <a:off x="3395253" y="3835320"/>
              <a:ext cx="319783" cy="371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BZ" sz="1814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1</a:t>
              </a:r>
              <a:endParaRPr lang="ru-RU" sz="1814" b="1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64" name="Овал 63">
            <a:extLst>
              <a:ext uri="{FF2B5EF4-FFF2-40B4-BE49-F238E27FC236}">
                <a16:creationId xmlns:a16="http://schemas.microsoft.com/office/drawing/2014/main" id="{BB32B654-ABDC-47B5-9215-C7406371E7D1}"/>
              </a:ext>
            </a:extLst>
          </p:cNvPr>
          <p:cNvSpPr/>
          <p:nvPr/>
        </p:nvSpPr>
        <p:spPr>
          <a:xfrm>
            <a:off x="7630085" y="805334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285B7052-0D92-4424-B1F7-B7B7AB6A1FD5}"/>
              </a:ext>
            </a:extLst>
          </p:cNvPr>
          <p:cNvSpPr/>
          <p:nvPr/>
        </p:nvSpPr>
        <p:spPr>
          <a:xfrm>
            <a:off x="7659702" y="812841"/>
            <a:ext cx="308961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5008" t="1287" r="2390" b="17831"/>
          <a:stretch/>
        </p:blipFill>
        <p:spPr>
          <a:xfrm>
            <a:off x="9416239" y="2439269"/>
            <a:ext cx="2712436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6" name="Группа 65"/>
          <p:cNvGrpSpPr/>
          <p:nvPr/>
        </p:nvGrpSpPr>
        <p:grpSpPr>
          <a:xfrm>
            <a:off x="9534858" y="1961504"/>
            <a:ext cx="379019" cy="387745"/>
            <a:chOff x="3357231" y="3835320"/>
            <a:chExt cx="379019" cy="387745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5F0C0189-9EEA-4F60-B532-47A66BA0098F}"/>
                </a:ext>
              </a:extLst>
            </p:cNvPr>
            <p:cNvSpPr/>
            <p:nvPr/>
          </p:nvSpPr>
          <p:spPr>
            <a:xfrm>
              <a:off x="3357231" y="3844046"/>
              <a:ext cx="379019" cy="379019"/>
            </a:xfrm>
            <a:prstGeom prst="ellipse">
              <a:avLst/>
            </a:prstGeom>
            <a:solidFill>
              <a:srgbClr val="FF9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9A8A7C90-2F1B-4C9C-A522-DED202F1123C}"/>
                </a:ext>
              </a:extLst>
            </p:cNvPr>
            <p:cNvSpPr/>
            <p:nvPr/>
          </p:nvSpPr>
          <p:spPr>
            <a:xfrm>
              <a:off x="3395253" y="3835320"/>
              <a:ext cx="319783" cy="371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14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3</a:t>
              </a:r>
            </a:p>
          </p:txBody>
        </p:sp>
      </p:grp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65E9C91A-735C-4096-A520-279E58A23CA9}"/>
              </a:ext>
            </a:extLst>
          </p:cNvPr>
          <p:cNvSpPr/>
          <p:nvPr/>
        </p:nvSpPr>
        <p:spPr>
          <a:xfrm>
            <a:off x="8721440" y="3869001"/>
            <a:ext cx="3407235" cy="1997470"/>
          </a:xfrm>
          <a:prstGeom prst="rect">
            <a:avLst/>
          </a:prstGeom>
          <a:ln w="12700">
            <a:solidFill>
              <a:srgbClr val="65236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1-й информационный пост </a:t>
            </a:r>
            <a:r>
              <a:rPr lang="ru-RU" sz="1600" dirty="0">
                <a:solidFill>
                  <a:srgbClr val="382263"/>
                </a:solidFill>
                <a:latin typeface="Montserrat" panose="00000500000000000000" pitchFamily="2" charset="-52"/>
              </a:rPr>
              <a:t>в сообществе «Рыцари Золотого пера</a:t>
            </a:r>
            <a:r>
              <a:rPr lang="ru-RU" sz="1600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» просмотрело </a:t>
            </a:r>
            <a:r>
              <a:rPr lang="ru-RU" sz="1600" b="1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1200 </a:t>
            </a:r>
            <a:r>
              <a:rPr lang="ru-RU" sz="1600" b="1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человек</a:t>
            </a:r>
            <a:r>
              <a:rPr lang="ru-RU" sz="1600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, 20 сообществ и подписчиков группы </a:t>
            </a:r>
            <a:r>
              <a:rPr lang="ru-RU" sz="1600" dirty="0" err="1" smtClean="0">
                <a:solidFill>
                  <a:srgbClr val="382263"/>
                </a:solidFill>
                <a:latin typeface="Montserrat" panose="00000500000000000000" pitchFamily="2" charset="-52"/>
              </a:rPr>
              <a:t>репостнули</a:t>
            </a:r>
            <a:r>
              <a:rPr lang="ru-RU" sz="1600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 запись на свои страницы. Ссылка на пост: </a:t>
            </a:r>
            <a:r>
              <a:rPr lang="en-US" sz="1180" dirty="0" smtClean="0">
                <a:solidFill>
                  <a:srgbClr val="382263"/>
                </a:solidFill>
                <a:latin typeface="Montserrat" panose="00000500000000000000" pitchFamily="2" charset="-52"/>
                <a:hlinkClick r:id="rId6"/>
              </a:rPr>
              <a:t>https</a:t>
            </a:r>
            <a:r>
              <a:rPr lang="en-US" sz="1180" dirty="0">
                <a:solidFill>
                  <a:srgbClr val="382263"/>
                </a:solidFill>
                <a:latin typeface="Montserrat" panose="00000500000000000000" pitchFamily="2" charset="-52"/>
                <a:hlinkClick r:id="rId6"/>
              </a:rPr>
              <a:t>://</a:t>
            </a:r>
            <a:r>
              <a:rPr lang="en-US" sz="1180" dirty="0" smtClean="0">
                <a:solidFill>
                  <a:srgbClr val="382263"/>
                </a:solidFill>
                <a:latin typeface="Montserrat" panose="00000500000000000000" pitchFamily="2" charset="-52"/>
                <a:hlinkClick r:id="rId6"/>
              </a:rPr>
              <a:t>vk.com/rzp_str?w=wall-198365619_4</a:t>
            </a:r>
            <a:endParaRPr lang="ru-RU" sz="1180" dirty="0">
              <a:solidFill>
                <a:srgbClr val="382263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29630" t="20535" r="35852" b="9275"/>
          <a:stretch/>
        </p:blipFill>
        <p:spPr>
          <a:xfrm>
            <a:off x="6177059" y="3897910"/>
            <a:ext cx="2520000" cy="288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21" y="46822"/>
            <a:ext cx="1281206" cy="1296758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E9C91A-735C-4096-A520-279E58A23CA9}"/>
              </a:ext>
            </a:extLst>
          </p:cNvPr>
          <p:cNvSpPr/>
          <p:nvPr/>
        </p:nvSpPr>
        <p:spPr>
          <a:xfrm>
            <a:off x="8721440" y="5849199"/>
            <a:ext cx="3407235" cy="1015663"/>
          </a:xfrm>
          <a:prstGeom prst="rect">
            <a:avLst/>
          </a:prstGeom>
          <a:ln w="12700">
            <a:solidFill>
              <a:srgbClr val="65236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382263"/>
                </a:solidFill>
                <a:latin typeface="Montserrat" panose="00000500000000000000" pitchFamily="2" charset="-52"/>
              </a:rPr>
              <a:t>Т</a:t>
            </a:r>
            <a:r>
              <a:rPr lang="ru-RU" sz="1500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акже информацию о запуске проекта разместили в сообществе </a:t>
            </a:r>
            <a:r>
              <a:rPr lang="ru-RU" sz="1500" b="1" dirty="0" smtClean="0">
                <a:solidFill>
                  <a:srgbClr val="382263"/>
                </a:solidFill>
                <a:latin typeface="Montserrat" panose="00000500000000000000" pitchFamily="2" charset="-52"/>
              </a:rPr>
              <a:t>«Администрация Стерлитамака»</a:t>
            </a:r>
            <a:endParaRPr lang="ru-RU" sz="1500" b="1" dirty="0">
              <a:solidFill>
                <a:srgbClr val="382263"/>
              </a:solidFill>
              <a:latin typeface="Montserrat" panose="00000500000000000000" pitchFamily="2" charset="-52"/>
            </a:endParaRPr>
          </a:p>
        </p:txBody>
      </p:sp>
      <p:pic>
        <p:nvPicPr>
          <p:cNvPr id="1026" name="Picture 2" descr="https://sun9-44.userapi.com/1M6dtGLTa98kuHGS3pLj4gqjOd4jTB-Mt2OJ1w/CN6U2KN3Ht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" y="4065343"/>
            <a:ext cx="1532503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/>
          <a:srcRect l="33426" t="13041" r="26130" b="7158"/>
          <a:stretch/>
        </p:blipFill>
        <p:spPr>
          <a:xfrm>
            <a:off x="3630100" y="4079178"/>
            <a:ext cx="2432671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Стрелка вправо 17"/>
          <p:cNvSpPr/>
          <p:nvPr/>
        </p:nvSpPr>
        <p:spPr>
          <a:xfrm>
            <a:off x="1726118" y="4294070"/>
            <a:ext cx="1822924" cy="1116000"/>
          </a:xfrm>
          <a:prstGeom prst="rightArrow">
            <a:avLst>
              <a:gd name="adj1" fmla="val 100000"/>
              <a:gd name="adj2" fmla="val 11248"/>
            </a:avLst>
          </a:prstGeom>
          <a:solidFill>
            <a:srgbClr val="D03274"/>
          </a:solidFill>
          <a:ln w="19050">
            <a:solidFill>
              <a:srgbClr val="382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82263"/>
                </a:solidFill>
                <a:latin typeface="Montserrat" panose="020B0604020202020204" charset="-52"/>
              </a:rPr>
              <a:t>Сообщество в социальной сети в «</a:t>
            </a:r>
            <a:r>
              <a:rPr lang="ru-RU" sz="1600" dirty="0" err="1" smtClean="0">
                <a:solidFill>
                  <a:srgbClr val="382263"/>
                </a:solidFill>
                <a:latin typeface="Montserrat" panose="020B0604020202020204" charset="-52"/>
              </a:rPr>
              <a:t>Вконтакте</a:t>
            </a:r>
            <a:r>
              <a:rPr lang="ru-RU" sz="1600" dirty="0" smtClean="0">
                <a:solidFill>
                  <a:srgbClr val="382263"/>
                </a:solidFill>
                <a:latin typeface="Montserrat" panose="020B0604020202020204" charset="-52"/>
              </a:rPr>
              <a:t>»</a:t>
            </a:r>
            <a:endParaRPr lang="ru-RU" sz="1600" dirty="0">
              <a:solidFill>
                <a:srgbClr val="382263"/>
              </a:solidFill>
              <a:latin typeface="Montserrat" panose="020B0604020202020204" charset="-52"/>
            </a:endParaRPr>
          </a:p>
        </p:txBody>
      </p:sp>
      <p:sp>
        <p:nvSpPr>
          <p:cNvPr id="73" name="Стрелка вправо 72"/>
          <p:cNvSpPr/>
          <p:nvPr/>
        </p:nvSpPr>
        <p:spPr>
          <a:xfrm rot="10800000">
            <a:off x="1726118" y="5550792"/>
            <a:ext cx="1822924" cy="1116000"/>
          </a:xfrm>
          <a:prstGeom prst="rightArrow">
            <a:avLst>
              <a:gd name="adj1" fmla="val 100000"/>
              <a:gd name="adj2" fmla="val 11248"/>
            </a:avLst>
          </a:prstGeom>
          <a:solidFill>
            <a:srgbClr val="D03274"/>
          </a:solidFill>
          <a:ln w="19050">
            <a:solidFill>
              <a:srgbClr val="382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766772" y="5581922"/>
            <a:ext cx="1782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382263"/>
                </a:solidFill>
                <a:latin typeface="Montserrat" panose="020B0604020202020204" charset="-52"/>
              </a:rPr>
              <a:t>Аккаунт в социальной сети «</a:t>
            </a:r>
            <a:r>
              <a:rPr lang="en-US" sz="1600" dirty="0" smtClean="0">
                <a:solidFill>
                  <a:srgbClr val="382263"/>
                </a:solidFill>
                <a:latin typeface="Montserrat" panose="020B0604020202020204" charset="-52"/>
              </a:rPr>
              <a:t>Instagram</a:t>
            </a:r>
            <a:r>
              <a:rPr lang="ru-RU" sz="1600" dirty="0" smtClean="0">
                <a:solidFill>
                  <a:srgbClr val="382263"/>
                </a:solidFill>
                <a:latin typeface="Montserrat" panose="020B0604020202020204" charset="-52"/>
              </a:rPr>
              <a:t>»</a:t>
            </a:r>
            <a:endParaRPr lang="ru-RU" sz="1600" dirty="0">
              <a:solidFill>
                <a:srgbClr val="382263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5871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 rot="5400000">
            <a:off x="3061853" y="-2272147"/>
            <a:ext cx="6068294" cy="12192000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881149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83534" y="1760172"/>
            <a:ext cx="2446106" cy="5097827"/>
          </a:xfrm>
          <a:prstGeom prst="rect">
            <a:avLst/>
          </a:prstGeom>
          <a:gradFill>
            <a:gsLst>
              <a:gs pos="100000">
                <a:srgbClr val="D40D53">
                  <a:alpha val="60000"/>
                </a:srgbClr>
              </a:gs>
              <a:gs pos="0">
                <a:srgbClr val="D40D53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75" y="986062"/>
            <a:ext cx="2468603" cy="5871938"/>
          </a:xfrm>
          <a:prstGeom prst="rect">
            <a:avLst/>
          </a:prstGeom>
          <a:gradFill flip="none" rotWithShape="1">
            <a:gsLst>
              <a:gs pos="100000">
                <a:srgbClr val="D1A3F3">
                  <a:alpha val="60000"/>
                </a:srgbClr>
              </a:gs>
              <a:gs pos="0">
                <a:srgbClr val="D1A3F3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77215" y="986062"/>
            <a:ext cx="2437200" cy="5871938"/>
          </a:xfrm>
          <a:prstGeom prst="rect">
            <a:avLst/>
          </a:prstGeom>
          <a:gradFill>
            <a:gsLst>
              <a:gs pos="100000">
                <a:srgbClr val="AB58EA">
                  <a:alpha val="60000"/>
                </a:srgbClr>
              </a:gs>
              <a:gs pos="0">
                <a:srgbClr val="AB58E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12065" y="982194"/>
            <a:ext cx="2437200" cy="5918389"/>
          </a:xfrm>
          <a:prstGeom prst="rect">
            <a:avLst/>
          </a:prstGeom>
          <a:gradFill>
            <a:gsLst>
              <a:gs pos="100000">
                <a:srgbClr val="EF85BA">
                  <a:alpha val="60000"/>
                </a:srgbClr>
              </a:gs>
              <a:gs pos="1000">
                <a:srgbClr val="EF85B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58218" y="939612"/>
            <a:ext cx="2437200" cy="5918388"/>
          </a:xfrm>
          <a:prstGeom prst="rect">
            <a:avLst/>
          </a:prstGeom>
          <a:gradFill>
            <a:gsLst>
              <a:gs pos="100000">
                <a:srgbClr val="AD1761">
                  <a:alpha val="60000"/>
                </a:srgbClr>
              </a:gs>
              <a:gs pos="0">
                <a:srgbClr val="AD1761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351594" y="1537193"/>
            <a:ext cx="1609730" cy="47596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2844314" y="1457907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5481115" y="1403304"/>
            <a:ext cx="1232419" cy="69224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47891" y="982195"/>
            <a:ext cx="2438400" cy="781200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95021" y="981744"/>
            <a:ext cx="2437200" cy="781200"/>
          </a:xfrm>
          <a:prstGeom prst="rect">
            <a:avLst/>
          </a:prstGeom>
          <a:solidFill>
            <a:srgbClr val="D4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7703028" y="1466605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10121875" y="1466605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4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dirty="0">
              <a:latin typeface="Circe" panose="020B0502020203020203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986063"/>
            <a:ext cx="2478274" cy="780691"/>
          </a:xfrm>
          <a:prstGeom prst="rect">
            <a:avLst/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B58EA"/>
              </a:solidFill>
              <a:latin typeface="Circe" panose="020B0502020203020203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75933" y="985373"/>
            <a:ext cx="2438400" cy="780691"/>
          </a:xfrm>
          <a:prstGeom prst="rect">
            <a:avLst/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00794" y="982240"/>
            <a:ext cx="2437200" cy="781200"/>
          </a:xfrm>
          <a:prstGeom prst="rect">
            <a:avLst/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9215" y="246077"/>
            <a:ext cx="792396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ЭТАПЫ ПРОЕКТА И МЕТОДЫ РЕАЛИЗАЦИИ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6165" y="2259577"/>
            <a:ext cx="243686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55880" y="2335478"/>
            <a:ext cx="24271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5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Рыцари Золотого </a:t>
            </a: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пера – 2021»</a:t>
            </a:r>
          </a:p>
          <a:p>
            <a:endParaRPr lang="ru-RU" sz="6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-274638">
              <a:spcAft>
                <a:spcPts val="150"/>
              </a:spcAft>
              <a:buAutoNum type="arabicPeriod"/>
            </a:pP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положения</a:t>
            </a:r>
          </a:p>
          <a:p>
            <a:pPr marL="363538" indent="-274638">
              <a:spcAft>
                <a:spcPts val="150"/>
              </a:spcAft>
              <a:buAutoNum type="arabicPeriod"/>
            </a:pP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Приём </a:t>
            </a:r>
            <a:r>
              <a:rPr lang="ru-RU" sz="165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творческих </a:t>
            </a: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работ</a:t>
            </a:r>
          </a:p>
          <a:p>
            <a:pPr marL="363538" indent="-274638">
              <a:spcAft>
                <a:spcPts val="150"/>
              </a:spcAft>
              <a:buAutoNum type="arabicPeriod"/>
            </a:pP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Оценивание </a:t>
            </a:r>
            <a:r>
              <a:rPr lang="ru-RU" sz="165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работ членами </a:t>
            </a: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жюри</a:t>
            </a:r>
          </a:p>
          <a:p>
            <a:pPr marL="363538" indent="-274638">
              <a:spcAft>
                <a:spcPts val="150"/>
              </a:spcAft>
              <a:buAutoNum type="arabicPeriod"/>
            </a:pP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Очный </a:t>
            </a:r>
            <a:r>
              <a:rPr lang="ru-RU" sz="165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этап номинации «Художественное слово</a:t>
            </a: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363538" indent="-274638">
              <a:spcAft>
                <a:spcPts val="150"/>
              </a:spcAft>
              <a:buAutoNum type="arabicPeriod"/>
            </a:pP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sz="165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церемонии </a:t>
            </a: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награждения</a:t>
            </a:r>
          </a:p>
          <a:p>
            <a:pPr marL="363538" indent="-274638">
              <a:spcAft>
                <a:spcPts val="150"/>
              </a:spcAft>
              <a:buAutoNum type="arabicPeriod"/>
            </a:pP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Издание </a:t>
            </a:r>
            <a:r>
              <a:rPr lang="ru-RU" sz="165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сборника творческих </a:t>
            </a: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работ</a:t>
            </a:r>
            <a:endParaRPr lang="ru-RU" sz="165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2006607"/>
            <a:ext cx="2437200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>
                <a:solidFill>
                  <a:srgbClr val="D1A3F3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2005-2020 гг.</a:t>
            </a:r>
            <a:endParaRPr lang="ru-RU" sz="2200" dirty="0">
              <a:solidFill>
                <a:srgbClr val="D1A3F3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53588" y="2006607"/>
            <a:ext cx="2434976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>
                <a:solidFill>
                  <a:srgbClr val="D1A3F3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сентябрь 2020 г.</a:t>
            </a:r>
            <a:endParaRPr lang="ru-RU" sz="2200" dirty="0">
              <a:solidFill>
                <a:srgbClr val="D1A3F3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95286" y="2025130"/>
            <a:ext cx="249662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D9A0C8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Январь-июль 2021 г.</a:t>
            </a:r>
            <a:endParaRPr lang="ru-RU" sz="2000" dirty="0">
              <a:solidFill>
                <a:srgbClr val="D9A0C8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69" y="5723374"/>
            <a:ext cx="1129764" cy="114347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798853" y="2052627"/>
            <a:ext cx="2639261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D9A0C8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октябрь – декабрь 2020 г.</a:t>
            </a:r>
            <a:endParaRPr lang="ru-RU" sz="1600" dirty="0">
              <a:solidFill>
                <a:srgbClr val="D9A0C8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730626" y="2006607"/>
            <a:ext cx="2410211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>
                <a:solidFill>
                  <a:srgbClr val="D9A0C8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Июль 2021 - ...</a:t>
            </a:r>
            <a:endParaRPr lang="ru-RU" sz="2200" dirty="0">
              <a:solidFill>
                <a:srgbClr val="D9A0C8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10610" y="2330927"/>
            <a:ext cx="2412804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274638">
              <a:spcAft>
                <a:spcPts val="200"/>
              </a:spcAft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к творческим встречам, мастер-классам, тренингам с писателями, поэтами города и </a:t>
            </a: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Республики.</a:t>
            </a:r>
            <a:endParaRPr lang="ru-RU" dirty="0" smtClean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-274638">
              <a:spcAft>
                <a:spcPts val="2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Проведение 10 </a:t>
            </a: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встреч</a:t>
            </a:r>
            <a:endParaRPr lang="ru-RU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-274638">
              <a:spcAft>
                <a:spcPts val="2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мониторинга по итогам </a:t>
            </a: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встреч</a:t>
            </a:r>
          </a:p>
          <a:p>
            <a:pPr marL="363538" indent="-274638">
              <a:spcAft>
                <a:spcPts val="2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Участие сопутствующих конкурсах</a:t>
            </a:r>
            <a:endParaRPr lang="ru-RU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2333252"/>
            <a:ext cx="244463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176213"/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Проведено 13 городских конкурсов «Рыцари Золотого пера». </a:t>
            </a:r>
          </a:p>
          <a:p>
            <a:endParaRPr lang="ru-RU" sz="6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54000">
              <a:buFont typeface="+mj-lt"/>
              <a:buAutoNum type="arabicPeriod"/>
              <a:tabLst>
                <a:tab pos="273050" algn="l"/>
              </a:tabLst>
            </a:pPr>
            <a:r>
              <a:rPr lang="ru-RU" dirty="0">
                <a:solidFill>
                  <a:prstClr val="white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dirty="0" smtClean="0">
                <a:solidFill>
                  <a:prstClr val="white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положения</a:t>
            </a:r>
            <a:endParaRPr lang="ru-RU" dirty="0">
              <a:solidFill>
                <a:prstClr val="white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54000">
              <a:buFont typeface="+mj-lt"/>
              <a:buAutoNum type="arabicPeriod"/>
              <a:tabLst>
                <a:tab pos="273050" algn="l"/>
              </a:tabLst>
            </a:pPr>
            <a:r>
              <a:rPr lang="ru-RU" dirty="0">
                <a:solidFill>
                  <a:prstClr val="white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конкурса</a:t>
            </a:r>
          </a:p>
          <a:p>
            <a:pPr marL="342900" lvl="0" indent="-254000">
              <a:buFont typeface="+mj-lt"/>
              <a:buAutoNum type="arabicPeriod"/>
              <a:tabLst>
                <a:tab pos="273050" algn="l"/>
              </a:tabLst>
            </a:pPr>
            <a:r>
              <a:rPr lang="ru-RU" dirty="0">
                <a:solidFill>
                  <a:prstClr val="white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Награждение победителей и </a:t>
            </a:r>
            <a:r>
              <a:rPr lang="ru-RU" dirty="0" smtClean="0">
                <a:solidFill>
                  <a:prstClr val="white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призеров</a:t>
            </a:r>
          </a:p>
          <a:p>
            <a:pPr marL="342900" lvl="0" indent="-254000">
              <a:buFont typeface="+mj-lt"/>
              <a:buAutoNum type="arabicPeriod"/>
              <a:tabLst>
                <a:tab pos="273050" algn="l"/>
              </a:tabLst>
            </a:pPr>
            <a:r>
              <a:rPr lang="ru-RU" dirty="0" smtClean="0">
                <a:solidFill>
                  <a:prstClr val="white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Рекомендация лучших участников </a:t>
            </a:r>
            <a:r>
              <a:rPr lang="ru-RU" dirty="0">
                <a:solidFill>
                  <a:prstClr val="white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 Всероссийские </a:t>
            </a:r>
            <a:r>
              <a:rPr lang="ru-RU" dirty="0" smtClean="0">
                <a:solidFill>
                  <a:prstClr val="white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конкурсы</a:t>
            </a:r>
            <a:endParaRPr lang="ru-RU" dirty="0">
              <a:solidFill>
                <a:prstClr val="white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89812" y="2330928"/>
            <a:ext cx="2413300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274638">
              <a:spcAft>
                <a:spcPts val="200"/>
              </a:spcAft>
              <a:buAutoNum type="arabicPeriod"/>
            </a:pPr>
            <a:r>
              <a:rPr lang="ru-RU" sz="17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Организационный</a:t>
            </a: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сбор </a:t>
            </a: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команды </a:t>
            </a: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endParaRPr lang="ru-RU" dirty="0" smtClean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-274638">
              <a:spcAft>
                <a:spcPts val="200"/>
              </a:spcAft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Определен план работы</a:t>
            </a:r>
            <a:endParaRPr lang="ru-RU" dirty="0" smtClean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-274638">
              <a:spcAft>
                <a:spcPts val="200"/>
              </a:spcAft>
              <a:buAutoNum type="arabicPeriod"/>
            </a:pP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аспределены </a:t>
            </a: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обязанности в </a:t>
            </a: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команде</a:t>
            </a:r>
            <a:endParaRPr lang="ru-RU" dirty="0" smtClean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-274638">
              <a:spcAft>
                <a:spcPts val="200"/>
              </a:spcAft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Создана </a:t>
            </a: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группа в «</a:t>
            </a:r>
            <a:r>
              <a:rPr lang="ru-RU" dirty="0" err="1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», аккаунт в «</a:t>
            </a:r>
            <a:r>
              <a:rPr lang="ru-RU" dirty="0" err="1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 smtClean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-274638">
              <a:spcAft>
                <a:spcPts val="200"/>
              </a:spcAft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Информация </a:t>
            </a: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 запуске проекта размещена в </a:t>
            </a: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СМИ</a:t>
            </a:r>
            <a:endParaRPr lang="ru-RU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763897" y="2412597"/>
            <a:ext cx="242810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274638">
              <a:buFont typeface="+mj-lt"/>
              <a:buAutoNum type="arabicPeriod"/>
            </a:pP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Увеличение </a:t>
            </a:r>
            <a:r>
              <a:rPr lang="ru-RU" sz="165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охвата целевой группы и </a:t>
            </a: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масштабирование </a:t>
            </a: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</a:t>
            </a:r>
            <a:endParaRPr lang="ru-RU" sz="1650" dirty="0" smtClean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-274638">
              <a:buFont typeface="+mj-lt"/>
              <a:buAutoNum type="arabicPeriod"/>
            </a:pP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Трансляция опыта в другие регионы </a:t>
            </a: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  <a:endParaRPr lang="ru-RU" sz="1650" dirty="0" smtClean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-274638">
              <a:buFont typeface="+mj-lt"/>
              <a:buAutoNum type="arabicPeriod"/>
            </a:pP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Дальнейшее </a:t>
            </a:r>
            <a:r>
              <a:rPr lang="ru-RU" sz="165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 </a:t>
            </a: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 партнерами </a:t>
            </a: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endParaRPr lang="ru-RU" sz="1650" dirty="0" smtClean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-274638">
              <a:buFont typeface="+mj-lt"/>
              <a:buAutoNum type="arabicPeriod"/>
            </a:pPr>
            <a:r>
              <a:rPr lang="ru-RU" sz="1650" dirty="0" err="1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650" dirty="0" err="1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рантовая</a:t>
            </a: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5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поддержка </a:t>
            </a: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</a:p>
          <a:p>
            <a:pPr marL="363538" indent="-274638">
              <a:buFont typeface="+mj-lt"/>
              <a:buAutoNum type="arabicPeriod"/>
            </a:pPr>
            <a:r>
              <a:rPr lang="ru-RU" sz="165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Поиск новых партнеров</a:t>
            </a:r>
            <a:endParaRPr lang="ru-RU" sz="165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138" y="1102028"/>
            <a:ext cx="2456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БЫЛО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80570" y="1085948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СЕЙЧАС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933032" y="1096001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ПЛАНЫ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327415" y="1098467"/>
            <a:ext cx="243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БУДУЩЕЕ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801680" y="996002"/>
            <a:ext cx="242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ДАЛЬНЕЙШАЯ РЕАЛИЗАЦИИ ПРОЕКТА</a:t>
            </a:r>
            <a:endParaRPr lang="ru-RU" sz="16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9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904320" y="-1129252"/>
            <a:ext cx="14539351" cy="10543740"/>
            <a:chOff x="-165766" y="-1384479"/>
            <a:chExt cx="14539351" cy="10543740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2D50F70F-74E1-416A-B560-5CCB6F0C3F88}"/>
                </a:ext>
              </a:extLst>
            </p:cNvPr>
            <p:cNvSpPr/>
            <p:nvPr/>
          </p:nvSpPr>
          <p:spPr>
            <a:xfrm rot="1900419">
              <a:off x="-165766" y="5265892"/>
              <a:ext cx="4945796" cy="2506572"/>
            </a:xfrm>
            <a:prstGeom prst="rect">
              <a:avLst/>
            </a:prstGeom>
            <a:solidFill>
              <a:srgbClr val="AD63A5"/>
            </a:solidFill>
            <a:ln>
              <a:solidFill>
                <a:srgbClr val="AD63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4B9BD803-B9E7-4F68-AD9D-ACD01608F6B3}"/>
                </a:ext>
              </a:extLst>
            </p:cNvPr>
            <p:cNvSpPr/>
            <p:nvPr/>
          </p:nvSpPr>
          <p:spPr>
            <a:xfrm rot="2006711">
              <a:off x="429644" y="6448940"/>
              <a:ext cx="5164156" cy="2557095"/>
            </a:xfrm>
            <a:prstGeom prst="rect">
              <a:avLst/>
            </a:prstGeom>
            <a:solidFill>
              <a:srgbClr val="AD1761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2" name="Freeform: Shape 9">
              <a:extLst>
                <a:ext uri="{FF2B5EF4-FFF2-40B4-BE49-F238E27FC236}">
                  <a16:creationId xmlns:a16="http://schemas.microsoft.com/office/drawing/2014/main" id="{9BB86540-26FE-4350-84BE-9EC3A31D561E}"/>
                </a:ext>
              </a:extLst>
            </p:cNvPr>
            <p:cNvSpPr/>
            <p:nvPr/>
          </p:nvSpPr>
          <p:spPr>
            <a:xfrm rot="283076" flipV="1">
              <a:off x="11779062" y="31339"/>
              <a:ext cx="1338825" cy="2334281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solidFill>
              <a:srgbClr val="382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C72D465-2EE1-4AD9-BDFF-90EC119CD9F5}"/>
                </a:ext>
              </a:extLst>
            </p:cNvPr>
            <p:cNvSpPr/>
            <p:nvPr/>
          </p:nvSpPr>
          <p:spPr>
            <a:xfrm rot="16619466">
              <a:off x="5179990" y="5286472"/>
              <a:ext cx="3371457" cy="4374122"/>
            </a:xfrm>
            <a:prstGeom prst="rect">
              <a:avLst/>
            </a:prstGeom>
            <a:solidFill>
              <a:srgbClr val="D9A0C8"/>
            </a:solidFill>
            <a:ln>
              <a:solidFill>
                <a:srgbClr val="D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A830D1D-65F5-4AB4-A5D6-AE5F924E024B}"/>
                </a:ext>
              </a:extLst>
            </p:cNvPr>
            <p:cNvSpPr/>
            <p:nvPr/>
          </p:nvSpPr>
          <p:spPr>
            <a:xfrm rot="19822450">
              <a:off x="7921350" y="5758755"/>
              <a:ext cx="6452235" cy="2557095"/>
            </a:xfrm>
            <a:prstGeom prst="rect">
              <a:avLst/>
            </a:prstGeom>
            <a:solidFill>
              <a:srgbClr val="641B53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1" name="Freeform: Shape 8">
              <a:extLst>
                <a:ext uri="{FF2B5EF4-FFF2-40B4-BE49-F238E27FC236}">
                  <a16:creationId xmlns:a16="http://schemas.microsoft.com/office/drawing/2014/main" id="{906FBC3C-84D0-47FE-8CDE-91B31C95D8EB}"/>
                </a:ext>
              </a:extLst>
            </p:cNvPr>
            <p:cNvSpPr/>
            <p:nvPr/>
          </p:nvSpPr>
          <p:spPr>
            <a:xfrm rot="244445" flipV="1">
              <a:off x="10372538" y="-1384479"/>
              <a:ext cx="3545786" cy="1919209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solidFill>
              <a:srgbClr val="D9A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1" name="Freeform: Shape 8">
              <a:extLst>
                <a:ext uri="{FF2B5EF4-FFF2-40B4-BE49-F238E27FC236}">
                  <a16:creationId xmlns:a16="http://schemas.microsoft.com/office/drawing/2014/main" id="{A460DBAB-123D-4E97-B407-AF565A607B91}"/>
                </a:ext>
              </a:extLst>
            </p:cNvPr>
            <p:cNvSpPr/>
            <p:nvPr/>
          </p:nvSpPr>
          <p:spPr>
            <a:xfrm flipH="1">
              <a:off x="1251792" y="4569777"/>
              <a:ext cx="8634217" cy="2286085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767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sp>
        <p:nvSpPr>
          <p:cNvPr id="134" name="Rectangle 11">
            <a:extLst>
              <a:ext uri="{FF2B5EF4-FFF2-40B4-BE49-F238E27FC236}">
                <a16:creationId xmlns:a16="http://schemas.microsoft.com/office/drawing/2014/main" id="{150C479F-5BFA-4429-A854-3F7229F7ADDC}"/>
              </a:ext>
            </a:extLst>
          </p:cNvPr>
          <p:cNvSpPr/>
          <p:nvPr/>
        </p:nvSpPr>
        <p:spPr>
          <a:xfrm rot="18603341">
            <a:off x="9838639" y="5086019"/>
            <a:ext cx="3432051" cy="4444403"/>
          </a:xfrm>
          <a:prstGeom prst="rect">
            <a:avLst/>
          </a:pr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ln>
                <a:solidFill>
                  <a:srgbClr val="AD1761"/>
                </a:solidFill>
              </a:ln>
              <a:solidFill>
                <a:srgbClr val="D61965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D2EF5D-520F-4B50-A81B-45F99357F232}"/>
              </a:ext>
            </a:extLst>
          </p:cNvPr>
          <p:cNvSpPr/>
          <p:nvPr/>
        </p:nvSpPr>
        <p:spPr>
          <a:xfrm>
            <a:off x="0" y="239513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B82767"/>
                </a:solidFill>
                <a:latin typeface="Circe Bold" panose="020B0604020202020204" charset="-52"/>
              </a:rPr>
              <a:t>ЦЕЛЕСООБРАЗОНОСТЬ БЮДЖЕТА</a:t>
            </a:r>
            <a:endParaRPr lang="ru-RU" sz="2800" dirty="0">
              <a:solidFill>
                <a:srgbClr val="B82767"/>
              </a:solidFill>
              <a:latin typeface="Circe Bold" panose="020B0604020202020204" charset="-52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1301588" y="3746329"/>
            <a:ext cx="1943161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СКОЛЬКО</a:t>
            </a:r>
            <a:endParaRPr lang="ru-RU" sz="254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13243" y="910243"/>
            <a:ext cx="10811066" cy="848686"/>
            <a:chOff x="513243" y="910243"/>
            <a:chExt cx="10811066" cy="84868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173779" y="910243"/>
              <a:ext cx="5112000" cy="846000"/>
              <a:chOff x="1970016" y="1997326"/>
              <a:chExt cx="4139129" cy="641669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A5CB56A7-58EF-4FEE-997C-88953F186976}"/>
                  </a:ext>
                </a:extLst>
              </p:cNvPr>
              <p:cNvSpPr/>
              <p:nvPr/>
            </p:nvSpPr>
            <p:spPr>
              <a:xfrm>
                <a:off x="1970016" y="1997326"/>
                <a:ext cx="3894386" cy="641669"/>
              </a:xfrm>
              <a:prstGeom prst="rect">
                <a:avLst/>
              </a:prstGeom>
              <a:solidFill>
                <a:srgbClr val="B82767"/>
              </a:solidFill>
              <a:ln>
                <a:solidFill>
                  <a:srgbClr val="B827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33"/>
              </a:p>
            </p:txBody>
          </p:sp>
          <p:sp>
            <p:nvSpPr>
              <p:cNvPr id="47" name="Равнобедренный треугольник 46"/>
              <p:cNvSpPr/>
              <p:nvPr/>
            </p:nvSpPr>
            <p:spPr>
              <a:xfrm rot="5400000">
                <a:off x="5785896" y="2200852"/>
                <a:ext cx="389642" cy="256856"/>
              </a:xfrm>
              <a:prstGeom prst="triangle">
                <a:avLst/>
              </a:prstGeom>
              <a:solidFill>
                <a:srgbClr val="B82767"/>
              </a:solidFill>
              <a:ln>
                <a:solidFill>
                  <a:srgbClr val="B827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54B6523F-3134-413F-B546-E6ECBF57189E}"/>
                </a:ext>
              </a:extLst>
            </p:cNvPr>
            <p:cNvSpPr/>
            <p:nvPr/>
          </p:nvSpPr>
          <p:spPr>
            <a:xfrm>
              <a:off x="1182181" y="918777"/>
              <a:ext cx="49029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Баннер с печатью </a:t>
              </a:r>
              <a:endParaRPr lang="ru-RU" sz="2400" b="1" dirty="0" smtClean="0">
                <a:solidFill>
                  <a:schemeClr val="bg1"/>
                </a:solidFill>
                <a:latin typeface="Montserrat" panose="00000500000000000000" pitchFamily="2" charset="-52"/>
              </a:endParaRPr>
            </a:p>
            <a:p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(</a:t>
              </a:r>
              <a:r>
                <a:rPr lang="ru-RU" sz="24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Размер 3x4 м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.) – 8600 руб.</a:t>
              </a:r>
              <a:endParaRPr lang="ru-RU" sz="2400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6752309" y="912929"/>
              <a:ext cx="4572000" cy="846000"/>
            </a:xfrm>
            <a:prstGeom prst="rect">
              <a:avLst/>
            </a:prstGeom>
            <a:solidFill>
              <a:srgbClr val="641B53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513243" y="1089034"/>
              <a:ext cx="587638" cy="512841"/>
              <a:chOff x="377332" y="2027353"/>
              <a:chExt cx="706858" cy="616887"/>
            </a:xfrm>
          </p:grpSpPr>
          <p:sp>
            <p:nvSpPr>
              <p:cNvPr id="73" name="Овал 72"/>
              <p:cNvSpPr/>
              <p:nvPr/>
            </p:nvSpPr>
            <p:spPr>
              <a:xfrm>
                <a:off x="377332" y="2027353"/>
                <a:ext cx="591927" cy="59192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AD17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Circe" panose="020B0502020203020203" pitchFamily="34" charset="-52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88732" y="2088912"/>
                <a:ext cx="595458" cy="555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AD1761"/>
                    </a:solidFill>
                    <a:latin typeface="Circe ExtraBold" panose="020B0802020203020203" pitchFamily="34" charset="-52"/>
                  </a:rPr>
                  <a:t>1</a:t>
                </a:r>
                <a:endPara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endParaRPr>
              </a:p>
            </p:txBody>
          </p:sp>
        </p:grp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54B6523F-3134-413F-B546-E6ECBF57189E}"/>
                </a:ext>
              </a:extLst>
            </p:cNvPr>
            <p:cNvSpPr/>
            <p:nvPr/>
          </p:nvSpPr>
          <p:spPr>
            <a:xfrm>
              <a:off x="6752309" y="918778"/>
              <a:ext cx="45719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0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Для наглядной демонстрации реализации проекта</a:t>
              </a:r>
              <a:r>
                <a:rPr lang="en-US" sz="20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, </a:t>
              </a:r>
              <a:r>
                <a:rPr lang="ru-RU" sz="20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фотозона</a:t>
              </a:r>
              <a:endParaRPr lang="ru-RU" sz="2000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6404139" y="1866211"/>
            <a:ext cx="3005951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ОБОСНОВАНИЕ</a:t>
            </a:r>
            <a:endParaRPr lang="ru-RU" sz="254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513243" y="1849968"/>
            <a:ext cx="10811066" cy="851441"/>
            <a:chOff x="513243" y="907488"/>
            <a:chExt cx="10811066" cy="851441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1173779" y="910243"/>
              <a:ext cx="5112000" cy="846000"/>
              <a:chOff x="1970016" y="1997326"/>
              <a:chExt cx="4139129" cy="641669"/>
            </a:xfrm>
          </p:grpSpPr>
          <p:sp>
            <p:nvSpPr>
              <p:cNvPr id="102" name="Прямоугольник 101">
                <a:extLst>
                  <a:ext uri="{FF2B5EF4-FFF2-40B4-BE49-F238E27FC236}">
                    <a16:creationId xmlns:a16="http://schemas.microsoft.com/office/drawing/2014/main" id="{A5CB56A7-58EF-4FEE-997C-88953F186976}"/>
                  </a:ext>
                </a:extLst>
              </p:cNvPr>
              <p:cNvSpPr/>
              <p:nvPr/>
            </p:nvSpPr>
            <p:spPr>
              <a:xfrm>
                <a:off x="1970016" y="1997326"/>
                <a:ext cx="3894386" cy="641669"/>
              </a:xfrm>
              <a:prstGeom prst="rect">
                <a:avLst/>
              </a:prstGeom>
              <a:solidFill>
                <a:srgbClr val="B82767"/>
              </a:solidFill>
              <a:ln>
                <a:solidFill>
                  <a:srgbClr val="B827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33"/>
              </a:p>
            </p:txBody>
          </p:sp>
          <p:sp>
            <p:nvSpPr>
              <p:cNvPr id="103" name="Равнобедренный треугольник 102"/>
              <p:cNvSpPr/>
              <p:nvPr/>
            </p:nvSpPr>
            <p:spPr>
              <a:xfrm rot="5400000">
                <a:off x="5785896" y="2200852"/>
                <a:ext cx="389642" cy="256856"/>
              </a:xfrm>
              <a:prstGeom prst="triangle">
                <a:avLst/>
              </a:prstGeom>
              <a:solidFill>
                <a:srgbClr val="B82767"/>
              </a:solidFill>
              <a:ln>
                <a:solidFill>
                  <a:srgbClr val="B827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54B6523F-3134-413F-B546-E6ECBF57189E}"/>
                </a:ext>
              </a:extLst>
            </p:cNvPr>
            <p:cNvSpPr/>
            <p:nvPr/>
          </p:nvSpPr>
          <p:spPr>
            <a:xfrm>
              <a:off x="1182181" y="907488"/>
              <a:ext cx="49029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b="1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Нагрудный значок с </a:t>
              </a:r>
              <a:r>
                <a:rPr lang="ru-RU" sz="2400" b="1" dirty="0" smtClean="0">
                  <a:solidFill>
                    <a:prstClr val="white"/>
                  </a:solidFill>
                  <a:latin typeface="Montserrat" panose="00000500000000000000" pitchFamily="2" charset="-52"/>
                </a:rPr>
                <a:t>лого –</a:t>
              </a:r>
              <a:endParaRPr lang="en-US" sz="2400" b="1" dirty="0">
                <a:solidFill>
                  <a:prstClr val="white"/>
                </a:solidFill>
                <a:latin typeface="Montserrat" panose="00000500000000000000" pitchFamily="2" charset="-52"/>
              </a:endParaRPr>
            </a:p>
            <a:p>
              <a:pPr lvl="0"/>
              <a:r>
                <a:rPr lang="ru-RU" sz="2400" dirty="0" smtClean="0">
                  <a:solidFill>
                    <a:prstClr val="white"/>
                  </a:solidFill>
                  <a:latin typeface="Montserrat" panose="00000500000000000000" pitchFamily="2" charset="-52"/>
                </a:rPr>
                <a:t>45</a:t>
              </a:r>
              <a:r>
                <a:rPr lang="ru-RU" sz="2200" dirty="0" smtClean="0">
                  <a:solidFill>
                    <a:prstClr val="white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руб.</a:t>
              </a:r>
              <a:r>
                <a:rPr lang="en-US" sz="2200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*</a:t>
              </a:r>
              <a:r>
                <a:rPr lang="en-US" sz="2200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prstClr val="white"/>
                  </a:solidFill>
                  <a:latin typeface="Montserrat" panose="00000500000000000000" pitchFamily="2" charset="-52"/>
                </a:rPr>
                <a:t>550</a:t>
              </a:r>
              <a:r>
                <a:rPr lang="ru-RU" sz="2200" dirty="0" smtClean="0">
                  <a:solidFill>
                    <a:prstClr val="white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шт.</a:t>
              </a:r>
              <a:r>
                <a:rPr lang="en-US" sz="2200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=</a:t>
              </a:r>
              <a:r>
                <a:rPr lang="en-US" sz="2200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prstClr val="white"/>
                  </a:solidFill>
                  <a:latin typeface="Montserrat" panose="00000500000000000000" pitchFamily="2" charset="-52"/>
                </a:rPr>
                <a:t>24750</a:t>
              </a:r>
              <a:r>
                <a:rPr lang="ru-RU" sz="2200" dirty="0" smtClean="0">
                  <a:solidFill>
                    <a:prstClr val="white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руб.</a:t>
              </a:r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6752309" y="912929"/>
              <a:ext cx="4572000" cy="846000"/>
            </a:xfrm>
            <a:prstGeom prst="rect">
              <a:avLst/>
            </a:prstGeom>
            <a:solidFill>
              <a:srgbClr val="641B53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grpSp>
          <p:nvGrpSpPr>
            <p:cNvPr id="92" name="Группа 91"/>
            <p:cNvGrpSpPr/>
            <p:nvPr/>
          </p:nvGrpSpPr>
          <p:grpSpPr>
            <a:xfrm>
              <a:off x="513243" y="1089034"/>
              <a:ext cx="587638" cy="512841"/>
              <a:chOff x="377332" y="2027353"/>
              <a:chExt cx="706858" cy="616887"/>
            </a:xfrm>
          </p:grpSpPr>
          <p:sp>
            <p:nvSpPr>
              <p:cNvPr id="95" name="Овал 94"/>
              <p:cNvSpPr/>
              <p:nvPr/>
            </p:nvSpPr>
            <p:spPr>
              <a:xfrm>
                <a:off x="377332" y="2027353"/>
                <a:ext cx="591927" cy="59192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AD17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Circe" panose="020B0502020203020203" pitchFamily="34" charset="-52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88732" y="2088912"/>
                <a:ext cx="595458" cy="555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AD1761"/>
                    </a:solidFill>
                    <a:latin typeface="Circe ExtraBold" panose="020B0802020203020203" pitchFamily="34" charset="-52"/>
                  </a:rPr>
                  <a:t>2</a:t>
                </a:r>
                <a:endPara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endParaRPr>
              </a:p>
            </p:txBody>
          </p:sp>
        </p:grp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54B6523F-3134-413F-B546-E6ECBF57189E}"/>
                </a:ext>
              </a:extLst>
            </p:cNvPr>
            <p:cNvSpPr/>
            <p:nvPr/>
          </p:nvSpPr>
          <p:spPr>
            <a:xfrm>
              <a:off x="6752309" y="907489"/>
              <a:ext cx="45719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ru-RU" sz="2000" dirty="0" smtClean="0">
                  <a:solidFill>
                    <a:prstClr val="white"/>
                  </a:solidFill>
                  <a:latin typeface="Montserrat" panose="00000500000000000000" pitchFamily="2" charset="-52"/>
                </a:rPr>
                <a:t>Для популяризации социального проекта </a:t>
              </a:r>
              <a:endParaRPr lang="ru-RU" sz="2000" dirty="0">
                <a:solidFill>
                  <a:prstClr val="white"/>
                </a:solidFill>
                <a:latin typeface="Montserrat" panose="00000500000000000000" pitchFamily="2" charset="-52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513242" y="2790862"/>
            <a:ext cx="10811066" cy="851441"/>
            <a:chOff x="513243" y="907488"/>
            <a:chExt cx="10811066" cy="851441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1173779" y="910243"/>
              <a:ext cx="5112000" cy="846000"/>
              <a:chOff x="1970016" y="1997326"/>
              <a:chExt cx="4139129" cy="641669"/>
            </a:xfrm>
          </p:grpSpPr>
          <p:sp>
            <p:nvSpPr>
              <p:cNvPr id="112" name="Прямоугольник 111">
                <a:extLst>
                  <a:ext uri="{FF2B5EF4-FFF2-40B4-BE49-F238E27FC236}">
                    <a16:creationId xmlns:a16="http://schemas.microsoft.com/office/drawing/2014/main" id="{A5CB56A7-58EF-4FEE-997C-88953F186976}"/>
                  </a:ext>
                </a:extLst>
              </p:cNvPr>
              <p:cNvSpPr/>
              <p:nvPr/>
            </p:nvSpPr>
            <p:spPr>
              <a:xfrm>
                <a:off x="1970016" y="1997326"/>
                <a:ext cx="3894386" cy="641669"/>
              </a:xfrm>
              <a:prstGeom prst="rect">
                <a:avLst/>
              </a:prstGeom>
              <a:solidFill>
                <a:srgbClr val="B82767"/>
              </a:solidFill>
              <a:ln>
                <a:solidFill>
                  <a:srgbClr val="B827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33"/>
              </a:p>
            </p:txBody>
          </p:sp>
          <p:sp>
            <p:nvSpPr>
              <p:cNvPr id="113" name="Равнобедренный треугольник 112"/>
              <p:cNvSpPr/>
              <p:nvPr/>
            </p:nvSpPr>
            <p:spPr>
              <a:xfrm rot="5400000">
                <a:off x="5785896" y="2200852"/>
                <a:ext cx="389642" cy="256856"/>
              </a:xfrm>
              <a:prstGeom prst="triangle">
                <a:avLst/>
              </a:prstGeom>
              <a:solidFill>
                <a:srgbClr val="B82767"/>
              </a:solidFill>
              <a:ln>
                <a:solidFill>
                  <a:srgbClr val="B827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54B6523F-3134-413F-B546-E6ECBF57189E}"/>
                </a:ext>
              </a:extLst>
            </p:cNvPr>
            <p:cNvSpPr/>
            <p:nvPr/>
          </p:nvSpPr>
          <p:spPr>
            <a:xfrm>
              <a:off x="1182181" y="907488"/>
              <a:ext cx="49029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b="1" dirty="0" smtClean="0">
                  <a:solidFill>
                    <a:prstClr val="white"/>
                  </a:solidFill>
                  <a:latin typeface="Montserrat" panose="00000500000000000000" pitchFamily="2" charset="-52"/>
                </a:rPr>
                <a:t>«</a:t>
              </a:r>
              <a:r>
                <a:rPr lang="ru-RU" sz="2400" b="1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Блокнот твоих мыслей</a:t>
              </a:r>
              <a:r>
                <a:rPr lang="ru-RU" sz="2400" b="1" dirty="0" smtClean="0">
                  <a:solidFill>
                    <a:prstClr val="white"/>
                  </a:solidFill>
                  <a:latin typeface="Montserrat" panose="00000500000000000000" pitchFamily="2" charset="-52"/>
                </a:rPr>
                <a:t>» –</a:t>
              </a:r>
              <a:endParaRPr lang="en-US" sz="2400" b="1" dirty="0" smtClean="0">
                <a:solidFill>
                  <a:prstClr val="white"/>
                </a:solidFill>
                <a:latin typeface="Montserrat" panose="00000500000000000000" pitchFamily="2" charset="-52"/>
              </a:endParaRPr>
            </a:p>
            <a:p>
              <a:pPr lvl="0"/>
              <a:r>
                <a:rPr lang="ru-RU" sz="2400" dirty="0" smtClean="0">
                  <a:solidFill>
                    <a:prstClr val="white"/>
                  </a:solidFill>
                  <a:latin typeface="Montserrat" panose="00000500000000000000" pitchFamily="2" charset="-52"/>
                </a:rPr>
                <a:t>100</a:t>
              </a:r>
              <a:r>
                <a:rPr lang="ru-RU" sz="2200" dirty="0" smtClean="0">
                  <a:solidFill>
                    <a:prstClr val="white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руб.</a:t>
              </a:r>
              <a:r>
                <a:rPr lang="en-US" sz="2200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*</a:t>
              </a:r>
              <a:r>
                <a:rPr lang="en-US" sz="2200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prstClr val="white"/>
                  </a:solidFill>
                  <a:latin typeface="Montserrat" panose="00000500000000000000" pitchFamily="2" charset="-52"/>
                </a:rPr>
                <a:t>550</a:t>
              </a:r>
              <a:r>
                <a:rPr lang="ru-RU" sz="2200" dirty="0" smtClean="0">
                  <a:solidFill>
                    <a:prstClr val="white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шт.</a:t>
              </a:r>
              <a:r>
                <a:rPr lang="en-US" sz="2200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=</a:t>
              </a:r>
              <a:r>
                <a:rPr lang="en-US" sz="2200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prstClr val="white"/>
                  </a:solidFill>
                  <a:latin typeface="Montserrat" panose="00000500000000000000" pitchFamily="2" charset="-52"/>
                </a:rPr>
                <a:t>55000</a:t>
              </a:r>
              <a:r>
                <a:rPr lang="ru-RU" sz="2200" dirty="0" smtClean="0">
                  <a:solidFill>
                    <a:prstClr val="white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>
                  <a:solidFill>
                    <a:prstClr val="white"/>
                  </a:solidFill>
                  <a:latin typeface="Montserrat" panose="00000500000000000000" pitchFamily="2" charset="-52"/>
                </a:rPr>
                <a:t>руб</a:t>
              </a:r>
              <a:r>
                <a:rPr lang="ru-RU" sz="2400" dirty="0" smtClean="0">
                  <a:solidFill>
                    <a:prstClr val="white"/>
                  </a:solidFill>
                  <a:latin typeface="Montserrat" panose="00000500000000000000" pitchFamily="2" charset="-52"/>
                </a:rPr>
                <a:t>.</a:t>
              </a:r>
              <a:endParaRPr lang="ru-RU" sz="2400" dirty="0">
                <a:solidFill>
                  <a:prstClr val="white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6752309" y="912929"/>
              <a:ext cx="4572000" cy="846000"/>
            </a:xfrm>
            <a:prstGeom prst="rect">
              <a:avLst/>
            </a:prstGeom>
            <a:solidFill>
              <a:srgbClr val="641B53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grpSp>
          <p:nvGrpSpPr>
            <p:cNvPr id="108" name="Группа 107"/>
            <p:cNvGrpSpPr/>
            <p:nvPr/>
          </p:nvGrpSpPr>
          <p:grpSpPr>
            <a:xfrm>
              <a:off x="513243" y="1089034"/>
              <a:ext cx="587638" cy="512841"/>
              <a:chOff x="377332" y="2027353"/>
              <a:chExt cx="706858" cy="616887"/>
            </a:xfrm>
          </p:grpSpPr>
          <p:sp>
            <p:nvSpPr>
              <p:cNvPr id="110" name="Овал 109"/>
              <p:cNvSpPr/>
              <p:nvPr/>
            </p:nvSpPr>
            <p:spPr>
              <a:xfrm>
                <a:off x="377332" y="2027353"/>
                <a:ext cx="591927" cy="59192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AD17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Circe" panose="020B0502020203020203" pitchFamily="34" charset="-52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88732" y="2088912"/>
                <a:ext cx="595458" cy="555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AD1761"/>
                    </a:solidFill>
                    <a:latin typeface="Circe ExtraBold" panose="020B0802020203020203" pitchFamily="34" charset="-52"/>
                  </a:rPr>
                  <a:t>3</a:t>
                </a:r>
              </a:p>
            </p:txBody>
          </p:sp>
        </p:grpSp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id="{54B6523F-3134-413F-B546-E6ECBF57189E}"/>
                </a:ext>
              </a:extLst>
            </p:cNvPr>
            <p:cNvSpPr/>
            <p:nvPr/>
          </p:nvSpPr>
          <p:spPr>
            <a:xfrm>
              <a:off x="6752309" y="918778"/>
              <a:ext cx="45719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ru-RU" sz="2000" dirty="0" smtClean="0">
                  <a:solidFill>
                    <a:prstClr val="white"/>
                  </a:solidFill>
                  <a:latin typeface="Montserrat" panose="00000500000000000000" pitchFamily="2" charset="-52"/>
                </a:rPr>
                <a:t>Для записи «умных мыслей» и собственных произведений</a:t>
              </a:r>
              <a:endParaRPr lang="ru-RU" sz="2000" dirty="0">
                <a:solidFill>
                  <a:prstClr val="white"/>
                </a:solidFill>
                <a:latin typeface="Montserrat" panose="00000500000000000000" pitchFamily="2" charset="-52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513242" y="3735108"/>
            <a:ext cx="10811066" cy="1221873"/>
            <a:chOff x="513243" y="907488"/>
            <a:chExt cx="10811066" cy="1221873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1173779" y="910243"/>
              <a:ext cx="5112000" cy="846000"/>
              <a:chOff x="1970016" y="1997326"/>
              <a:chExt cx="4139129" cy="641669"/>
            </a:xfrm>
          </p:grpSpPr>
          <p:sp>
            <p:nvSpPr>
              <p:cNvPr id="122" name="Прямоугольник 121">
                <a:extLst>
                  <a:ext uri="{FF2B5EF4-FFF2-40B4-BE49-F238E27FC236}">
                    <a16:creationId xmlns:a16="http://schemas.microsoft.com/office/drawing/2014/main" id="{A5CB56A7-58EF-4FEE-997C-88953F186976}"/>
                  </a:ext>
                </a:extLst>
              </p:cNvPr>
              <p:cNvSpPr/>
              <p:nvPr/>
            </p:nvSpPr>
            <p:spPr>
              <a:xfrm>
                <a:off x="1970016" y="1997326"/>
                <a:ext cx="3894386" cy="641669"/>
              </a:xfrm>
              <a:prstGeom prst="rect">
                <a:avLst/>
              </a:prstGeom>
              <a:solidFill>
                <a:srgbClr val="B82767"/>
              </a:solidFill>
              <a:ln>
                <a:solidFill>
                  <a:srgbClr val="B827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33"/>
              </a:p>
            </p:txBody>
          </p:sp>
          <p:sp>
            <p:nvSpPr>
              <p:cNvPr id="123" name="Равнобедренный треугольник 122"/>
              <p:cNvSpPr/>
              <p:nvPr/>
            </p:nvSpPr>
            <p:spPr>
              <a:xfrm rot="5400000">
                <a:off x="5785896" y="2200852"/>
                <a:ext cx="389642" cy="256856"/>
              </a:xfrm>
              <a:prstGeom prst="triangle">
                <a:avLst/>
              </a:prstGeom>
              <a:solidFill>
                <a:srgbClr val="B82767"/>
              </a:solidFill>
              <a:ln>
                <a:solidFill>
                  <a:srgbClr val="B827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id="{54B6523F-3134-413F-B546-E6ECBF57189E}"/>
                </a:ext>
              </a:extLst>
            </p:cNvPr>
            <p:cNvSpPr/>
            <p:nvPr/>
          </p:nvSpPr>
          <p:spPr>
            <a:xfrm>
              <a:off x="1182181" y="907488"/>
              <a:ext cx="4902945" cy="122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Футболка с </a:t>
              </a:r>
              <a:r>
                <a:rPr lang="ru-RU" sz="2400" b="1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логотипом –</a:t>
              </a:r>
              <a:endParaRPr lang="en-US" sz="2400" b="1" dirty="0" smtClean="0">
                <a:solidFill>
                  <a:schemeClr val="bg1"/>
                </a:solidFill>
                <a:latin typeface="Montserrat" panose="00000500000000000000" pitchFamily="2" charset="-52"/>
              </a:endParaRPr>
            </a:p>
            <a:p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550</a:t>
              </a:r>
              <a:r>
                <a:rPr lang="ru-RU" sz="22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руб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.</a:t>
              </a:r>
              <a:r>
                <a:rPr lang="en-US" sz="22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*</a:t>
              </a:r>
              <a:r>
                <a:rPr lang="en-US" sz="22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140</a:t>
              </a:r>
              <a:r>
                <a:rPr lang="ru-RU" sz="22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шт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.</a:t>
              </a:r>
              <a:r>
                <a:rPr lang="en-US" sz="22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=</a:t>
              </a:r>
              <a:r>
                <a:rPr lang="en-US" sz="22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77000</a:t>
              </a:r>
              <a:r>
                <a:rPr lang="ru-RU" sz="22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руб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.</a:t>
              </a:r>
              <a:endParaRPr lang="ru-RU" sz="2400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  <a:p>
              <a:r>
                <a:rPr lang="en-US" sz="2540" b="1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endParaRPr lang="ru-RU" sz="2540" b="1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6752309" y="912929"/>
              <a:ext cx="4572000" cy="846000"/>
            </a:xfrm>
            <a:prstGeom prst="rect">
              <a:avLst/>
            </a:prstGeom>
            <a:solidFill>
              <a:srgbClr val="641B53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grpSp>
          <p:nvGrpSpPr>
            <p:cNvPr id="118" name="Группа 117"/>
            <p:cNvGrpSpPr/>
            <p:nvPr/>
          </p:nvGrpSpPr>
          <p:grpSpPr>
            <a:xfrm>
              <a:off x="513243" y="1089034"/>
              <a:ext cx="587638" cy="512841"/>
              <a:chOff x="377332" y="2027353"/>
              <a:chExt cx="706858" cy="616887"/>
            </a:xfrm>
          </p:grpSpPr>
          <p:sp>
            <p:nvSpPr>
              <p:cNvPr id="120" name="Овал 119"/>
              <p:cNvSpPr/>
              <p:nvPr/>
            </p:nvSpPr>
            <p:spPr>
              <a:xfrm>
                <a:off x="377332" y="2027353"/>
                <a:ext cx="591927" cy="59192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AD17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Circe" panose="020B0502020203020203" pitchFamily="34" charset="-52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488732" y="2088912"/>
                <a:ext cx="595458" cy="555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AD1761"/>
                    </a:solidFill>
                    <a:latin typeface="Circe ExtraBold" panose="020B0802020203020203" pitchFamily="34" charset="-52"/>
                  </a:rPr>
                  <a:t>4</a:t>
                </a:r>
                <a:endPara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endParaRPr>
              </a:p>
            </p:txBody>
          </p:sp>
        </p:grp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54B6523F-3134-413F-B546-E6ECBF57189E}"/>
                </a:ext>
              </a:extLst>
            </p:cNvPr>
            <p:cNvSpPr/>
            <p:nvPr/>
          </p:nvSpPr>
          <p:spPr>
            <a:xfrm>
              <a:off x="6752309" y="907489"/>
              <a:ext cx="45719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0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Для популяризации социального проекта </a:t>
              </a:r>
              <a:endParaRPr lang="ru-RU" sz="2000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513242" y="4673523"/>
            <a:ext cx="10811066" cy="851439"/>
            <a:chOff x="513243" y="907488"/>
            <a:chExt cx="10811066" cy="851439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1173779" y="910243"/>
              <a:ext cx="5112000" cy="846000"/>
              <a:chOff x="1970016" y="1997326"/>
              <a:chExt cx="4139129" cy="641669"/>
            </a:xfrm>
          </p:grpSpPr>
          <p:sp>
            <p:nvSpPr>
              <p:cNvPr id="132" name="Прямоугольник 131">
                <a:extLst>
                  <a:ext uri="{FF2B5EF4-FFF2-40B4-BE49-F238E27FC236}">
                    <a16:creationId xmlns:a16="http://schemas.microsoft.com/office/drawing/2014/main" id="{A5CB56A7-58EF-4FEE-997C-88953F186976}"/>
                  </a:ext>
                </a:extLst>
              </p:cNvPr>
              <p:cNvSpPr/>
              <p:nvPr/>
            </p:nvSpPr>
            <p:spPr>
              <a:xfrm>
                <a:off x="1970016" y="1997326"/>
                <a:ext cx="3894386" cy="641669"/>
              </a:xfrm>
              <a:prstGeom prst="rect">
                <a:avLst/>
              </a:prstGeom>
              <a:solidFill>
                <a:srgbClr val="B82767"/>
              </a:solidFill>
              <a:ln>
                <a:solidFill>
                  <a:srgbClr val="B827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33"/>
              </a:p>
            </p:txBody>
          </p:sp>
          <p:sp>
            <p:nvSpPr>
              <p:cNvPr id="133" name="Равнобедренный треугольник 132"/>
              <p:cNvSpPr/>
              <p:nvPr/>
            </p:nvSpPr>
            <p:spPr>
              <a:xfrm rot="5400000">
                <a:off x="5785896" y="2200852"/>
                <a:ext cx="389642" cy="256856"/>
              </a:xfrm>
              <a:prstGeom prst="triangle">
                <a:avLst/>
              </a:prstGeom>
              <a:solidFill>
                <a:srgbClr val="B82767"/>
              </a:solidFill>
              <a:ln>
                <a:solidFill>
                  <a:srgbClr val="B827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54B6523F-3134-413F-B546-E6ECBF57189E}"/>
                </a:ext>
              </a:extLst>
            </p:cNvPr>
            <p:cNvSpPr/>
            <p:nvPr/>
          </p:nvSpPr>
          <p:spPr>
            <a:xfrm>
              <a:off x="1182181" y="907488"/>
              <a:ext cx="49029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Сборник </a:t>
              </a:r>
              <a:r>
                <a:rPr lang="ru-RU" sz="2400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творческих </a:t>
              </a:r>
              <a:r>
                <a:rPr lang="ru-RU" sz="2400" b="1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работ 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250</a:t>
              </a:r>
              <a:r>
                <a:rPr lang="ru-RU" sz="22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руб.</a:t>
              </a:r>
              <a:r>
                <a:rPr lang="ru-RU" sz="2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*</a:t>
              </a:r>
              <a:r>
                <a:rPr lang="ru-RU" sz="2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550</a:t>
              </a:r>
              <a:r>
                <a:rPr lang="ru-RU" sz="2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шт</a:t>
              </a:r>
              <a:r>
                <a:rPr lang="ru-RU" sz="24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.</a:t>
              </a:r>
              <a:r>
                <a:rPr lang="ru-RU" sz="2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=</a:t>
              </a:r>
              <a:r>
                <a:rPr lang="ru-RU" sz="22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137500</a:t>
              </a:r>
              <a:r>
                <a:rPr lang="ru-RU" sz="22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руб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.</a:t>
              </a:r>
              <a:endParaRPr lang="ru-RU" sz="2400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127" name="Прямоугольник 126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6752309" y="912927"/>
              <a:ext cx="4572000" cy="846000"/>
            </a:xfrm>
            <a:prstGeom prst="rect">
              <a:avLst/>
            </a:prstGeom>
            <a:solidFill>
              <a:srgbClr val="641B53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grpSp>
          <p:nvGrpSpPr>
            <p:cNvPr id="128" name="Группа 127"/>
            <p:cNvGrpSpPr/>
            <p:nvPr/>
          </p:nvGrpSpPr>
          <p:grpSpPr>
            <a:xfrm>
              <a:off x="513243" y="1089034"/>
              <a:ext cx="587638" cy="512841"/>
              <a:chOff x="377332" y="2027353"/>
              <a:chExt cx="706858" cy="616887"/>
            </a:xfrm>
          </p:grpSpPr>
          <p:sp>
            <p:nvSpPr>
              <p:cNvPr id="130" name="Овал 129"/>
              <p:cNvSpPr/>
              <p:nvPr/>
            </p:nvSpPr>
            <p:spPr>
              <a:xfrm>
                <a:off x="377332" y="2027353"/>
                <a:ext cx="591927" cy="59192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AD17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Circe" panose="020B0502020203020203" pitchFamily="34" charset="-52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88732" y="2088912"/>
                <a:ext cx="595458" cy="555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AD1761"/>
                    </a:solidFill>
                    <a:latin typeface="Circe ExtraBold" panose="020B0802020203020203" pitchFamily="34" charset="-52"/>
                  </a:rPr>
                  <a:t>5</a:t>
                </a:r>
                <a:endPara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endParaRPr>
              </a:p>
            </p:txBody>
          </p:sp>
        </p:grpSp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54B6523F-3134-413F-B546-E6ECBF57189E}"/>
                </a:ext>
              </a:extLst>
            </p:cNvPr>
            <p:cNvSpPr/>
            <p:nvPr/>
          </p:nvSpPr>
          <p:spPr>
            <a:xfrm>
              <a:off x="6752309" y="907489"/>
              <a:ext cx="45719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Для мотивации на дальнейшую творческую </a:t>
              </a:r>
              <a:r>
                <a:rPr lang="ru-RU" sz="16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деятельность, </a:t>
              </a:r>
              <a:r>
                <a:rPr lang="ru-RU" sz="1600" dirty="0" err="1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распростра-нение</a:t>
              </a:r>
              <a:r>
                <a:rPr lang="ru-RU" sz="16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16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сборников в </a:t>
              </a:r>
              <a:r>
                <a:rPr lang="ru-RU" sz="16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библиотеках</a:t>
              </a:r>
              <a:endParaRPr lang="ru-RU" sz="1600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3441033" y="5752054"/>
            <a:ext cx="57064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ИТОГО: </a:t>
            </a:r>
            <a:r>
              <a:rPr lang="ru-RU" sz="2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600 000 </a:t>
            </a:r>
            <a:r>
              <a:rPr lang="ru-RU" sz="22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руб.</a:t>
            </a:r>
          </a:p>
          <a:p>
            <a:pPr algn="r"/>
            <a:r>
              <a:rPr lang="ru-RU" sz="2200" dirty="0" err="1" smtClean="0">
                <a:solidFill>
                  <a:schemeClr val="bg1"/>
                </a:solidFill>
                <a:latin typeface="Montserrat" panose="00000500000000000000" pitchFamily="2" charset="-52"/>
              </a:rPr>
              <a:t>Софинансирование</a:t>
            </a:r>
            <a:r>
              <a:rPr lang="ru-RU" sz="22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: </a:t>
            </a:r>
            <a:r>
              <a:rPr lang="ru-RU" sz="2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220 000 </a:t>
            </a:r>
            <a:r>
              <a:rPr lang="ru-RU" sz="22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руб.</a:t>
            </a:r>
          </a:p>
          <a:p>
            <a:pPr algn="r"/>
            <a:r>
              <a:rPr lang="ru-RU" sz="2200" u="sng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Запрашиваемая сумма: </a:t>
            </a:r>
            <a:r>
              <a:rPr lang="ru-RU" sz="2200" b="1" u="sng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380 000</a:t>
            </a:r>
            <a:r>
              <a:rPr lang="ru-RU" sz="2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руб.</a:t>
            </a:r>
            <a:endParaRPr lang="ru-RU" sz="22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17996</TotalTime>
  <Words>1071</Words>
  <Application>Microsoft Office PowerPoint</Application>
  <PresentationFormat>Широкоэкранный</PresentationFormat>
  <Paragraphs>167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Calibri</vt:lpstr>
      <vt:lpstr>Wingdings</vt:lpstr>
      <vt:lpstr>Times New Roman</vt:lpstr>
      <vt:lpstr>Circe</vt:lpstr>
      <vt:lpstr>Circe Light</vt:lpstr>
      <vt:lpstr>Circe ExtraBold</vt:lpstr>
      <vt:lpstr>Circe Bold</vt:lpstr>
      <vt:lpstr>Circe Extra Bold</vt:lpstr>
      <vt:lpstr>Arial</vt:lpstr>
      <vt:lpstr>Montserrat Black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SafeTec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Дурдина Зоя</dc:creator>
  <cp:lastModifiedBy>saveliev2017@outlook.com</cp:lastModifiedBy>
  <cp:revision>478</cp:revision>
  <cp:lastPrinted>2020-06-22T09:36:24Z</cp:lastPrinted>
  <dcterms:created xsi:type="dcterms:W3CDTF">2020-01-22T13:17:43Z</dcterms:created>
  <dcterms:modified xsi:type="dcterms:W3CDTF">2020-09-16T19:20:02Z</dcterms:modified>
</cp:coreProperties>
</file>