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2.jpg" ContentType="image/png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62" r:id="rId2"/>
    <p:sldId id="267" r:id="rId3"/>
    <p:sldId id="268" r:id="rId4"/>
    <p:sldId id="258" r:id="rId5"/>
    <p:sldId id="264" r:id="rId6"/>
    <p:sldId id="269" r:id="rId7"/>
    <p:sldId id="270" r:id="rId8"/>
    <p:sldId id="266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Montserrat Black" panose="020B0604020202020204" charset="-52"/>
      <p:bold r:id="rId19"/>
      <p:boldItalic r:id="rId20"/>
    </p:embeddedFont>
    <p:embeddedFont>
      <p:font typeface="Montserrat ExtraBold" panose="020B0604020202020204" charset="-52"/>
      <p:bold r:id="rId21"/>
      <p:boldItalic r:id="rId22"/>
    </p:embeddedFont>
    <p:embeddedFont>
      <p:font typeface="Montserrat SemiBold" panose="020B0604020202020204" charset="-52"/>
      <p:regular r:id="rId23"/>
      <p:bold r:id="rId24"/>
      <p:italic r:id="rId25"/>
      <p:boldItalic r:id="rId26"/>
    </p:embeddedFont>
    <p:embeddedFont>
      <p:font typeface="Segoe UI Semibold" panose="020B0702040204020203" pitchFamily="34" charset="0"/>
      <p:bold r:id="rId27"/>
      <p:boldItalic r:id="rId28"/>
    </p:embeddedFont>
    <p:embeddedFont>
      <p:font typeface="Verdana" panose="020B060403050404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8" roundtripDataSignature="AMtx7mhzxuPLBD0WkDB6QPm7D4ueqHhi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FECE00"/>
    <a:srgbClr val="FFD000"/>
    <a:srgbClr val="FFCF00"/>
    <a:srgbClr val="FCD000"/>
    <a:srgbClr val="E62A29"/>
    <a:srgbClr val="FF964E"/>
    <a:srgbClr val="FFA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0" d="100"/>
          <a:sy n="120" d="100"/>
        </p:scale>
        <p:origin x="198" y="120"/>
      </p:cViewPr>
      <p:guideLst>
        <p:guide orient="horz" pos="2183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8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6302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596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18821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29782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120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24294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18A9C-C7A0-41AE-8032-5BF0AE0A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605" y="0"/>
            <a:ext cx="1006678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18A9C-C7A0-41AE-8032-5BF0AE0A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8" y="204187"/>
            <a:ext cx="2326112" cy="1584664"/>
          </a:xfrm>
          <a:prstGeom prst="rect">
            <a:avLst/>
          </a:prstGeom>
        </p:spPr>
      </p:pic>
      <p:sp>
        <p:nvSpPr>
          <p:cNvPr id="3" name="Google Shape;107;p2">
            <a:extLst>
              <a:ext uri="{FF2B5EF4-FFF2-40B4-BE49-F238E27FC236}">
                <a16:creationId xmlns:a16="http://schemas.microsoft.com/office/drawing/2014/main" id="{F9A990EC-56F6-4F97-8641-2D80967EFD5E}"/>
              </a:ext>
            </a:extLst>
          </p:cNvPr>
          <p:cNvSpPr/>
          <p:nvPr/>
        </p:nvSpPr>
        <p:spPr>
          <a:xfrm>
            <a:off x="2755181" y="204187"/>
            <a:ext cx="92175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Автономная некоммерческая организация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«Центр развития предпринимательских способностей «Достижения»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7;p2">
            <a:extLst>
              <a:ext uri="{FF2B5EF4-FFF2-40B4-BE49-F238E27FC236}">
                <a16:creationId xmlns:a16="http://schemas.microsoft.com/office/drawing/2014/main" id="{7CA6AEAB-38FD-42E4-B0F1-0636D078946C}"/>
              </a:ext>
            </a:extLst>
          </p:cNvPr>
          <p:cNvSpPr/>
          <p:nvPr/>
        </p:nvSpPr>
        <p:spPr>
          <a:xfrm>
            <a:off x="461330" y="2365635"/>
            <a:ext cx="7086314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Организация начала свою деятельность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22 июля 2022 года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на основании решения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Министерства Юстиции РФ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8640FA2-CF88-4FAC-B419-A13937EA13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8822" y="1624540"/>
            <a:ext cx="3482772" cy="502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2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5">
            <a:extLst>
              <a:ext uri="{FF2B5EF4-FFF2-40B4-BE49-F238E27FC236}">
                <a16:creationId xmlns:a16="http://schemas.microsoft.com/office/drawing/2014/main" id="{2253A636-CD24-4300-90AF-E94578B081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-139916" y="140146"/>
            <a:ext cx="2724150" cy="1819275"/>
          </a:xfrm>
          <a:prstGeom prst="rect">
            <a:avLst/>
          </a:prstGeom>
        </p:spPr>
      </p:pic>
      <p:sp>
        <p:nvSpPr>
          <p:cNvPr id="7" name="Google Shape;125;p2">
            <a:extLst>
              <a:ext uri="{FF2B5EF4-FFF2-40B4-BE49-F238E27FC236}">
                <a16:creationId xmlns:a16="http://schemas.microsoft.com/office/drawing/2014/main" id="{B1654A45-EA0A-4EE0-BA4D-D7FA50D96895}"/>
              </a:ext>
            </a:extLst>
          </p:cNvPr>
          <p:cNvSpPr txBox="1"/>
          <p:nvPr/>
        </p:nvSpPr>
        <p:spPr>
          <a:xfrm>
            <a:off x="577049" y="2441026"/>
            <a:ext cx="4685230" cy="2866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ts val="1400"/>
            </a:pPr>
            <a:r>
              <a:rPr lang="ru-RU" dirty="0"/>
              <a:t>В своей деятельности Организация руководствуется Конституцией Российской Федерации, Гражданским кодексом Российской Федерации, Федеральным законом от 12.01.1996 № 7-ФЗ «О некоммерческих Организациях», другими законами и правовыми актами Российской Федерации и Уставом.</a:t>
            </a:r>
          </a:p>
          <a:p>
            <a:pPr lvl="0">
              <a:buClr>
                <a:schemeClr val="dk1"/>
              </a:buClr>
              <a:buSzPts val="1400"/>
            </a:pPr>
            <a:endParaRPr lang="ru-RU" dirty="0"/>
          </a:p>
          <a:p>
            <a:pPr lvl="0">
              <a:buClr>
                <a:schemeClr val="dk1"/>
              </a:buClr>
              <a:buSzPts val="1400"/>
            </a:pPr>
            <a:r>
              <a:rPr lang="ru-RU" dirty="0"/>
              <a:t>Целью деятельности Организации является оказание услуг, направленных на поддержку субъектов малого, среднего предпринимательства, самозанятых граждан и развития института предпринимательства на территории Российской Федерации.</a:t>
            </a:r>
            <a:endParaRPr sz="13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8" name="Google Shape;107;p2">
            <a:extLst>
              <a:ext uri="{FF2B5EF4-FFF2-40B4-BE49-F238E27FC236}">
                <a16:creationId xmlns:a16="http://schemas.microsoft.com/office/drawing/2014/main" id="{352B2461-8DD6-4AAD-8B3D-5BE142A2EDCF}"/>
              </a:ext>
            </a:extLst>
          </p:cNvPr>
          <p:cNvSpPr/>
          <p:nvPr/>
        </p:nvSpPr>
        <p:spPr>
          <a:xfrm>
            <a:off x="2755181" y="204187"/>
            <a:ext cx="92175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Автономная некоммерческая организация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«Центр развития предпринимательских способностей «Достижения»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80942F6F-1642-41A2-A1BB-28C060B623AF}"/>
              </a:ext>
            </a:extLst>
          </p:cNvPr>
          <p:cNvGrpSpPr/>
          <p:nvPr/>
        </p:nvGrpSpPr>
        <p:grpSpPr>
          <a:xfrm>
            <a:off x="4682966" y="1465621"/>
            <a:ext cx="4493513" cy="5534422"/>
            <a:chOff x="7498901" y="1123464"/>
            <a:chExt cx="4493513" cy="5534422"/>
          </a:xfrm>
        </p:grpSpPr>
        <p:pic>
          <p:nvPicPr>
            <p:cNvPr id="10" name="Google Shape;113;p2" descr="C:\Users\Соня\Desktop\Мывместе 2\Шаблон\Элементы\Ресурс 12@2x.png">
              <a:extLst>
                <a:ext uri="{FF2B5EF4-FFF2-40B4-BE49-F238E27FC236}">
                  <a16:creationId xmlns:a16="http://schemas.microsoft.com/office/drawing/2014/main" id="{AAE8D0F7-F572-4465-86D3-3DCD3D99CFF7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498901" y="1123464"/>
              <a:ext cx="4493513" cy="55344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Google Shape;114;p2">
              <a:extLst>
                <a:ext uri="{FF2B5EF4-FFF2-40B4-BE49-F238E27FC236}">
                  <a16:creationId xmlns:a16="http://schemas.microsoft.com/office/drawing/2014/main" id="{3DD8AF83-2E00-4535-B719-E46F9C128555}"/>
                </a:ext>
              </a:extLst>
            </p:cNvPr>
            <p:cNvPicPr preferRelativeResize="0"/>
            <p:nvPr/>
          </p:nvPicPr>
          <p:blipFill rotWithShape="1">
            <a:blip r:embed="rId5"/>
            <a:srcRect b="6339"/>
            <a:stretch/>
          </p:blipFill>
          <p:spPr>
            <a:xfrm>
              <a:off x="8227279" y="1805112"/>
              <a:ext cx="2852733" cy="356623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0" endPos="28000" dist="5000" dir="5400000" sy="-100000" algn="bl" rotWithShape="0"/>
            </a:effectLst>
          </p:spPr>
        </p:pic>
      </p:grpSp>
      <p:sp>
        <p:nvSpPr>
          <p:cNvPr id="12" name="Google Shape;126;p2">
            <a:extLst>
              <a:ext uri="{FF2B5EF4-FFF2-40B4-BE49-F238E27FC236}">
                <a16:creationId xmlns:a16="http://schemas.microsoft.com/office/drawing/2014/main" id="{C81B44F7-FDDC-4B2D-A0A8-4D0365FFB0FF}"/>
              </a:ext>
            </a:extLst>
          </p:cNvPr>
          <p:cNvSpPr txBox="1"/>
          <p:nvPr/>
        </p:nvSpPr>
        <p:spPr>
          <a:xfrm>
            <a:off x="8466854" y="2441026"/>
            <a:ext cx="3148097" cy="3284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Учредитель и директор  АНО «ЦРПС «Достижения»– </a:t>
            </a:r>
            <a:b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Анжелика Ёлшина, </a:t>
            </a:r>
            <a:b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b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r>
              <a:rPr lang="ru-RU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Волонтёр финансового просвещения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ru-RU" sz="1500" b="0" i="0" u="none" strike="noStrike" cap="none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lvl="0">
              <a:buClr>
                <a:schemeClr val="dk1"/>
              </a:buClr>
              <a:buSzPts val="1400"/>
            </a:pP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Старший преподаватель трека «Финансовая грамотность» </a:t>
            </a:r>
          </a:p>
          <a:p>
            <a:pPr lvl="0">
              <a:buClr>
                <a:schemeClr val="dk1"/>
              </a:buClr>
              <a:buSzPts val="1400"/>
            </a:pPr>
            <a:r>
              <a:rPr lang="ru-RU" dirty="0"/>
              <a:t>Центра непрерывного повышения профессионального мастерства педагогических работников Красноярского краевого института повышения квалификации и профессиональной переподготовки работников образования </a:t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43739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3" descr="C:\Users\Соня\Desktop\Мывместе 2\Шаблон\Элементы\Ресурс 12@2x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4777" y="1915166"/>
            <a:ext cx="6674287" cy="3962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3"/>
          <p:cNvSpPr/>
          <p:nvPr/>
        </p:nvSpPr>
        <p:spPr>
          <a:xfrm>
            <a:off x="-53900" y="-77786"/>
            <a:ext cx="12245900" cy="693578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5129EEE-BB2A-4EDF-9966-7283CC5BFEDA}"/>
              </a:ext>
            </a:extLst>
          </p:cNvPr>
          <p:cNvGrpSpPr/>
          <p:nvPr/>
        </p:nvGrpSpPr>
        <p:grpSpPr>
          <a:xfrm>
            <a:off x="3111039" y="1198766"/>
            <a:ext cx="3825076" cy="461665"/>
            <a:chOff x="5080799" y="1210762"/>
            <a:chExt cx="3825076" cy="461665"/>
          </a:xfrm>
          <a:solidFill>
            <a:srgbClr val="FFCF00"/>
          </a:solidFill>
        </p:grpSpPr>
        <p:sp>
          <p:nvSpPr>
            <p:cNvPr id="133" name="Google Shape;133;p3"/>
            <p:cNvSpPr/>
            <p:nvPr/>
          </p:nvSpPr>
          <p:spPr>
            <a:xfrm>
              <a:off x="5080799" y="1210762"/>
              <a:ext cx="3825076" cy="46166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5393008" y="1245725"/>
              <a:ext cx="3251251" cy="3136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-RU" sz="1900" b="1" dirty="0">
                  <a:solidFill>
                    <a:schemeClr val="lt1"/>
                  </a:solidFill>
                  <a:latin typeface="Montserrat"/>
                  <a:sym typeface="Montserrat"/>
                </a:rPr>
                <a:t>ЦЕЛЕВАЯ АУДИТОРИЯ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" name="Google Shape;144;p3">
            <a:extLst>
              <a:ext uri="{FF2B5EF4-FFF2-40B4-BE49-F238E27FC236}">
                <a16:creationId xmlns:a16="http://schemas.microsoft.com/office/drawing/2014/main" id="{8B6CAAA4-A699-423F-B370-C259099566A0}"/>
              </a:ext>
            </a:extLst>
          </p:cNvPr>
          <p:cNvSpPr txBox="1"/>
          <p:nvPr/>
        </p:nvSpPr>
        <p:spPr>
          <a:xfrm>
            <a:off x="737082" y="5708030"/>
            <a:ext cx="5823750" cy="899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2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Молодежь от 14 до 35 лет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Мероприятия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Школа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Verdana" panose="020B0604030504040204" pitchFamily="34" charset="0"/>
                <a:ea typeface="Verdana" panose="020B0604030504040204" pitchFamily="34" charset="0"/>
                <a:cs typeface="Montserrat SemiBold"/>
                <a:sym typeface="Montserrat SemiBold"/>
              </a:rPr>
              <a:t>ю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ного волонтера,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Школьное инициативное 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Segoe UI Semibold" panose="020B0702040204020203" pitchFamily="34" charset="0"/>
                <a:ea typeface="Montserrat SemiBold"/>
                <a:cs typeface="Segoe UI Semibold" panose="020B0702040204020203" pitchFamily="34" charset="0"/>
                <a:sym typeface="Montserrat SemiBold"/>
              </a:rPr>
              <a:t>бю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джетирование, развитие предпринимательских способностей</a:t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7" name="Google Shape;144;p3">
            <a:extLst>
              <a:ext uri="{FF2B5EF4-FFF2-40B4-BE49-F238E27FC236}">
                <a16:creationId xmlns:a16="http://schemas.microsoft.com/office/drawing/2014/main" id="{EA7218E8-D0E6-43AF-BF56-59AA57D2280A}"/>
              </a:ext>
            </a:extLst>
          </p:cNvPr>
          <p:cNvSpPr txBox="1"/>
          <p:nvPr/>
        </p:nvSpPr>
        <p:spPr>
          <a:xfrm>
            <a:off x="7494941" y="5708903"/>
            <a:ext cx="4277636" cy="948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Дети 5+ и родители, молодежь и взрослые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ru-RU" sz="15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Мероприятие</a:t>
            </a:r>
            <a:r>
              <a:rPr lang="en-US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:</a:t>
            </a: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Ежемесячно проводится клуб настольных экономических и умных игр в Краевой библиотеке </a:t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5" name="Picture 195">
            <a:extLst>
              <a:ext uri="{FF2B5EF4-FFF2-40B4-BE49-F238E27FC236}">
                <a16:creationId xmlns:a16="http://schemas.microsoft.com/office/drawing/2014/main" id="{8ACC28F1-97FA-4A86-A20A-2F6586E3776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39916" y="140146"/>
            <a:ext cx="2724150" cy="181927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73C7133-6214-41FD-963D-7ED6F4769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5080" y="2135404"/>
            <a:ext cx="4423587" cy="331769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768EDD-A14D-40DA-B011-22BA3005B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856" y="1981766"/>
            <a:ext cx="6441830" cy="38288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5129EEE-BB2A-4EDF-9966-7283CC5BFEDA}"/>
              </a:ext>
            </a:extLst>
          </p:cNvPr>
          <p:cNvGrpSpPr/>
          <p:nvPr/>
        </p:nvGrpSpPr>
        <p:grpSpPr>
          <a:xfrm>
            <a:off x="5104976" y="1125028"/>
            <a:ext cx="3825076" cy="461665"/>
            <a:chOff x="5080799" y="1210762"/>
            <a:chExt cx="3825076" cy="461665"/>
          </a:xfrm>
          <a:solidFill>
            <a:srgbClr val="FECE00"/>
          </a:solidFill>
        </p:grpSpPr>
        <p:sp>
          <p:nvSpPr>
            <p:cNvPr id="133" name="Google Shape;133;p3"/>
            <p:cNvSpPr/>
            <p:nvPr/>
          </p:nvSpPr>
          <p:spPr>
            <a:xfrm>
              <a:off x="5080799" y="1210762"/>
              <a:ext cx="3825076" cy="46166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5393008" y="1245725"/>
              <a:ext cx="3251251" cy="31362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Arial"/>
                <a:buNone/>
              </a:pPr>
              <a:r>
                <a:rPr lang="ru-RU" sz="1900" b="1" dirty="0">
                  <a:solidFill>
                    <a:schemeClr val="lt1"/>
                  </a:solidFill>
                  <a:latin typeface="Montserrat"/>
                  <a:sym typeface="Montserrat"/>
                </a:rPr>
                <a:t>ЦЕЛЕВАЯ АУДИТОРИЯ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B703EE-02E9-4064-87A5-081AD73003A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b="1484"/>
          <a:stretch/>
        </p:blipFill>
        <p:spPr>
          <a:xfrm>
            <a:off x="1178573" y="2038594"/>
            <a:ext cx="3578378" cy="37720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0" endPos="28000" dist="5000" dir="5400000" sy="-100000" algn="bl" rotWithShape="0"/>
          </a:effectLst>
        </p:spPr>
      </p:pic>
      <p:sp>
        <p:nvSpPr>
          <p:cNvPr id="17" name="Google Shape;144;p3">
            <a:extLst>
              <a:ext uri="{FF2B5EF4-FFF2-40B4-BE49-F238E27FC236}">
                <a16:creationId xmlns:a16="http://schemas.microsoft.com/office/drawing/2014/main" id="{EB8A51A8-B649-4C68-B69F-7CEA103986BA}"/>
              </a:ext>
            </a:extLst>
          </p:cNvPr>
          <p:cNvSpPr txBox="1"/>
          <p:nvPr/>
        </p:nvSpPr>
        <p:spPr>
          <a:xfrm>
            <a:off x="1223277" y="5957328"/>
            <a:ext cx="3881699" cy="83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Педагоги Красноярского края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ru-RU" sz="1800" b="0" i="0" u="none" strike="noStrike" cap="none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Н</a:t>
            </a:r>
            <a:r>
              <a:rPr lang="ru-RU" sz="18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астольные финансовые и экономические игры</a:t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44" name="Google Shape;144;p3"/>
          <p:cNvSpPr txBox="1"/>
          <p:nvPr/>
        </p:nvSpPr>
        <p:spPr>
          <a:xfrm>
            <a:off x="5295236" y="5957328"/>
            <a:ext cx="6023793" cy="636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Взрослое население города Красноярска и Красноярского края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lang="ru-RU" sz="1500" b="0" i="0" u="none" strike="noStrike" cap="none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Семинары и настольные финансовые и экономические игры</a:t>
            </a:r>
            <a:br>
              <a:rPr lang="ru-RU" sz="1500" b="0" i="0" u="none" strike="noStrike" cap="none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500" b="0" i="0" u="none" strike="noStrike" cap="none" dirty="0">
              <a:solidFill>
                <a:schemeClr val="accent6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6" name="Picture 195">
            <a:extLst>
              <a:ext uri="{FF2B5EF4-FFF2-40B4-BE49-F238E27FC236}">
                <a16:creationId xmlns:a16="http://schemas.microsoft.com/office/drawing/2014/main" id="{07EDBEA3-1920-467A-A8DF-45F9E8C909BB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-139916" y="140146"/>
            <a:ext cx="2724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6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7A18A9C-C7A0-41AE-8032-5BF0AE0A9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28" y="204187"/>
            <a:ext cx="2326112" cy="1584664"/>
          </a:xfrm>
          <a:prstGeom prst="rect">
            <a:avLst/>
          </a:prstGeom>
        </p:spPr>
      </p:pic>
      <p:sp>
        <p:nvSpPr>
          <p:cNvPr id="3" name="Google Shape;107;p2">
            <a:extLst>
              <a:ext uri="{FF2B5EF4-FFF2-40B4-BE49-F238E27FC236}">
                <a16:creationId xmlns:a16="http://schemas.microsoft.com/office/drawing/2014/main" id="{F9A990EC-56F6-4F97-8641-2D80967EFD5E}"/>
              </a:ext>
            </a:extLst>
          </p:cNvPr>
          <p:cNvSpPr/>
          <p:nvPr/>
        </p:nvSpPr>
        <p:spPr>
          <a:xfrm>
            <a:off x="2755181" y="204187"/>
            <a:ext cx="921759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40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Автономная некоммерческая организация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Calibri"/>
                <a:cs typeface="Calibri"/>
                <a:sym typeface="Montserrat Black"/>
              </a:rPr>
              <a:t>«Центр развития предпринимательских способностей «Достижения»</a:t>
            </a: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107;p2">
            <a:extLst>
              <a:ext uri="{FF2B5EF4-FFF2-40B4-BE49-F238E27FC236}">
                <a16:creationId xmlns:a16="http://schemas.microsoft.com/office/drawing/2014/main" id="{7CA6AEAB-38FD-42E4-B0F1-0636D078946C}"/>
              </a:ext>
            </a:extLst>
          </p:cNvPr>
          <p:cNvSpPr/>
          <p:nvPr/>
        </p:nvSpPr>
        <p:spPr>
          <a:xfrm>
            <a:off x="426042" y="2330124"/>
            <a:ext cx="5104746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4 проекта</a:t>
            </a:r>
            <a:r>
              <a:rPr lang="en-US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Tx/>
              <a:buChar char="-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Финансовая грамотность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Клуб </a:t>
            </a:r>
            <a:r>
              <a:rPr lang="en-US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</a:t>
            </a: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подростков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Tx/>
              <a:buChar char="-"/>
            </a:pP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Школьный Чемпионат по настольной игре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Мачи</a:t>
            </a:r>
            <a:r>
              <a:rPr lang="ru-RU" sz="2400" b="1" i="0" u="none" strike="noStrike" cap="none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r>
              <a:rPr lang="ru-RU" sz="2400" b="1" i="0" u="none" strike="noStrike" cap="none" dirty="0" err="1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Коро</a:t>
            </a:r>
            <a:endParaRPr lang="ru-RU" sz="2400" b="1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Tx/>
              <a:buChar char="-"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Школьное инициативное бюджетирование </a:t>
            </a:r>
            <a:endParaRPr lang="ru-RU" sz="2400" b="1" i="0" u="none" strike="noStrike" cap="none" dirty="0">
              <a:solidFill>
                <a:schemeClr val="dk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D1F749-EC2D-44D5-8230-6A7094EEB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338" y="3484266"/>
            <a:ext cx="3764130" cy="28230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100BF0-E6DF-4C07-851B-41C2D63BD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0864" y="1788851"/>
            <a:ext cx="3106832" cy="233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6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7;p2">
            <a:extLst>
              <a:ext uri="{FF2B5EF4-FFF2-40B4-BE49-F238E27FC236}">
                <a16:creationId xmlns:a16="http://schemas.microsoft.com/office/drawing/2014/main" id="{7CA6AEAB-38FD-42E4-B0F1-0636D078946C}"/>
              </a:ext>
            </a:extLst>
          </p:cNvPr>
          <p:cNvSpPr/>
          <p:nvPr/>
        </p:nvSpPr>
        <p:spPr>
          <a:xfrm>
            <a:off x="2920753" y="373736"/>
            <a:ext cx="8398276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Клуб </a:t>
            </a:r>
            <a:r>
              <a:rPr lang="en-US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</a:t>
            </a:r>
            <a:r>
              <a:rPr lang="ru-RU" sz="2400" b="1" dirty="0">
                <a:solidFill>
                  <a:schemeClr val="dk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подростков.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ru-RU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Родительское собрание на тему</a:t>
            </a:r>
            <a:r>
              <a:rPr lang="en-U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: </a:t>
            </a:r>
            <a:endParaRPr lang="ru-RU"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ru-RU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Карманные деньги. Как правильно говорить о деньгах с детьми</a:t>
            </a:r>
            <a:r>
              <a:rPr lang="en-U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?</a:t>
            </a:r>
            <a:endParaRPr lang="ru-RU"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28521DAF-090B-4761-BD44-B534A6CAF8BD}"/>
              </a:ext>
            </a:extLst>
          </p:cNvPr>
          <p:cNvSpPr txBox="1"/>
          <p:nvPr/>
        </p:nvSpPr>
        <p:spPr bwMode="auto">
          <a:xfrm>
            <a:off x="553375" y="2905571"/>
            <a:ext cx="5882936" cy="2927550"/>
          </a:xfrm>
          <a:prstGeom prst="rect">
            <a:avLst/>
          </a:prstGeom>
        </p:spPr>
        <p:txBody>
          <a:bodyPr vert="horz" wrap="square" lIns="0" tIns="7701" rIns="0" bIns="0" rtlCol="0">
            <a:spAutoFit/>
          </a:bodyPr>
          <a:lstStyle/>
          <a:p>
            <a:pPr marL="464901" indent="-457200">
              <a:spcBef>
                <a:spcPts val="61"/>
              </a:spcBef>
              <a:buAutoNum type="arabicPeriod"/>
              <a:tabLst>
                <a:tab pos="319218" algn="l"/>
              </a:tabLst>
              <a:defRPr/>
            </a:pPr>
            <a:r>
              <a:rPr lang="ru-RU" sz="2183" dirty="0">
                <a:solidFill>
                  <a:schemeClr val="tx1">
                    <a:lumMod val="75000"/>
                    <a:lumOff val="25000"/>
                  </a:schemeClr>
                </a:solidFill>
                <a:cs typeface="Verdana"/>
              </a:rPr>
              <a:t>Насколько «открыта» тема денег в Вашей семье</a:t>
            </a:r>
            <a:r>
              <a:rPr lang="en-US" sz="2183" dirty="0">
                <a:solidFill>
                  <a:schemeClr val="tx1">
                    <a:lumMod val="75000"/>
                    <a:lumOff val="25000"/>
                  </a:schemeClr>
                </a:solidFill>
                <a:cs typeface="Verdana"/>
              </a:rPr>
              <a:t>?</a:t>
            </a:r>
            <a:endParaRPr lang="ru-RU" sz="2183" dirty="0">
              <a:solidFill>
                <a:schemeClr val="tx1">
                  <a:lumMod val="75000"/>
                  <a:lumOff val="25000"/>
                </a:schemeClr>
              </a:solidFill>
              <a:cs typeface="Verdana"/>
            </a:endParaRPr>
          </a:p>
          <a:p>
            <a:pPr marL="236301" indent="-228600">
              <a:spcBef>
                <a:spcPts val="61"/>
              </a:spcBef>
              <a:buAutoNum type="arabicPeriod"/>
              <a:tabLst>
                <a:tab pos="319218" algn="l"/>
              </a:tabLst>
              <a:defRPr/>
            </a:pPr>
            <a:endParaRPr sz="109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01">
              <a:spcBef>
                <a:spcPts val="61"/>
              </a:spcBef>
              <a:tabLst>
                <a:tab pos="319218" algn="l"/>
              </a:tabLst>
              <a:defRPr/>
            </a:pPr>
            <a:r>
              <a:rPr lang="ru-RU" sz="2183" dirty="0">
                <a:solidFill>
                  <a:schemeClr val="tx1">
                    <a:lumMod val="75000"/>
                    <a:lumOff val="25000"/>
                  </a:schemeClr>
                </a:solidFill>
                <a:cs typeface="Verdana"/>
              </a:rPr>
              <a:t>2.   Есть ли у Вас системное обучение финансовой грамотности</a:t>
            </a:r>
            <a:r>
              <a:rPr lang="en-US" sz="2183" dirty="0">
                <a:solidFill>
                  <a:schemeClr val="tx1">
                    <a:lumMod val="75000"/>
                    <a:lumOff val="25000"/>
                  </a:schemeClr>
                </a:solidFill>
                <a:cs typeface="Verdana"/>
              </a:rPr>
              <a:t>?</a:t>
            </a:r>
            <a:endParaRPr lang="ru-RU" sz="2183" dirty="0">
              <a:solidFill>
                <a:schemeClr val="tx1">
                  <a:lumMod val="75000"/>
                  <a:lumOff val="25000"/>
                </a:schemeClr>
              </a:solidFill>
              <a:cs typeface="Verdana"/>
            </a:endParaRPr>
          </a:p>
          <a:p>
            <a:pPr marL="7701">
              <a:spcBef>
                <a:spcPts val="61"/>
              </a:spcBef>
              <a:tabLst>
                <a:tab pos="319218" algn="l"/>
              </a:tabLst>
              <a:defRPr/>
            </a:pPr>
            <a:endParaRPr sz="1092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7701">
              <a:spcBef>
                <a:spcPts val="61"/>
              </a:spcBef>
              <a:tabLst>
                <a:tab pos="319218" algn="l"/>
              </a:tabLst>
              <a:defRPr/>
            </a:pPr>
            <a:r>
              <a:rPr lang="ru-RU" sz="2183" dirty="0">
                <a:solidFill>
                  <a:schemeClr val="tx1">
                    <a:lumMod val="75000"/>
                    <a:lumOff val="25000"/>
                  </a:schemeClr>
                </a:solidFill>
                <a:cs typeface="Verdana"/>
              </a:rPr>
              <a:t>3.   Есть ли у Вас знания особенностей детской психологии и педагогики в сфере финансовой грамотности</a:t>
            </a:r>
            <a:r>
              <a:rPr lang="en-US" sz="2183" dirty="0">
                <a:solidFill>
                  <a:schemeClr val="tx1">
                    <a:lumMod val="75000"/>
                    <a:lumOff val="25000"/>
                  </a:schemeClr>
                </a:solidFill>
                <a:cs typeface="Verdana"/>
              </a:rPr>
              <a:t>?</a:t>
            </a:r>
            <a:endParaRPr lang="ru-RU" sz="2183" dirty="0">
              <a:solidFill>
                <a:schemeClr val="tx1">
                  <a:lumMod val="75000"/>
                  <a:lumOff val="25000"/>
                </a:schemeClr>
              </a:solidFill>
              <a:cs typeface="Verdana"/>
            </a:endParaRPr>
          </a:p>
          <a:p>
            <a:pPr marL="7701">
              <a:spcBef>
                <a:spcPts val="61"/>
              </a:spcBef>
              <a:tabLst>
                <a:tab pos="319218" algn="l"/>
              </a:tabLst>
              <a:defRPr/>
            </a:pPr>
            <a:endParaRPr sz="1092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DB17ED8-E9A4-415A-B85A-3C385B80D1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82" y="2596773"/>
            <a:ext cx="5001243" cy="3334162"/>
          </a:xfrm>
          <a:prstGeom prst="rect">
            <a:avLst/>
          </a:prstGeom>
        </p:spPr>
      </p:pic>
      <p:pic>
        <p:nvPicPr>
          <p:cNvPr id="9" name="Picture 195">
            <a:extLst>
              <a:ext uri="{FF2B5EF4-FFF2-40B4-BE49-F238E27FC236}">
                <a16:creationId xmlns:a16="http://schemas.microsoft.com/office/drawing/2014/main" id="{85FCBBC1-ADE0-443B-B96C-0F8A0408483E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-139916" y="140146"/>
            <a:ext cx="272415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9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6" descr="C:\Users\Соня\Desktop\Мывместе 2\Шаблон\Элементы\Ресурс 3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7095" y="2441457"/>
            <a:ext cx="656795" cy="656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6" descr="C:\Users\Соня\Desktop\Мывместе 2\Шаблон\Элементы\Ресурс 3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7094" y="3317377"/>
            <a:ext cx="656795" cy="65679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6"/>
          <p:cNvSpPr txBox="1"/>
          <p:nvPr/>
        </p:nvSpPr>
        <p:spPr>
          <a:xfrm>
            <a:off x="1252138" y="644616"/>
            <a:ext cx="9605627" cy="1388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250" tIns="52125" rIns="104250" bIns="52125" anchor="ctr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Montserrat ExtraBold"/>
              <a:buNone/>
            </a:pPr>
            <a:r>
              <a:rPr lang="ru-RU" sz="4000" b="0" i="0" u="none" strike="noStrike" cap="none" dirty="0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СПАСИБО ЗА ВНИМАНИЕ!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p6"/>
          <p:cNvSpPr/>
          <p:nvPr/>
        </p:nvSpPr>
        <p:spPr>
          <a:xfrm>
            <a:off x="4717327" y="2419025"/>
            <a:ext cx="3313568" cy="679228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4717327" y="3317377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6"/>
          <p:cNvSpPr txBox="1"/>
          <p:nvPr/>
        </p:nvSpPr>
        <p:spPr>
          <a:xfrm>
            <a:off x="5179953" y="3369110"/>
            <a:ext cx="2850942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vk.com/</a:t>
            </a:r>
            <a:r>
              <a:rPr lang="en-US" sz="1800" dirty="0" err="1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angelicayolshina</a:t>
            </a:r>
            <a:b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3" name="Рисунок 2" descr="Телефонная трубка">
            <a:extLst>
              <a:ext uri="{FF2B5EF4-FFF2-40B4-BE49-F238E27FC236}">
                <a16:creationId xmlns:a16="http://schemas.microsoft.com/office/drawing/2014/main" id="{0E76ACFB-EBA7-4A76-85F5-6DB41DB604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97094" y="4090085"/>
            <a:ext cx="709331" cy="709331"/>
          </a:xfrm>
          <a:prstGeom prst="rect">
            <a:avLst/>
          </a:prstGeom>
        </p:spPr>
      </p:pic>
      <p:sp>
        <p:nvSpPr>
          <p:cNvPr id="13" name="Google Shape;210;p6">
            <a:extLst>
              <a:ext uri="{FF2B5EF4-FFF2-40B4-BE49-F238E27FC236}">
                <a16:creationId xmlns:a16="http://schemas.microsoft.com/office/drawing/2014/main" id="{ACC16AAF-2568-4013-A71C-89886788A41B}"/>
              </a:ext>
            </a:extLst>
          </p:cNvPr>
          <p:cNvSpPr/>
          <p:nvPr/>
        </p:nvSpPr>
        <p:spPr>
          <a:xfrm>
            <a:off x="4717327" y="4142621"/>
            <a:ext cx="3313568" cy="656795"/>
          </a:xfrm>
          <a:prstGeom prst="roundRect">
            <a:avLst>
              <a:gd name="adj" fmla="val 50000"/>
            </a:avLst>
          </a:prstGeom>
          <a:noFill/>
          <a:ln w="28575" cap="flat" cmpd="sng">
            <a:solidFill>
              <a:srgbClr val="FF954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211;p6">
            <a:extLst>
              <a:ext uri="{FF2B5EF4-FFF2-40B4-BE49-F238E27FC236}">
                <a16:creationId xmlns:a16="http://schemas.microsoft.com/office/drawing/2014/main" id="{4CD6A80F-52E3-4B27-A922-E25A63BAB741}"/>
              </a:ext>
            </a:extLst>
          </p:cNvPr>
          <p:cNvSpPr txBox="1"/>
          <p:nvPr/>
        </p:nvSpPr>
        <p:spPr>
          <a:xfrm>
            <a:off x="5149300" y="4329053"/>
            <a:ext cx="2449622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475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r>
              <a:rPr lang="ru-RU" sz="3800" i="0" u="none" strike="noStrike" cap="none" dirty="0">
                <a:solidFill>
                  <a:srgbClr val="FF954D"/>
                </a:solidFill>
                <a:latin typeface="Montserrat SemiBold" panose="020B0604020202020204" charset="-52"/>
                <a:ea typeface="Montserrat"/>
                <a:cs typeface="Montserrat"/>
                <a:sym typeface="Montserrat"/>
              </a:rPr>
              <a:t>+7-913-554-75-12</a:t>
            </a:r>
            <a:endParaRPr sz="1400" i="0" u="none" strike="noStrike" cap="none" dirty="0">
              <a:solidFill>
                <a:srgbClr val="000000"/>
              </a:solidFill>
              <a:latin typeface="Montserrat SemiBold" panose="020B0604020202020204" charset="-52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44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b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5" name="Google Shape;211;p6">
            <a:extLst>
              <a:ext uri="{FF2B5EF4-FFF2-40B4-BE49-F238E27FC236}">
                <a16:creationId xmlns:a16="http://schemas.microsoft.com/office/drawing/2014/main" id="{B9E3362A-AEE5-4D73-80AE-FA7EF4DCDCEC}"/>
              </a:ext>
            </a:extLst>
          </p:cNvPr>
          <p:cNvSpPr txBox="1"/>
          <p:nvPr/>
        </p:nvSpPr>
        <p:spPr>
          <a:xfrm>
            <a:off x="5022267" y="2493190"/>
            <a:ext cx="2850942" cy="553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 lnSpcReduction="2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54D"/>
              </a:buClr>
              <a:buSzPct val="1000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144"/>
              </a:spcBef>
              <a:buClr>
                <a:srgbClr val="FF954D"/>
              </a:buClr>
              <a:buSzPct val="100000"/>
            </a:pPr>
            <a:r>
              <a:rPr lang="en-US" sz="1800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Angelicayolshina@rambler.ru</a:t>
            </a:r>
            <a:br>
              <a:rPr lang="ru-RU" sz="1800" b="0" i="0" u="none" strike="noStrike" cap="none" dirty="0">
                <a:solidFill>
                  <a:srgbClr val="FF954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</a:br>
            <a:endParaRPr sz="1800" b="0" i="0" u="none" strike="noStrike" cap="none" dirty="0">
              <a:solidFill>
                <a:srgbClr val="FF954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108485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321</Words>
  <Application>Microsoft Office PowerPoint</Application>
  <PresentationFormat>Широкоэкранный</PresentationFormat>
  <Paragraphs>52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Montserrat ExtraBold</vt:lpstr>
      <vt:lpstr>Calibri</vt:lpstr>
      <vt:lpstr>Arial</vt:lpstr>
      <vt:lpstr>Montserrat Black</vt:lpstr>
      <vt:lpstr>Montserrat</vt:lpstr>
      <vt:lpstr>Verdana</vt:lpstr>
      <vt:lpstr>Montserrat SemiBold</vt:lpstr>
      <vt:lpstr>Segoe UI Semibold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Зоя Дурдина</dc:creator>
  <cp:lastModifiedBy>Ёлшина Анжелика Владимировна</cp:lastModifiedBy>
  <cp:revision>76</cp:revision>
  <dcterms:created xsi:type="dcterms:W3CDTF">2020-03-24T07:41:27Z</dcterms:created>
  <dcterms:modified xsi:type="dcterms:W3CDTF">2023-03-03T09:32:39Z</dcterms:modified>
</cp:coreProperties>
</file>