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2" r:id="rId25"/>
    <p:sldId id="281" r:id="rId26"/>
    <p:sldId id="283" r:id="rId27"/>
    <p:sldId id="280" r:id="rId28"/>
    <p:sldId id="279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72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</c:v>
                </c:pt>
                <c:pt idx="1">
                  <c:v>3</c:v>
                </c:pt>
                <c:pt idx="2">
                  <c:v>7</c:v>
                </c:pt>
                <c:pt idx="3">
                  <c:v>22</c:v>
                </c:pt>
                <c:pt idx="4">
                  <c:v>7</c:v>
                </c:pt>
                <c:pt idx="5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AF-4924-9F6C-FEC69D665CD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379999871"/>
        <c:axId val="1715667679"/>
      </c:barChart>
      <c:catAx>
        <c:axId val="1379999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15667679"/>
        <c:crosses val="autoZero"/>
        <c:auto val="1"/>
        <c:lblAlgn val="ctr"/>
        <c:lblOffset val="100"/>
        <c:noMultiLvlLbl val="0"/>
      </c:catAx>
      <c:valAx>
        <c:axId val="1715667679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799998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Общий</a:t>
            </a:r>
            <a:r>
              <a:rPr lang="ru-RU" baseline="0" dirty="0"/>
              <a:t> охват вовлеченных добровольцев </a:t>
            </a:r>
            <a:r>
              <a:rPr lang="ru-RU" dirty="0"/>
              <a:t>: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Кол.-во.: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E61E-4F6F-A06B-59A85195496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61E-4F6F-A06B-59A85195496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E61E-4F6F-A06B-59A85195496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61E-4F6F-A06B-59A85195496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E61E-4F6F-A06B-59A85195496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61E-4F6F-A06B-59A851954969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B588B0A-6497-4200-BA77-8CE2D4157598}" type="CELLRANGE">
                      <a:rPr lang="en-US" baseline="0"/>
                      <a:pPr>
                        <a:defRPr/>
                      </a:pPr>
                      <a:t>[ДИАПАЗОН ЯЧЕЕК]</a:t>
                    </a:fld>
                    <a:r>
                      <a:rPr lang="en-US" baseline="0"/>
                      <a:t>; </a:t>
                    </a:r>
                    <a:fld id="{2958DA42-66E0-4A97-BB36-8581632F7BE4}" type="CATEGORYNAME">
                      <a:rPr lang="en-US" baseline="0"/>
                      <a:pPr>
                        <a:defRPr/>
                      </a:pPr>
                      <a:t>[ИМЯ КАТЕГОРИИ]</a:t>
                    </a:fld>
                    <a:endParaRPr lang="en-US" baseline="0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065625000000001"/>
                      <c:h val="5.7919537223302169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E61E-4F6F-A06B-59A851954969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93F33E6-A488-4BBA-ACF4-A2DDFA60A1ED}" type="CELLRANGE">
                      <a:rPr lang="en-US" baseline="0"/>
                      <a:pPr>
                        <a:defRPr/>
                      </a:pPr>
                      <a:t>[ДИАПАЗОН ЯЧЕЕК]</a:t>
                    </a:fld>
                    <a:r>
                      <a:rPr lang="en-US" baseline="0"/>
                      <a:t>; </a:t>
                    </a:r>
                    <a:fld id="{C93F5373-463A-47E5-B8CC-0D45E8CA7FF9}" type="CATEGORYNAME">
                      <a:rPr lang="en-US" baseline="0"/>
                      <a:pPr>
                        <a:defRPr/>
                      </a:pPr>
                      <a:t>[ИМЯ КАТЕГОРИИ]</a:t>
                    </a:fld>
                    <a:endParaRPr lang="en-US" baseline="0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981249999999998"/>
                      <c:h val="7.2258990856246041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E61E-4F6F-A06B-59A851954969}"/>
                </c:ext>
              </c:extLst>
            </c:dLbl>
            <c:dLbl>
              <c:idx val="2"/>
              <c:layout>
                <c:manualLayout>
                  <c:x val="-0.15838471948818897"/>
                  <c:y val="-0.1099270607319143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022698A-1511-4B8D-ADEE-E5FE092670B6}" type="CELLRANGE">
                      <a:rPr lang="en-US" baseline="0"/>
                      <a:pPr>
                        <a:defRPr/>
                      </a:pPr>
                      <a:t>[ДИАПАЗОН ЯЧЕЕК]</a:t>
                    </a:fld>
                    <a:r>
                      <a:rPr lang="en-US" baseline="0"/>
                      <a:t>; </a:t>
                    </a:r>
                    <a:fld id="{71B14AF5-C4FB-486E-B822-9A2F61EB149B}" type="CATEGORYNAME">
                      <a:rPr lang="en-US" baseline="0"/>
                      <a:pPr>
                        <a:defRPr/>
                      </a:pPr>
                      <a:t>[ИМЯ КАТЕГОРИИ]</a:t>
                    </a:fld>
                    <a:endParaRPr lang="en-US" baseline="0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128125"/>
                      <c:h val="7.7038808733893974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E61E-4F6F-A06B-59A851954969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CE8A1C4-CFE6-4FE8-9D4D-8FA85B170FF1}" type="CELLRANGE">
                      <a:rPr lang="en-US" baseline="0"/>
                      <a:pPr>
                        <a:defRPr/>
                      </a:pPr>
                      <a:t>[ДИАПАЗОН ЯЧЕЕК]</a:t>
                    </a:fld>
                    <a:r>
                      <a:rPr lang="en-US" baseline="0"/>
                      <a:t>; </a:t>
                    </a:r>
                    <a:fld id="{5FC400F7-F0FC-4840-B0F0-62C211729836}" type="CATEGORYNAME">
                      <a:rPr lang="en-US" baseline="0"/>
                      <a:pPr>
                        <a:defRPr/>
                      </a:pPr>
                      <a:t>[ИМЯ КАТЕГОРИИ]</a:t>
                    </a:fld>
                    <a:endParaRPr lang="en-US" baseline="0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721875000000001"/>
                      <c:h val="7.2258990856246041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E61E-4F6F-A06B-59A851954969}"/>
                </c:ext>
              </c:extLst>
            </c:dLbl>
            <c:dLbl>
              <c:idx val="4"/>
              <c:layout>
                <c:manualLayout>
                  <c:x val="0.17246364419291338"/>
                  <c:y val="-0.1305070935131850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846D46B-DFAD-454B-8822-A94323A77ECA}" type="CELLRANGE">
                      <a:rPr lang="en-US" baseline="0"/>
                      <a:pPr>
                        <a:defRPr/>
                      </a:pPr>
                      <a:t>[ДИАПАЗОН ЯЧЕЕК]</a:t>
                    </a:fld>
                    <a:r>
                      <a:rPr lang="en-US" baseline="0"/>
                      <a:t>; </a:t>
                    </a:r>
                    <a:fld id="{E86D1F71-FEB8-49AE-84B8-D16F18F92740}" type="CATEGORYNAME">
                      <a:rPr lang="en-US" baseline="0"/>
                      <a:pPr>
                        <a:defRPr/>
                      </a:pPr>
                      <a:t>[ИМЯ КАТЕГОРИИ]</a:t>
                    </a:fld>
                    <a:endParaRPr lang="en-US" baseline="0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378124999999998"/>
                      <c:h val="6.5089264039774108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E61E-4F6F-A06B-59A851954969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5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3C1CE0A-67A3-4E1D-A4BF-94CB43FDE837}" type="CELLRANGE">
                      <a:rPr lang="en-US" sz="1500" baseline="0"/>
                      <a:pPr>
                        <a:defRPr sz="1500"/>
                      </a:pPr>
                      <a:t>[ДИАПАЗОН ЯЧЕЕК]</a:t>
                    </a:fld>
                    <a:r>
                      <a:rPr lang="en-US" sz="1500" baseline="0"/>
                      <a:t>; </a:t>
                    </a:r>
                    <a:fld id="{5A6C234A-4040-444D-975B-FCE18C634483}" type="CATEGORYNAME">
                      <a:rPr lang="en-US" sz="1500" baseline="0"/>
                      <a:pPr>
                        <a:defRPr sz="1500"/>
                      </a:pPr>
                      <a:t>[ИМЯ КАТЕГОРИИ]</a:t>
                    </a:fld>
                    <a:endParaRPr lang="en-US" sz="1500" baseline="0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003124999999999"/>
                      <c:h val="9.61580802444858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E61E-4F6F-A06B-59A851954969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Лист1!$A$2:$A$7</c:f>
              <c:strCache>
                <c:ptCount val="6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460</c:v>
                </c:pt>
                <c:pt idx="1">
                  <c:v>60</c:v>
                </c:pt>
                <c:pt idx="2">
                  <c:v>154</c:v>
                </c:pt>
                <c:pt idx="3">
                  <c:v>442</c:v>
                </c:pt>
                <c:pt idx="4">
                  <c:v>102</c:v>
                </c:pt>
                <c:pt idx="5">
                  <c:v>541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Лист1!$B$2:$B$7</c15:f>
                <c15:dlblRangeCache>
                  <c:ptCount val="6"/>
                  <c:pt idx="0">
                    <c:v>460</c:v>
                  </c:pt>
                  <c:pt idx="1">
                    <c:v>60</c:v>
                  </c:pt>
                  <c:pt idx="2">
                    <c:v>154</c:v>
                  </c:pt>
                  <c:pt idx="3">
                    <c:v>442</c:v>
                  </c:pt>
                  <c:pt idx="4">
                    <c:v>102</c:v>
                  </c:pt>
                  <c:pt idx="5">
                    <c:v>541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E61E-4F6F-A06B-59A85195496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4852485236220476"/>
          <c:y val="0.21063058497597284"/>
          <c:w val="0.14210014763779527"/>
          <c:h val="0.4752740849363874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3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24</c:v>
                </c:pt>
                <c:pt idx="1">
                  <c:v>52</c:v>
                </c:pt>
                <c:pt idx="2">
                  <c:v>33</c:v>
                </c:pt>
                <c:pt idx="3">
                  <c:v>47</c:v>
                </c:pt>
                <c:pt idx="4">
                  <c:v>36</c:v>
                </c:pt>
                <c:pt idx="5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AF-4924-9F6C-FEC69D665CD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379999871"/>
        <c:axId val="1715667679"/>
      </c:barChart>
      <c:catAx>
        <c:axId val="1379999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15667679"/>
        <c:crosses val="autoZero"/>
        <c:auto val="1"/>
        <c:lblAlgn val="ctr"/>
        <c:lblOffset val="100"/>
        <c:noMultiLvlLbl val="0"/>
      </c:catAx>
      <c:valAx>
        <c:axId val="1715667679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799998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Общий</a:t>
            </a:r>
            <a:r>
              <a:rPr lang="ru-RU" baseline="0" dirty="0"/>
              <a:t> охват вовлеченных добровольцев </a:t>
            </a:r>
            <a:r>
              <a:rPr lang="ru-RU" dirty="0"/>
              <a:t>: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Кол.-во.: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E61E-4F6F-A06B-59A85195496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61E-4F6F-A06B-59A85195496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E61E-4F6F-A06B-59A85195496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61E-4F6F-A06B-59A85195496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E61E-4F6F-A06B-59A85195496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61E-4F6F-A06B-59A851954969}"/>
              </c:ext>
            </c:extLst>
          </c:dPt>
          <c:dLbls>
            <c:dLbl>
              <c:idx val="0"/>
              <c:layout>
                <c:manualLayout>
                  <c:x val="-8.45355561023622E-2"/>
                  <c:y val="0.1498902900069815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020CDA7-8E55-4476-96E6-D289D7A1309A}" type="CELLRANGE">
                      <a:rPr lang="en-US" baseline="0"/>
                      <a:pPr>
                        <a:defRPr/>
                      </a:pPr>
                      <a:t>[ДИАПАЗОН ЯЧЕЕК]</a:t>
                    </a:fld>
                    <a:r>
                      <a:rPr lang="en-US" baseline="0"/>
                      <a:t>; </a:t>
                    </a:r>
                    <a:fld id="{D93DF851-6A94-4FC7-BBCF-8EF0AF4144DD}" type="CATEGORYNAME">
                      <a:rPr lang="en-US" baseline="0"/>
                      <a:pPr>
                        <a:defRPr/>
                      </a:pPr>
                      <a:t>[ИМЯ КАТЕГОРИИ]</a:t>
                    </a:fld>
                    <a:endParaRPr lang="en-US" baseline="0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065625000000001"/>
                      <c:h val="5.7919537223302169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E61E-4F6F-A06B-59A851954969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ED6A9C8-1158-4416-BAD6-D51F92F0A154}" type="CELLRANGE">
                      <a:rPr lang="en-US" baseline="0"/>
                      <a:pPr>
                        <a:defRPr/>
                      </a:pPr>
                      <a:t>[ДИАПАЗОН ЯЧЕЕК]</a:t>
                    </a:fld>
                    <a:r>
                      <a:rPr lang="en-US" baseline="0"/>
                      <a:t>; </a:t>
                    </a:r>
                    <a:fld id="{437445E8-BC7E-4A42-BE88-F75978EC2400}" type="CATEGORYNAME">
                      <a:rPr lang="en-US" baseline="0"/>
                      <a:pPr>
                        <a:defRPr/>
                      </a:pPr>
                      <a:t>[ИМЯ КАТЕГОРИИ]</a:t>
                    </a:fld>
                    <a:endParaRPr lang="en-US" baseline="0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137499999999999"/>
                      <c:h val="7.2258990856246041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E61E-4F6F-A06B-59A851954969}"/>
                </c:ext>
              </c:extLst>
            </c:dLbl>
            <c:dLbl>
              <c:idx val="2"/>
              <c:layout>
                <c:manualLayout>
                  <c:x val="-0.15838471948818897"/>
                  <c:y val="-0.1099270607319143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DDAE1BD-499F-492D-876F-0F61E097E795}" type="CELLRANGE">
                      <a:rPr lang="en-US" baseline="0"/>
                      <a:pPr>
                        <a:defRPr/>
                      </a:pPr>
                      <a:t>[ДИАПАЗОН ЯЧЕЕК]</a:t>
                    </a:fld>
                    <a:r>
                      <a:rPr lang="en-US" baseline="0"/>
                      <a:t>; </a:t>
                    </a:r>
                    <a:fld id="{A09E6E87-D706-47A7-86F3-D9812F89429C}" type="CATEGORYNAME">
                      <a:rPr lang="en-US" baseline="0"/>
                      <a:pPr>
                        <a:defRPr/>
                      </a:pPr>
                      <a:t>[ИМЯ КАТЕГОРИИ]</a:t>
                    </a:fld>
                    <a:endParaRPr lang="en-US" baseline="0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128125"/>
                      <c:h val="7.7038808733893974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E61E-4F6F-A06B-59A851954969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B047445-5638-42AF-A848-EB62A364EC14}" type="CELLRANGE">
                      <a:rPr lang="en-US" baseline="0"/>
                      <a:pPr>
                        <a:defRPr/>
                      </a:pPr>
                      <a:t>[ДИАПАЗОН ЯЧЕЕК]</a:t>
                    </a:fld>
                    <a:r>
                      <a:rPr lang="en-US" baseline="0"/>
                      <a:t>; </a:t>
                    </a:r>
                    <a:fld id="{4FF73FF0-BD9F-441E-B943-B4BE69E3A83B}" type="CATEGORYNAME">
                      <a:rPr lang="en-US" baseline="0"/>
                      <a:pPr>
                        <a:defRPr/>
                      </a:pPr>
                      <a:t>[ИМЯ КАТЕГОРИИ]</a:t>
                    </a:fld>
                    <a:endParaRPr lang="en-US" baseline="0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721875000000001"/>
                      <c:h val="7.2258990856246041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E61E-4F6F-A06B-59A851954969}"/>
                </c:ext>
              </c:extLst>
            </c:dLbl>
            <c:dLbl>
              <c:idx val="4"/>
              <c:layout>
                <c:manualLayout>
                  <c:x val="0.19590114419291335"/>
                  <c:y val="-0.1591860007790727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038C530-31ED-4A43-A6C4-30F9DC7DF0FD}" type="CELLRANGE">
                      <a:rPr lang="en-US" baseline="0"/>
                      <a:pPr>
                        <a:defRPr/>
                      </a:pPr>
                      <a:t>[ДИАПАЗОН ЯЧЕЕК]</a:t>
                    </a:fld>
                    <a:r>
                      <a:rPr lang="en-US" baseline="0"/>
                      <a:t>; </a:t>
                    </a:r>
                    <a:fld id="{6FFBB5D9-C4D5-44DF-8FDB-57F8D57E0AE8}" type="CATEGORYNAME">
                      <a:rPr lang="en-US" baseline="0"/>
                      <a:pPr>
                        <a:defRPr/>
                      </a:pPr>
                      <a:t>[ИМЯ КАТЕГОРИИ]</a:t>
                    </a:fld>
                    <a:endParaRPr lang="en-US" baseline="0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378124999999998"/>
                      <c:h val="6.5089264039774108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E61E-4F6F-A06B-59A851954969}"/>
                </c:ext>
              </c:extLst>
            </c:dLbl>
            <c:dLbl>
              <c:idx val="5"/>
              <c:layout>
                <c:manualLayout>
                  <c:x val="0.12423560531496065"/>
                  <c:y val="0.25593723007672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5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E8D29B8-2996-4599-9C27-B9C378A02525}" type="CELLRANGE">
                      <a:rPr lang="en-US" sz="1500" baseline="0"/>
                      <a:pPr>
                        <a:defRPr sz="1500"/>
                      </a:pPr>
                      <a:t>[ДИАПАЗОН ЯЧЕЕК]</a:t>
                    </a:fld>
                    <a:r>
                      <a:rPr lang="en-US" sz="1500" baseline="0"/>
                      <a:t>; </a:t>
                    </a:r>
                    <a:fld id="{3E813C8F-4D7C-4DC0-A651-82656E293F23}" type="CATEGORYNAME">
                      <a:rPr lang="en-US" sz="1500" baseline="0"/>
                      <a:pPr>
                        <a:defRPr sz="1500"/>
                      </a:pPr>
                      <a:t>[ИМЯ КАТЕГОРИИ]</a:t>
                    </a:fld>
                    <a:endParaRPr lang="en-US" sz="1500" baseline="0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003124999999999"/>
                      <c:h val="9.61580802444858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E61E-4F6F-A06B-59A851954969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Лист1!$A$2:$A$7</c:f>
              <c:strCache>
                <c:ptCount val="6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810</c:v>
                </c:pt>
                <c:pt idx="1">
                  <c:v>1532</c:v>
                </c:pt>
                <c:pt idx="2">
                  <c:v>1262</c:v>
                </c:pt>
                <c:pt idx="3">
                  <c:v>1510</c:v>
                </c:pt>
                <c:pt idx="4">
                  <c:v>2204</c:v>
                </c:pt>
                <c:pt idx="5">
                  <c:v>1816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Лист1!$B$2:$B$7</c15:f>
                <c15:dlblRangeCache>
                  <c:ptCount val="6"/>
                  <c:pt idx="0">
                    <c:v>810</c:v>
                  </c:pt>
                  <c:pt idx="1">
                    <c:v>1532</c:v>
                  </c:pt>
                  <c:pt idx="2">
                    <c:v>1262</c:v>
                  </c:pt>
                  <c:pt idx="3">
                    <c:v>1510</c:v>
                  </c:pt>
                  <c:pt idx="4">
                    <c:v>2204</c:v>
                  </c:pt>
                  <c:pt idx="5">
                    <c:v>1816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E61E-4F6F-A06B-59A85195496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4852485236220476"/>
          <c:y val="0.21063058497597284"/>
          <c:w val="0.14210014763779527"/>
          <c:h val="0.4752740849363874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3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884006-48D6-42E8-8A42-6DDADBA9F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29E1AA5-E35A-4BEE-B1F2-9FC710B4D5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FD8FE5-DAB5-44B8-BB4D-F3124FCA3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043D3-BD45-4311-8621-266F477B3712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624BC4-8224-4C0A-99B1-FF4C1AFEE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4FE13A-F164-486D-BF87-FF164EF4E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2C4C-E5DC-4C07-8B1C-1C4451580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200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B81A7-E7FE-41B3-8074-17A829546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F70E6A-C700-4B70-AC3F-306ED07DC1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1ECE9B-7D3B-4A0C-8F70-77F8DA0BF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043D3-BD45-4311-8621-266F477B3712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28C7BB-30FC-45DA-91F8-62AA3CF01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B3C5E9-6463-4C96-82EF-8A0583D3D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2C4C-E5DC-4C07-8B1C-1C4451580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744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7F73ADD-1742-4957-A28E-A2F1AFBCA6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B5D21D-C8FF-4CBA-B9EE-415DB0B630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201929-E7B3-4747-8A1B-E308E368B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043D3-BD45-4311-8621-266F477B3712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B60635-048A-4BF4-AE37-696DD3FB2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A3B34D-349D-4914-8D16-680F86377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2C4C-E5DC-4C07-8B1C-1C4451580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466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F9E87A-3673-4CB1-9396-ADA2E93F9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D36191-3951-477B-8BBE-D6550FB47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9576CB-2656-4F74-8579-7CA70779C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043D3-BD45-4311-8621-266F477B3712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730F3-D501-4A0A-9A9D-BA6035E8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20D432-CB41-4FF5-9450-81D1D346F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2C4C-E5DC-4C07-8B1C-1C4451580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749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B68A9-C9D1-4C7A-8602-20C233FD2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D39593-CC24-41FB-99CE-36B4A22FD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8D2C07-F7E3-4833-A28F-7C479E60D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043D3-BD45-4311-8621-266F477B3712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91F4E1-DDFE-4E11-8FBE-643F4103E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D4E459-A63A-4B2E-896D-CD1A2CEF5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2C4C-E5DC-4C07-8B1C-1C4451580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021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27E4C-1B4E-4410-A1F8-860645CD6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9DD2C2-4FF4-441C-9E64-5BFDECBC5B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9DD2AE-D444-4F9B-BA38-F09F7E4A23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D57585-B87E-4913-A375-303C02B53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043D3-BD45-4311-8621-266F477B3712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603E09-3A60-43A8-9015-ADE82C1D4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41EAB5-E10F-4E9F-9BB0-4E49BC0FA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2C4C-E5DC-4C07-8B1C-1C4451580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572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1E6EF-649C-476F-86FA-4EEFF7BD7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E4F236-49E0-4F09-A2ED-05E1B0873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EEA8AE-395C-4CB9-AC5B-34B0BE9AE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CC3CB4-45D4-4396-BC70-0A375F6F78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8770D0B-07B5-444D-9695-56C3FF99A0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4C10F4-6A75-466D-939F-BBD18A6ED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043D3-BD45-4311-8621-266F477B3712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64C3B5A-6308-49A9-8DDD-16207085A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626C467-2A33-4FC9-B710-470C0845E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2C4C-E5DC-4C07-8B1C-1C4451580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500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29BE39-302E-4484-8A58-BB310ADCF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00600D3-4232-4E29-B683-9E3177247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043D3-BD45-4311-8621-266F477B3712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B6AF85-DE4D-405B-AD0F-DAE742662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941F998-5E72-4B18-B7EB-BB5547FBB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2C4C-E5DC-4C07-8B1C-1C4451580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425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0333C25-C802-4E93-B29F-13EC6BD99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043D3-BD45-4311-8621-266F477B3712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38AF33-3FDE-4A82-8182-C0CDCDC5B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C83B93F-2D60-4774-A347-E4B52B2EE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2C4C-E5DC-4C07-8B1C-1C4451580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080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2A6F86-F05B-4F16-B85A-804C14651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EADFBA-A5ED-4404-8676-47F2607C8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690FE3-C815-4F2A-BEBC-527717103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DC0A53-D5EA-4713-93B3-87C915A3D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043D3-BD45-4311-8621-266F477B3712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194A7D-578E-400E-AB99-1C78EA967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73AB7B-7331-49C4-BA28-A9E84B585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2C4C-E5DC-4C07-8B1C-1C4451580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169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972F82-5FBF-40C5-A7CB-BF6845F52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376245D-D3F0-47EB-A2E2-D3166F7BA7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10CE36-803E-44A4-88AD-A91B445D68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7D7E01-EADA-4503-B52C-1D0BF219A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043D3-BD45-4311-8621-266F477B3712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F6DC6E-AD7B-430F-AB3B-C78603E45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F0995F-EB1A-4795-8155-84D917B71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2C4C-E5DC-4C07-8B1C-1C4451580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571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545359-E7FD-4ADA-A96D-95DF91ED9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10245C-5D8E-4164-A7A9-88B2705B1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AA8A15-3BA9-4037-8907-F2683D9759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043D3-BD45-4311-8621-266F477B3712}" type="datetimeFigureOut">
              <a:rPr lang="ru-RU" smtClean="0"/>
              <a:t>08.08.2022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3122B7-29C7-403E-80B6-5338F4FE5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3A05E9-6274-417B-ADEC-C840EE086F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A2C4C-E5DC-4C07-8B1C-1C4451580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700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9.png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chart" Target="../charts/chart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chart" Target="../charts/chart4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F90D0-0542-463D-8BF2-A7648D845D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101AC0-D870-4422-900A-F7FA4A0BA5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7D5E46-1030-4E07-AC34-CF31AC6FF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16"/>
            <a:ext cx="12192000" cy="68600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7158C2-5414-4D54-BEA6-3F46E22EA5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1" y="2782"/>
            <a:ext cx="12288614" cy="68552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CDF03C-10BF-42F8-8358-FA424E63FA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80" b="35123"/>
          <a:stretch/>
        </p:blipFill>
        <p:spPr>
          <a:xfrm>
            <a:off x="3337050" y="240818"/>
            <a:ext cx="5143500" cy="11213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91C2F9-C8B1-4CE6-9C86-3EEF22108B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4881" y="4999738"/>
            <a:ext cx="1882649" cy="17716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D3087F-A1C3-496B-A874-91EB5CFB8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9531" y="4497446"/>
            <a:ext cx="2193347" cy="3647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0F9089-F33A-492B-8C35-FF23CDA5C6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8250">
            <a:off x="705330" y="-1600798"/>
            <a:ext cx="9275824" cy="92758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A2C6EA-B60C-49E4-81BB-0049CDEEBDCA}"/>
              </a:ext>
            </a:extLst>
          </p:cNvPr>
          <p:cNvSpPr txBox="1"/>
          <p:nvPr/>
        </p:nvSpPr>
        <p:spPr>
          <a:xfrm>
            <a:off x="858174" y="1378297"/>
            <a:ext cx="104756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добровольческой (волонтерской) деятельности на территории Муниципального образования города Новороссийск</a:t>
            </a:r>
          </a:p>
        </p:txBody>
      </p:sp>
    </p:spTree>
    <p:extLst>
      <p:ext uri="{BB962C8B-B14F-4D97-AF65-F5344CB8AC3E}">
        <p14:creationId xmlns:p14="http://schemas.microsoft.com/office/powerpoint/2010/main" val="2704211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F90D0-0542-463D-8BF2-A7648D845D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101AC0-D870-4422-900A-F7FA4A0BA5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7D5E46-1030-4E07-AC34-CF31AC6FF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16"/>
            <a:ext cx="12192000" cy="68600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7158C2-5414-4D54-BEA6-3F46E22EA5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1" y="2782"/>
            <a:ext cx="12288614" cy="68552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A4E74C-53CE-4272-9DA2-331B184DBBAD}"/>
              </a:ext>
            </a:extLst>
          </p:cNvPr>
          <p:cNvSpPr txBox="1"/>
          <p:nvPr/>
        </p:nvSpPr>
        <p:spPr>
          <a:xfrm>
            <a:off x="4808378" y="4857570"/>
            <a:ext cx="6270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акция «Чистый берег»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1FC4F5F-DA96-4AD8-8879-66BC86F40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3232" y="6176927"/>
            <a:ext cx="2746149" cy="45769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5F8B922-DF76-4523-A7AD-9F02162D03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2" r="3744" b="9744"/>
          <a:stretch/>
        </p:blipFill>
        <p:spPr>
          <a:xfrm>
            <a:off x="5057041" y="202859"/>
            <a:ext cx="6830757" cy="4115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5B1D35-1938-429F-9422-B480260C8E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0" b="21014"/>
          <a:stretch/>
        </p:blipFill>
        <p:spPr>
          <a:xfrm>
            <a:off x="260919" y="2689925"/>
            <a:ext cx="4958194" cy="3833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CDF03C-10BF-42F8-8358-FA424E63FA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80" b="35123"/>
          <a:stretch/>
        </p:blipFill>
        <p:spPr>
          <a:xfrm>
            <a:off x="4591593" y="3854975"/>
            <a:ext cx="5143500" cy="11213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65D372-94AE-4C57-8C65-A47AE4C831A7}"/>
              </a:ext>
            </a:extLst>
          </p:cNvPr>
          <p:cNvSpPr txBox="1"/>
          <p:nvPr/>
        </p:nvSpPr>
        <p:spPr>
          <a:xfrm>
            <a:off x="444220" y="322262"/>
            <a:ext cx="45915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Субботник «Сохраним природу вместе»</a:t>
            </a:r>
          </a:p>
        </p:txBody>
      </p:sp>
    </p:spTree>
    <p:extLst>
      <p:ext uri="{BB962C8B-B14F-4D97-AF65-F5344CB8AC3E}">
        <p14:creationId xmlns:p14="http://schemas.microsoft.com/office/powerpoint/2010/main" val="2262514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F90D0-0542-463D-8BF2-A7648D845D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101AC0-D870-4422-900A-F7FA4A0BA5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7D5E46-1030-4E07-AC34-CF31AC6FF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16"/>
            <a:ext cx="12192000" cy="68600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7158C2-5414-4D54-BEA6-3F46E22EA5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2"/>
            <a:ext cx="12288614" cy="68552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CDF03C-10BF-42F8-8358-FA424E63FA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80" b="35123"/>
          <a:stretch/>
        </p:blipFill>
        <p:spPr>
          <a:xfrm>
            <a:off x="6499567" y="1355120"/>
            <a:ext cx="5143500" cy="11213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65D372-94AE-4C57-8C65-A47AE4C831A7}"/>
              </a:ext>
            </a:extLst>
          </p:cNvPr>
          <p:cNvSpPr txBox="1"/>
          <p:nvPr/>
        </p:nvSpPr>
        <p:spPr>
          <a:xfrm>
            <a:off x="6775521" y="575816"/>
            <a:ext cx="4591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здоровья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AFF18E-E24A-4B63-86E0-CF0B988B86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3" t="28513" r="13897"/>
          <a:stretch/>
        </p:blipFill>
        <p:spPr>
          <a:xfrm>
            <a:off x="234214" y="206210"/>
            <a:ext cx="5716420" cy="437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7ED356-3A84-4FBD-9051-BAB10F217C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0" r="23282" b="6199"/>
          <a:stretch/>
        </p:blipFill>
        <p:spPr>
          <a:xfrm>
            <a:off x="5416909" y="2737825"/>
            <a:ext cx="5784816" cy="3901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1FC4F5F-DA96-4AD8-8879-66BC86F40C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275" y="6167609"/>
            <a:ext cx="2746149" cy="45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41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F90D0-0542-463D-8BF2-A7648D845D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101AC0-D870-4422-900A-F7FA4A0BA5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7D5E46-1030-4E07-AC34-CF31AC6FF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16"/>
            <a:ext cx="12192000" cy="68600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7158C2-5414-4D54-BEA6-3F46E22EA5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2"/>
            <a:ext cx="12288614" cy="68552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65D372-94AE-4C57-8C65-A47AE4C831A7}"/>
              </a:ext>
            </a:extLst>
          </p:cNvPr>
          <p:cNvSpPr txBox="1"/>
          <p:nvPr/>
        </p:nvSpPr>
        <p:spPr>
          <a:xfrm>
            <a:off x="222209" y="231652"/>
            <a:ext cx="55184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летчика-космонавта Российской Федерации Сергея Васильевича Авдеева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BFF209-2E64-4D16-8498-69BF4C0465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t="18947" r="9284"/>
          <a:stretch/>
        </p:blipFill>
        <p:spPr>
          <a:xfrm>
            <a:off x="591033" y="2704277"/>
            <a:ext cx="5403890" cy="4046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2A7BB23-C1F7-4474-8860-1FF21A844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303" y="169188"/>
            <a:ext cx="6154491" cy="4093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CDF03C-10BF-42F8-8358-FA424E63FA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80" b="35123"/>
          <a:stretch/>
        </p:blipFill>
        <p:spPr>
          <a:xfrm>
            <a:off x="7671903" y="3878313"/>
            <a:ext cx="5143500" cy="112134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1FC4F5F-DA96-4AD8-8879-66BC86F40C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4238" y="6293479"/>
            <a:ext cx="2746149" cy="4576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903F02-F27C-4EF8-9025-3E79918C0071}"/>
              </a:ext>
            </a:extLst>
          </p:cNvPr>
          <p:cNvSpPr txBox="1"/>
          <p:nvPr/>
        </p:nvSpPr>
        <p:spPr>
          <a:xfrm>
            <a:off x="7160455" y="4979819"/>
            <a:ext cx="4440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«Поехали!»</a:t>
            </a:r>
          </a:p>
        </p:txBody>
      </p:sp>
    </p:spTree>
    <p:extLst>
      <p:ext uri="{BB962C8B-B14F-4D97-AF65-F5344CB8AC3E}">
        <p14:creationId xmlns:p14="http://schemas.microsoft.com/office/powerpoint/2010/main" val="2302519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F90D0-0542-463D-8BF2-A7648D845D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101AC0-D870-4422-900A-F7FA4A0BA5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7D5E46-1030-4E07-AC34-CF31AC6FF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16"/>
            <a:ext cx="12192000" cy="68600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7158C2-5414-4D54-BEA6-3F46E22EA5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07" y="2782"/>
            <a:ext cx="12288614" cy="68552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65D372-94AE-4C57-8C65-A47AE4C831A7}"/>
              </a:ext>
            </a:extLst>
          </p:cNvPr>
          <p:cNvSpPr txBox="1"/>
          <p:nvPr/>
        </p:nvSpPr>
        <p:spPr>
          <a:xfrm>
            <a:off x="6583341" y="306699"/>
            <a:ext cx="55184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Добросток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– оказание помощи «Пункту обмена хороших вещей»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1FC4F5F-DA96-4AD8-8879-66BC86F40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3940" y="6093609"/>
            <a:ext cx="2746149" cy="4576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E629403-8BE1-4C10-878B-287BBF537A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39" b="8287"/>
          <a:stretch/>
        </p:blipFill>
        <p:spPr>
          <a:xfrm>
            <a:off x="335285" y="165986"/>
            <a:ext cx="5143500" cy="4263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0A5A6C-F3D3-492E-A970-A5F0D5DC63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081" y="2137869"/>
            <a:ext cx="3438838" cy="4585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CDF03C-10BF-42F8-8358-FA424E63FA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80" b="35123"/>
          <a:stretch/>
        </p:blipFill>
        <p:spPr>
          <a:xfrm>
            <a:off x="95250" y="4108671"/>
            <a:ext cx="5143500" cy="112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82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F90D0-0542-463D-8BF2-A7648D845D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101AC0-D870-4422-900A-F7FA4A0BA5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7D5E46-1030-4E07-AC34-CF31AC6FF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16"/>
            <a:ext cx="12192000" cy="68600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7158C2-5414-4D54-BEA6-3F46E22EA5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07" y="2782"/>
            <a:ext cx="12288614" cy="68552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65D372-94AE-4C57-8C65-A47AE4C831A7}"/>
              </a:ext>
            </a:extLst>
          </p:cNvPr>
          <p:cNvSpPr txBox="1"/>
          <p:nvPr/>
        </p:nvSpPr>
        <p:spPr>
          <a:xfrm>
            <a:off x="-589408" y="772757"/>
            <a:ext cx="55184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«Дендропарка»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1FC4F5F-DA96-4AD8-8879-66BC86F40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4925" y="6202496"/>
            <a:ext cx="2746149" cy="4576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7DBA8D-F28E-433F-8DCF-239560A8F3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3" t="10256" r="14984"/>
          <a:stretch/>
        </p:blipFill>
        <p:spPr>
          <a:xfrm>
            <a:off x="6000149" y="121676"/>
            <a:ext cx="5949939" cy="4591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B361EA-33AF-41C2-B31C-B0021862EC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0" b="4472"/>
          <a:stretch/>
        </p:blipFill>
        <p:spPr>
          <a:xfrm>
            <a:off x="1521768" y="2120204"/>
            <a:ext cx="4574232" cy="4356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CDF03C-10BF-42F8-8358-FA424E63FA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80" b="35123"/>
          <a:stretch/>
        </p:blipFill>
        <p:spPr>
          <a:xfrm>
            <a:off x="1237134" y="-32563"/>
            <a:ext cx="5143500" cy="11213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FC8B8CC-A62F-4890-9EDB-C7A69CBB9295}"/>
              </a:ext>
            </a:extLst>
          </p:cNvPr>
          <p:cNvSpPr txBox="1"/>
          <p:nvPr/>
        </p:nvSpPr>
        <p:spPr>
          <a:xfrm>
            <a:off x="6194138" y="4804753"/>
            <a:ext cx="5949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Субботник «Территория чистоты»</a:t>
            </a:r>
          </a:p>
        </p:txBody>
      </p:sp>
    </p:spTree>
    <p:extLst>
      <p:ext uri="{BB962C8B-B14F-4D97-AF65-F5344CB8AC3E}">
        <p14:creationId xmlns:p14="http://schemas.microsoft.com/office/powerpoint/2010/main" val="1402129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F90D0-0542-463D-8BF2-A7648D845D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101AC0-D870-4422-900A-F7FA4A0BA5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7D5E46-1030-4E07-AC34-CF31AC6FF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16"/>
            <a:ext cx="12192000" cy="68600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7158C2-5414-4D54-BEA6-3F46E22EA5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07" y="2782"/>
            <a:ext cx="12288614" cy="68552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65D372-94AE-4C57-8C65-A47AE4C831A7}"/>
              </a:ext>
            </a:extLst>
          </p:cNvPr>
          <p:cNvSpPr txBox="1"/>
          <p:nvPr/>
        </p:nvSpPr>
        <p:spPr>
          <a:xfrm>
            <a:off x="-589408" y="772757"/>
            <a:ext cx="55184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«Дендропарка»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1FC4F5F-DA96-4AD8-8879-66BC86F40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4925" y="6202496"/>
            <a:ext cx="2746149" cy="4576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7DBA8D-F28E-433F-8DCF-239560A8F3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3" t="10256" r="14984"/>
          <a:stretch/>
        </p:blipFill>
        <p:spPr>
          <a:xfrm>
            <a:off x="6000149" y="121676"/>
            <a:ext cx="5949939" cy="4591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B361EA-33AF-41C2-B31C-B0021862EC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0" b="4472"/>
          <a:stretch/>
        </p:blipFill>
        <p:spPr>
          <a:xfrm>
            <a:off x="1521768" y="2120204"/>
            <a:ext cx="4574232" cy="4356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CDF03C-10BF-42F8-8358-FA424E63FA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80" b="35123"/>
          <a:stretch/>
        </p:blipFill>
        <p:spPr>
          <a:xfrm>
            <a:off x="1237134" y="-32563"/>
            <a:ext cx="5143500" cy="11213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FC8B8CC-A62F-4890-9EDB-C7A69CBB9295}"/>
              </a:ext>
            </a:extLst>
          </p:cNvPr>
          <p:cNvSpPr txBox="1"/>
          <p:nvPr/>
        </p:nvSpPr>
        <p:spPr>
          <a:xfrm>
            <a:off x="6194138" y="4804753"/>
            <a:ext cx="5949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Субботник «Территория чистоты»</a:t>
            </a:r>
          </a:p>
        </p:txBody>
      </p:sp>
    </p:spTree>
    <p:extLst>
      <p:ext uri="{BB962C8B-B14F-4D97-AF65-F5344CB8AC3E}">
        <p14:creationId xmlns:p14="http://schemas.microsoft.com/office/powerpoint/2010/main" val="1483620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F90D0-0542-463D-8BF2-A7648D845D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101AC0-D870-4422-900A-F7FA4A0BA5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7D5E46-1030-4E07-AC34-CF31AC6FF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16"/>
            <a:ext cx="12192000" cy="68600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7158C2-5414-4D54-BEA6-3F46E22EA5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07" y="2782"/>
            <a:ext cx="12288614" cy="68552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65D372-94AE-4C57-8C65-A47AE4C831A7}"/>
              </a:ext>
            </a:extLst>
          </p:cNvPr>
          <p:cNvSpPr txBox="1"/>
          <p:nvPr/>
        </p:nvSpPr>
        <p:spPr>
          <a:xfrm>
            <a:off x="6194138" y="348059"/>
            <a:ext cx="59499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Акции «Георгиевская ленточка»</a:t>
            </a:r>
          </a:p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«Красная гвоздика»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1FAAE5-22EE-4864-A83E-39D5431F32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8" t="18062" r="12673"/>
          <a:stretch/>
        </p:blipFill>
        <p:spPr>
          <a:xfrm>
            <a:off x="281354" y="116353"/>
            <a:ext cx="5804299" cy="4441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2E41060-6E3D-4D6C-A4B8-F2F883840B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0" t="18462" r="14304"/>
          <a:stretch/>
        </p:blipFill>
        <p:spPr>
          <a:xfrm>
            <a:off x="4064450" y="2560112"/>
            <a:ext cx="5518483" cy="4138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1FC4F5F-DA96-4AD8-8879-66BC86F40C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165" y="6196107"/>
            <a:ext cx="2746149" cy="4576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CDF03C-10BF-42F8-8358-FA424E63FA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80" b="35123"/>
          <a:stretch/>
        </p:blipFill>
        <p:spPr>
          <a:xfrm>
            <a:off x="7441727" y="2108179"/>
            <a:ext cx="5143500" cy="112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50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F90D0-0542-463D-8BF2-A7648D845D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101AC0-D870-4422-900A-F7FA4A0BA5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7D5E46-1030-4E07-AC34-CF31AC6FF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16"/>
            <a:ext cx="12192000" cy="68600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7158C2-5414-4D54-BEA6-3F46E22EA5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07" y="2782"/>
            <a:ext cx="12288614" cy="68552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65D372-94AE-4C57-8C65-A47AE4C831A7}"/>
              </a:ext>
            </a:extLst>
          </p:cNvPr>
          <p:cNvSpPr txBox="1"/>
          <p:nvPr/>
        </p:nvSpPr>
        <p:spPr>
          <a:xfrm>
            <a:off x="249841" y="198146"/>
            <a:ext cx="67445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Штаб Акции 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МыВместе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– оказание помощи пожилым гражданам и малоимущим семьям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1FC4F5F-DA96-4AD8-8879-66BC86F40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4925" y="6097634"/>
            <a:ext cx="2746149" cy="4576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C9398D-162A-4234-B48E-DCE0A12482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8"/>
          <a:stretch/>
        </p:blipFill>
        <p:spPr>
          <a:xfrm>
            <a:off x="3432517" y="2128274"/>
            <a:ext cx="3561853" cy="4641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1E5EB66-06DE-4D0D-AA5D-DFC0705804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5" b="7693"/>
          <a:stretch/>
        </p:blipFill>
        <p:spPr>
          <a:xfrm>
            <a:off x="6471138" y="199162"/>
            <a:ext cx="5479957" cy="5548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CDF03C-10BF-42F8-8358-FA424E63FA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80" b="35123"/>
          <a:stretch/>
        </p:blipFill>
        <p:spPr>
          <a:xfrm>
            <a:off x="-244669" y="5648612"/>
            <a:ext cx="5143500" cy="112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9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F90D0-0542-463D-8BF2-A7648D845D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101AC0-D870-4422-900A-F7FA4A0BA5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7D5E46-1030-4E07-AC34-CF31AC6FF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16"/>
            <a:ext cx="12192000" cy="68600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7158C2-5414-4D54-BEA6-3F46E22EA5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07" y="2782"/>
            <a:ext cx="12288614" cy="68552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65D372-94AE-4C57-8C65-A47AE4C831A7}"/>
              </a:ext>
            </a:extLst>
          </p:cNvPr>
          <p:cNvSpPr txBox="1"/>
          <p:nvPr/>
        </p:nvSpPr>
        <p:spPr>
          <a:xfrm>
            <a:off x="5494163" y="169039"/>
            <a:ext cx="65469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спорта «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Swim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Run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Новороссийск» и соревнования по плаванию на открытой воде «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Swim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Новороссийск»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0C9971-E58D-4C6D-989D-2CB46AFCC4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4" t="14116"/>
          <a:stretch/>
        </p:blipFill>
        <p:spPr>
          <a:xfrm>
            <a:off x="268598" y="198146"/>
            <a:ext cx="5177257" cy="40925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1FC4F5F-DA96-4AD8-8879-66BC86F40C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4590" y="6168788"/>
            <a:ext cx="2746149" cy="4576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5253E1-CF8A-45E1-9F97-0AA7B4221B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3" t="10872" r="7820"/>
          <a:stretch/>
        </p:blipFill>
        <p:spPr>
          <a:xfrm>
            <a:off x="4342332" y="2537924"/>
            <a:ext cx="4160996" cy="42320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CDF03C-10BF-42F8-8358-FA424E63FA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80" b="35123"/>
          <a:stretch/>
        </p:blipFill>
        <p:spPr>
          <a:xfrm>
            <a:off x="-48307" y="4789201"/>
            <a:ext cx="5143500" cy="112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42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F90D0-0542-463D-8BF2-A7648D845D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101AC0-D870-4422-900A-F7FA4A0BA5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7D5E46-1030-4E07-AC34-CF31AC6FF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16"/>
            <a:ext cx="12192000" cy="68600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7158C2-5414-4D54-BEA6-3F46E22EA5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07" y="2782"/>
            <a:ext cx="12288614" cy="68552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65D372-94AE-4C57-8C65-A47AE4C831A7}"/>
              </a:ext>
            </a:extLst>
          </p:cNvPr>
          <p:cNvSpPr txBox="1"/>
          <p:nvPr/>
        </p:nvSpPr>
        <p:spPr>
          <a:xfrm>
            <a:off x="198063" y="530836"/>
            <a:ext cx="6291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«Огненная картина»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1FC4F5F-DA96-4AD8-8879-66BC86F40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8872" y="5783685"/>
            <a:ext cx="2746149" cy="4576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9A73449-11CE-459A-9560-7C0D50D8D3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980" y="2052824"/>
            <a:ext cx="6082912" cy="4562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470A308-69C1-43CB-8879-1C7F043214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4"/>
          <a:stretch/>
        </p:blipFill>
        <p:spPr>
          <a:xfrm>
            <a:off x="6686107" y="219481"/>
            <a:ext cx="5308646" cy="4178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CDF03C-10BF-42F8-8358-FA424E63FA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80" b="35123"/>
          <a:stretch/>
        </p:blipFill>
        <p:spPr>
          <a:xfrm>
            <a:off x="-441171" y="1469053"/>
            <a:ext cx="5143500" cy="112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43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F90D0-0542-463D-8BF2-A7648D845D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101AC0-D870-4422-900A-F7FA4A0BA5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7D5E46-1030-4E07-AC34-CF31AC6FF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16"/>
            <a:ext cx="12192000" cy="68600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7158C2-5414-4D54-BEA6-3F46E22EA5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1" y="2782"/>
            <a:ext cx="12288614" cy="68552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42BEEFF-C22E-4DB5-844C-78B912C97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612" y="1680697"/>
            <a:ext cx="5143500" cy="5062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53EBD42-9A45-49EB-9DAF-225DB25723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2" b="7725"/>
          <a:stretch/>
        </p:blipFill>
        <p:spPr>
          <a:xfrm>
            <a:off x="6229851" y="179046"/>
            <a:ext cx="5810022" cy="4375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1FC4F5F-DA96-4AD8-8879-66BC86F40C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3629" y="6217920"/>
            <a:ext cx="2746149" cy="457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E616E87-7A5D-4DD3-9AAF-486506A1960A}"/>
              </a:ext>
            </a:extLst>
          </p:cNvPr>
          <p:cNvSpPr txBox="1"/>
          <p:nvPr/>
        </p:nvSpPr>
        <p:spPr>
          <a:xfrm>
            <a:off x="0" y="202836"/>
            <a:ext cx="6428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Акции «Трезвый Я – Трезвая Россия» и масштабного экологического субботника.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CDF03C-10BF-42F8-8358-FA424E63FA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80" b="35123"/>
          <a:stretch/>
        </p:blipFill>
        <p:spPr>
          <a:xfrm>
            <a:off x="-461201" y="1194816"/>
            <a:ext cx="5143500" cy="112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4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F90D0-0542-463D-8BF2-A7648D845D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101AC0-D870-4422-900A-F7FA4A0BA5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7D5E46-1030-4E07-AC34-CF31AC6FF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16"/>
            <a:ext cx="12192000" cy="68600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7158C2-5414-4D54-BEA6-3F46E22EA5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07" y="2782"/>
            <a:ext cx="12288614" cy="68552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65D372-94AE-4C57-8C65-A47AE4C831A7}"/>
              </a:ext>
            </a:extLst>
          </p:cNvPr>
          <p:cNvSpPr txBox="1"/>
          <p:nvPr/>
        </p:nvSpPr>
        <p:spPr>
          <a:xfrm>
            <a:off x="5728785" y="782081"/>
            <a:ext cx="6291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Экологический субботник – гора «Колдун»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9A5ABBE-B85D-49FB-911C-4281A659EA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3" b="16332"/>
          <a:stretch/>
        </p:blipFill>
        <p:spPr>
          <a:xfrm>
            <a:off x="171603" y="298173"/>
            <a:ext cx="5143500" cy="4807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D589ED-52B1-4F9D-9A15-DD7B376FA5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4" t="22181" r="12051" b="24497"/>
          <a:stretch/>
        </p:blipFill>
        <p:spPr>
          <a:xfrm>
            <a:off x="2720259" y="3059100"/>
            <a:ext cx="7441809" cy="3656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1FC4F5F-DA96-4AD8-8879-66BC86F40C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5142" y="6100427"/>
            <a:ext cx="2746149" cy="4576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CDF03C-10BF-42F8-8358-FA424E63FA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80" b="35123"/>
          <a:stretch/>
        </p:blipFill>
        <p:spPr>
          <a:xfrm>
            <a:off x="7349773" y="2584473"/>
            <a:ext cx="5143500" cy="112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4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F90D0-0542-463D-8BF2-A7648D845D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101AC0-D870-4422-900A-F7FA4A0BA5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7D5E46-1030-4E07-AC34-CF31AC6FF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16"/>
            <a:ext cx="12192000" cy="68600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7158C2-5414-4D54-BEA6-3F46E22EA5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07" y="2782"/>
            <a:ext cx="12288614" cy="68552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65D372-94AE-4C57-8C65-A47AE4C831A7}"/>
              </a:ext>
            </a:extLst>
          </p:cNvPr>
          <p:cNvSpPr txBox="1"/>
          <p:nvPr/>
        </p:nvSpPr>
        <p:spPr>
          <a:xfrm>
            <a:off x="99640" y="523587"/>
            <a:ext cx="63982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«Мороженое детям»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1FC4F5F-DA96-4AD8-8879-66BC86F40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9892" y="5735637"/>
            <a:ext cx="2746149" cy="4576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2126E4-724D-442B-9063-44A55F3F50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4" r="10927" b="1744"/>
          <a:stretch/>
        </p:blipFill>
        <p:spPr>
          <a:xfrm>
            <a:off x="6377483" y="276132"/>
            <a:ext cx="5714877" cy="4061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8A3527A-1201-4993-A3E9-D19327320A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3" r="19093"/>
          <a:stretch/>
        </p:blipFill>
        <p:spPr>
          <a:xfrm>
            <a:off x="2109653" y="2738688"/>
            <a:ext cx="5074580" cy="3997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CDF03C-10BF-42F8-8358-FA424E63FA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80" b="35123"/>
          <a:stretch/>
        </p:blipFill>
        <p:spPr>
          <a:xfrm>
            <a:off x="2309929" y="2001838"/>
            <a:ext cx="5143500" cy="112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14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F90D0-0542-463D-8BF2-A7648D845D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101AC0-D870-4422-900A-F7FA4A0BA5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7D5E46-1030-4E07-AC34-CF31AC6FF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16"/>
            <a:ext cx="12192000" cy="68600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7158C2-5414-4D54-BEA6-3F46E22EA5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07" y="2782"/>
            <a:ext cx="12288614" cy="68552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65D372-94AE-4C57-8C65-A47AE4C831A7}"/>
              </a:ext>
            </a:extLst>
          </p:cNvPr>
          <p:cNvSpPr txBox="1"/>
          <p:nvPr/>
        </p:nvSpPr>
        <p:spPr>
          <a:xfrm>
            <a:off x="104775" y="11781"/>
            <a:ext cx="11936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итогов: 70 мероприятий(МКУ «МЦ»)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1FC4F5F-DA96-4AD8-8879-66BC86F40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4925" y="6216992"/>
            <a:ext cx="2746149" cy="4576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CDF03C-10BF-42F8-8358-FA424E63FA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80" b="35123"/>
          <a:stretch/>
        </p:blipFill>
        <p:spPr>
          <a:xfrm>
            <a:off x="-320729" y="5828728"/>
            <a:ext cx="5143500" cy="1121347"/>
          </a:xfrm>
          <a:prstGeom prst="rect">
            <a:avLst/>
          </a:prstGeom>
        </p:spPr>
      </p:pic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5404FD8D-C617-4DFD-B6AC-3DC61FEA29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5314540"/>
              </p:ext>
            </p:extLst>
          </p:nvPr>
        </p:nvGraphicFramePr>
        <p:xfrm>
          <a:off x="2032000" y="719667"/>
          <a:ext cx="8128000" cy="5109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702720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F90D0-0542-463D-8BF2-A7648D845D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101AC0-D870-4422-900A-F7FA4A0BA5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7D5E46-1030-4E07-AC34-CF31AC6FF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16"/>
            <a:ext cx="12192000" cy="68600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7158C2-5414-4D54-BEA6-3F46E22EA5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07" y="2782"/>
            <a:ext cx="12288614" cy="68552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65D372-94AE-4C57-8C65-A47AE4C831A7}"/>
              </a:ext>
            </a:extLst>
          </p:cNvPr>
          <p:cNvSpPr txBox="1"/>
          <p:nvPr/>
        </p:nvSpPr>
        <p:spPr>
          <a:xfrm>
            <a:off x="247651" y="-31123"/>
            <a:ext cx="11668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итогов: 1 759 человек (МКУ «МЦ»)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1FC4F5F-DA96-4AD8-8879-66BC86F40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4925" y="6216992"/>
            <a:ext cx="2746149" cy="457692"/>
          </a:xfrm>
          <a:prstGeom prst="rect">
            <a:avLst/>
          </a:prstGeom>
        </p:spPr>
      </p:pic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85646C84-98ED-4D11-8C02-8FAF39B8E0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9592542"/>
              </p:ext>
            </p:extLst>
          </p:nvPr>
        </p:nvGraphicFramePr>
        <p:xfrm>
          <a:off x="2032000" y="719667"/>
          <a:ext cx="8128000" cy="5314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CDF03C-10BF-42F8-8358-FA424E63FA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80" b="35123"/>
          <a:stretch/>
        </p:blipFill>
        <p:spPr>
          <a:xfrm>
            <a:off x="-362932" y="5875699"/>
            <a:ext cx="5143500" cy="112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721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F90D0-0542-463D-8BF2-A7648D845D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101AC0-D870-4422-900A-F7FA4A0BA5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7D5E46-1030-4E07-AC34-CF31AC6FF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16"/>
            <a:ext cx="12192000" cy="68600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7158C2-5414-4D54-BEA6-3F46E22EA5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07" y="2782"/>
            <a:ext cx="12288614" cy="68552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65D372-94AE-4C57-8C65-A47AE4C831A7}"/>
              </a:ext>
            </a:extLst>
          </p:cNvPr>
          <p:cNvSpPr txBox="1"/>
          <p:nvPr/>
        </p:nvSpPr>
        <p:spPr>
          <a:xfrm>
            <a:off x="247650" y="283940"/>
            <a:ext cx="11668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итогов: 1 759 человек (МКУ «МЦ»)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1FC4F5F-DA96-4AD8-8879-66BC86F40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4925" y="6216992"/>
            <a:ext cx="2746149" cy="4576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CDF03C-10BF-42F8-8358-FA424E63FA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80" b="35123"/>
          <a:stretch/>
        </p:blipFill>
        <p:spPr>
          <a:xfrm>
            <a:off x="-362932" y="5875699"/>
            <a:ext cx="5143500" cy="11213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093103-0299-4A3F-A982-39262667BA00}"/>
              </a:ext>
            </a:extLst>
          </p:cNvPr>
          <p:cNvSpPr txBox="1"/>
          <p:nvPr/>
        </p:nvSpPr>
        <p:spPr>
          <a:xfrm>
            <a:off x="400050" y="1799199"/>
            <a:ext cx="11363325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улучшения показателей необходимо: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Наладить взаимодействие с управлениями города для подачи мероприятий, где участвуют волонтеры всех 13-ти направлений (Волонтеры Культуры и т.д.)</a:t>
            </a:r>
          </a:p>
        </p:txBody>
      </p:sp>
    </p:spTree>
    <p:extLst>
      <p:ext uri="{BB962C8B-B14F-4D97-AF65-F5344CB8AC3E}">
        <p14:creationId xmlns:p14="http://schemas.microsoft.com/office/powerpoint/2010/main" val="3282580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F90D0-0542-463D-8BF2-A7648D845D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101AC0-D870-4422-900A-F7FA4A0BA5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7D5E46-1030-4E07-AC34-CF31AC6FF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16"/>
            <a:ext cx="12192000" cy="68600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7158C2-5414-4D54-BEA6-3F46E22EA5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07" y="2782"/>
            <a:ext cx="12288614" cy="68552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65D372-94AE-4C57-8C65-A47AE4C831A7}"/>
              </a:ext>
            </a:extLst>
          </p:cNvPr>
          <p:cNvSpPr txBox="1"/>
          <p:nvPr/>
        </p:nvSpPr>
        <p:spPr>
          <a:xfrm>
            <a:off x="104775" y="11781"/>
            <a:ext cx="11936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итогов: 256 мероприятий(УО, МКУ «МЦ»)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1FC4F5F-DA96-4AD8-8879-66BC86F40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4925" y="6216992"/>
            <a:ext cx="2746149" cy="4576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CDF03C-10BF-42F8-8358-FA424E63FA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80" b="35123"/>
          <a:stretch/>
        </p:blipFill>
        <p:spPr>
          <a:xfrm>
            <a:off x="-320729" y="5828728"/>
            <a:ext cx="5143500" cy="1121347"/>
          </a:xfrm>
          <a:prstGeom prst="rect">
            <a:avLst/>
          </a:prstGeom>
        </p:spPr>
      </p:pic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5404FD8D-C617-4DFD-B6AC-3DC61FEA29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1518453"/>
              </p:ext>
            </p:extLst>
          </p:nvPr>
        </p:nvGraphicFramePr>
        <p:xfrm>
          <a:off x="2032000" y="719667"/>
          <a:ext cx="8128000" cy="5109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3064986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F90D0-0542-463D-8BF2-A7648D845D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101AC0-D870-4422-900A-F7FA4A0BA5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7D5E46-1030-4E07-AC34-CF31AC6FF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16"/>
            <a:ext cx="12192000" cy="68600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7158C2-5414-4D54-BEA6-3F46E22EA5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07" y="2782"/>
            <a:ext cx="12288614" cy="68552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65D372-94AE-4C57-8C65-A47AE4C831A7}"/>
              </a:ext>
            </a:extLst>
          </p:cNvPr>
          <p:cNvSpPr txBox="1"/>
          <p:nvPr/>
        </p:nvSpPr>
        <p:spPr>
          <a:xfrm>
            <a:off x="247651" y="-31123"/>
            <a:ext cx="11668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итогов: 9 134 человек (УО, МКУ «МЦ»)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1FC4F5F-DA96-4AD8-8879-66BC86F40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4925" y="6216992"/>
            <a:ext cx="2746149" cy="457692"/>
          </a:xfrm>
          <a:prstGeom prst="rect">
            <a:avLst/>
          </a:prstGeom>
        </p:spPr>
      </p:pic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85646C84-98ED-4D11-8C02-8FAF39B8E0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2450568"/>
              </p:ext>
            </p:extLst>
          </p:nvPr>
        </p:nvGraphicFramePr>
        <p:xfrm>
          <a:off x="2032000" y="719667"/>
          <a:ext cx="8128000" cy="5314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CDF03C-10BF-42F8-8358-FA424E63FA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80" b="35123"/>
          <a:stretch/>
        </p:blipFill>
        <p:spPr>
          <a:xfrm>
            <a:off x="-362932" y="5875699"/>
            <a:ext cx="5143500" cy="112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14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F90D0-0542-463D-8BF2-A7648D845D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101AC0-D870-4422-900A-F7FA4A0BA5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7D5E46-1030-4E07-AC34-CF31AC6FF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16"/>
            <a:ext cx="12192000" cy="68600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7158C2-5414-4D54-BEA6-3F46E22EA5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84"/>
            <a:ext cx="12288614" cy="68552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65D372-94AE-4C57-8C65-A47AE4C831A7}"/>
              </a:ext>
            </a:extLst>
          </p:cNvPr>
          <p:cNvSpPr txBox="1"/>
          <p:nvPr/>
        </p:nvSpPr>
        <p:spPr>
          <a:xfrm>
            <a:off x="372949" y="1799199"/>
            <a:ext cx="1166812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улучшения показателей необходимо: </a:t>
            </a:r>
          </a:p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Управлению образования контролировать выставление в социальных сетях постов по критериям края (многие мероприятия были не учтены из-за этих ошибок).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1FC4F5F-DA96-4AD8-8879-66BC86F40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4925" y="6216992"/>
            <a:ext cx="2746149" cy="4576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CDF03C-10BF-42F8-8358-FA424E63FA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80" b="35123"/>
          <a:stretch/>
        </p:blipFill>
        <p:spPr>
          <a:xfrm>
            <a:off x="-362932" y="5875699"/>
            <a:ext cx="5143500" cy="112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46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F90D0-0542-463D-8BF2-A7648D845D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101AC0-D870-4422-900A-F7FA4A0BA5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7D5E46-1030-4E07-AC34-CF31AC6FF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16"/>
            <a:ext cx="12192000" cy="68600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7158C2-5414-4D54-BEA6-3F46E22EA5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07" y="2782"/>
            <a:ext cx="12288614" cy="68552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65D372-94AE-4C57-8C65-A47AE4C831A7}"/>
              </a:ext>
            </a:extLst>
          </p:cNvPr>
          <p:cNvSpPr txBox="1"/>
          <p:nvPr/>
        </p:nvSpPr>
        <p:spPr>
          <a:xfrm>
            <a:off x="1884140" y="1173146"/>
            <a:ext cx="8423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CDF03C-10BF-42F8-8358-FA424E63FA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80" b="35123"/>
          <a:stretch/>
        </p:blipFill>
        <p:spPr>
          <a:xfrm>
            <a:off x="2435028" y="2063373"/>
            <a:ext cx="7321942" cy="15962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23FEA1D-1B95-4799-88C8-EA4C7E416E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4" b="25082"/>
          <a:stretch/>
        </p:blipFill>
        <p:spPr>
          <a:xfrm>
            <a:off x="4551249" y="3509963"/>
            <a:ext cx="2746149" cy="3044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0613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F90D0-0542-463D-8BF2-A7648D845D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101AC0-D870-4422-900A-F7FA4A0BA5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7D5E46-1030-4E07-AC34-CF31AC6FF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16"/>
            <a:ext cx="12192000" cy="68600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7158C2-5414-4D54-BEA6-3F46E22EA5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2"/>
            <a:ext cx="12288614" cy="685521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1FC4F5F-DA96-4AD8-8879-66BC86F40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3629" y="6217920"/>
            <a:ext cx="2746149" cy="4576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E35215-32B5-4FD7-861E-22C15399CF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2" r="7449"/>
          <a:stretch/>
        </p:blipFill>
        <p:spPr>
          <a:xfrm>
            <a:off x="6250847" y="308365"/>
            <a:ext cx="5518148" cy="4516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EE78CD-7000-4361-9484-7DE48579B1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6" b="19771"/>
          <a:stretch/>
        </p:blipFill>
        <p:spPr>
          <a:xfrm>
            <a:off x="430969" y="3007691"/>
            <a:ext cx="6096439" cy="3751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A4E74C-53CE-4272-9DA2-331B184DBBAD}"/>
              </a:ext>
            </a:extLst>
          </p:cNvPr>
          <p:cNvSpPr txBox="1"/>
          <p:nvPr/>
        </p:nvSpPr>
        <p:spPr>
          <a:xfrm>
            <a:off x="342249" y="332884"/>
            <a:ext cx="56597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Семинары по основам добровольческой (волонтерской) деятельности «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ДоброРост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CDF03C-10BF-42F8-8358-FA424E63FA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80" b="35123"/>
          <a:stretch/>
        </p:blipFill>
        <p:spPr>
          <a:xfrm>
            <a:off x="2326203" y="2347770"/>
            <a:ext cx="5143500" cy="112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77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F90D0-0542-463D-8BF2-A7648D845D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101AC0-D870-4422-900A-F7FA4A0BA5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7D5E46-1030-4E07-AC34-CF31AC6FF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16"/>
            <a:ext cx="12192000" cy="68600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7158C2-5414-4D54-BEA6-3F46E22EA5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1" y="2782"/>
            <a:ext cx="12288614" cy="685521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1FC4F5F-DA96-4AD8-8879-66BC86F40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3629" y="6217920"/>
            <a:ext cx="2746149" cy="4576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A4E74C-53CE-4272-9DA2-331B184DBBAD}"/>
              </a:ext>
            </a:extLst>
          </p:cNvPr>
          <p:cNvSpPr txBox="1"/>
          <p:nvPr/>
        </p:nvSpPr>
        <p:spPr>
          <a:xfrm>
            <a:off x="5414889" y="78563"/>
            <a:ext cx="5659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Краевая Акция «10 метров вокруг себя»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EB6E35E-4EB7-4A8E-B936-8ADDFCB24F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" r="7044" b="1"/>
          <a:stretch/>
        </p:blipFill>
        <p:spPr>
          <a:xfrm>
            <a:off x="723978" y="1293412"/>
            <a:ext cx="4823595" cy="5037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6D431E4-4F81-49E0-B689-89889EBAAD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80" r="23393"/>
          <a:stretch/>
        </p:blipFill>
        <p:spPr>
          <a:xfrm>
            <a:off x="6769573" y="1048359"/>
            <a:ext cx="4823595" cy="4987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CDF03C-10BF-42F8-8358-FA424E63FA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80" b="35123"/>
          <a:stretch/>
        </p:blipFill>
        <p:spPr>
          <a:xfrm>
            <a:off x="-490610" y="206015"/>
            <a:ext cx="5143500" cy="112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18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F90D0-0542-463D-8BF2-A7648D845D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101AC0-D870-4422-900A-F7FA4A0BA5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7D5E46-1030-4E07-AC34-CF31AC6FF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16"/>
            <a:ext cx="12192000" cy="68600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7158C2-5414-4D54-BEA6-3F46E22EA5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1" y="2782"/>
            <a:ext cx="12288614" cy="68552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A4E74C-53CE-4272-9DA2-331B184DBBAD}"/>
              </a:ext>
            </a:extLst>
          </p:cNvPr>
          <p:cNvSpPr txBox="1"/>
          <p:nvPr/>
        </p:nvSpPr>
        <p:spPr>
          <a:xfrm>
            <a:off x="446407" y="501899"/>
            <a:ext cx="5659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«Блокадный хлеб»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2D0C3FA-8A49-4CE7-B4D7-82063C26F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660" y="172065"/>
            <a:ext cx="5143500" cy="5129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DA8D23-14C2-4C5C-ABF4-2B1D5ABDA0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764" y="1776522"/>
            <a:ext cx="4942102" cy="4919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CDF03C-10BF-42F8-8358-FA424E63FA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80" b="35123"/>
          <a:stretch/>
        </p:blipFill>
        <p:spPr>
          <a:xfrm>
            <a:off x="-450986" y="5886092"/>
            <a:ext cx="5143500" cy="112134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1FC4F5F-DA96-4AD8-8879-66BC86F40C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8317" y="6022716"/>
            <a:ext cx="2746149" cy="45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09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F90D0-0542-463D-8BF2-A7648D845D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101AC0-D870-4422-900A-F7FA4A0BA5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7D5E46-1030-4E07-AC34-CF31AC6FF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16"/>
            <a:ext cx="12192000" cy="68600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7158C2-5414-4D54-BEA6-3F46E22EA5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1" y="2782"/>
            <a:ext cx="12288614" cy="68552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A4E74C-53CE-4272-9DA2-331B184DBBAD}"/>
              </a:ext>
            </a:extLst>
          </p:cNvPr>
          <p:cNvSpPr txBox="1"/>
          <p:nvPr/>
        </p:nvSpPr>
        <p:spPr>
          <a:xfrm>
            <a:off x="5921640" y="157718"/>
            <a:ext cx="62703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Штаб Акции 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МыВместе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– помощь медицинским учреждениям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CDF03C-10BF-42F8-8358-FA424E63FA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80" b="35123"/>
          <a:stretch/>
        </p:blipFill>
        <p:spPr>
          <a:xfrm>
            <a:off x="-450986" y="5886092"/>
            <a:ext cx="5143500" cy="11213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86BA837-A3E6-49B2-B2D5-6034C8BB0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55" y="258822"/>
            <a:ext cx="5521983" cy="5588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8C20FDA-15F1-43CE-93CF-CD502DE8B0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0" r="13015"/>
          <a:stretch/>
        </p:blipFill>
        <p:spPr>
          <a:xfrm>
            <a:off x="5320983" y="1915548"/>
            <a:ext cx="4348493" cy="4437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1FC4F5F-DA96-4AD8-8879-66BC86F40C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4870" y="6048173"/>
            <a:ext cx="2746149" cy="45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54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F90D0-0542-463D-8BF2-A7648D845D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101AC0-D870-4422-900A-F7FA4A0BA5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7D5E46-1030-4E07-AC34-CF31AC6FF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16"/>
            <a:ext cx="12192000" cy="68600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7158C2-5414-4D54-BEA6-3F46E22EA5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1" y="2782"/>
            <a:ext cx="12288614" cy="68552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A4E74C-53CE-4272-9DA2-331B184DBBAD}"/>
              </a:ext>
            </a:extLst>
          </p:cNvPr>
          <p:cNvSpPr txBox="1"/>
          <p:nvPr/>
        </p:nvSpPr>
        <p:spPr>
          <a:xfrm>
            <a:off x="263527" y="455816"/>
            <a:ext cx="6270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«Согреем сердца ветеранов»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1FC4F5F-DA96-4AD8-8879-66BC86F40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4808" y="5850432"/>
            <a:ext cx="2746149" cy="4576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858E6C-E309-4484-AE3A-89E5109499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412" y="160181"/>
            <a:ext cx="5164305" cy="514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965618-184A-4F31-93E7-793F00EC80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86" y="2052326"/>
            <a:ext cx="4892637" cy="4536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CDF03C-10BF-42F8-8358-FA424E63FA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80" b="35123"/>
          <a:stretch/>
        </p:blipFill>
        <p:spPr>
          <a:xfrm>
            <a:off x="-450986" y="5886092"/>
            <a:ext cx="5143500" cy="112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85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F90D0-0542-463D-8BF2-A7648D845D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101AC0-D870-4422-900A-F7FA4A0BA5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7D5E46-1030-4E07-AC34-CF31AC6FF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16"/>
            <a:ext cx="12192000" cy="68600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7158C2-5414-4D54-BEA6-3F46E22EA5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1" y="2782"/>
            <a:ext cx="12288614" cy="68552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A4E74C-53CE-4272-9DA2-331B184DBBAD}"/>
              </a:ext>
            </a:extLst>
          </p:cNvPr>
          <p:cNvSpPr txBox="1"/>
          <p:nvPr/>
        </p:nvSpPr>
        <p:spPr>
          <a:xfrm>
            <a:off x="5728939" y="615462"/>
            <a:ext cx="6270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«Своих не бросаем»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CDF03C-10BF-42F8-8358-FA424E63FA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80" b="35123"/>
          <a:stretch/>
        </p:blipFill>
        <p:spPr>
          <a:xfrm>
            <a:off x="-1" y="5060569"/>
            <a:ext cx="5143500" cy="112134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8F47BB-40E7-449E-A29C-BC0AE3F770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5" b="6816"/>
          <a:stretch/>
        </p:blipFill>
        <p:spPr>
          <a:xfrm>
            <a:off x="365236" y="325584"/>
            <a:ext cx="5171001" cy="4176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3B4BFC3-CBB4-4993-BD60-E95EF940D6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242" y="1323718"/>
            <a:ext cx="5027840" cy="5018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1FC4F5F-DA96-4AD8-8879-66BC86F40C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1385" y="6081148"/>
            <a:ext cx="2746149" cy="45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07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F90D0-0542-463D-8BF2-A7648D845D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101AC0-D870-4422-900A-F7FA4A0BA5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7D5E46-1030-4E07-AC34-CF31AC6FF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16"/>
            <a:ext cx="12192000" cy="68600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7158C2-5414-4D54-BEA6-3F46E22EA5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1" y="2782"/>
            <a:ext cx="12288614" cy="68552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A4E74C-53CE-4272-9DA2-331B184DBBAD}"/>
              </a:ext>
            </a:extLst>
          </p:cNvPr>
          <p:cNvSpPr txBox="1"/>
          <p:nvPr/>
        </p:nvSpPr>
        <p:spPr>
          <a:xfrm>
            <a:off x="608299" y="239819"/>
            <a:ext cx="6270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«Подарок для милых дам»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1FC4F5F-DA96-4AD8-8879-66BC86F40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4925" y="5987882"/>
            <a:ext cx="2746149" cy="4576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5CF36B-5EB3-48D3-A16F-753D4052B0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091" y="1733796"/>
            <a:ext cx="4997573" cy="4955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F54262E-5D09-4C96-9FB4-1DE61E07F1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123" y="295769"/>
            <a:ext cx="4714814" cy="4649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CDF03C-10BF-42F8-8358-FA424E63FA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80" b="35123"/>
          <a:stretch/>
        </p:blipFill>
        <p:spPr>
          <a:xfrm>
            <a:off x="-296893" y="1441164"/>
            <a:ext cx="5143500" cy="112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9318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356</Words>
  <Application>Microsoft Office PowerPoint</Application>
  <PresentationFormat>Широкоэкранный</PresentationFormat>
  <Paragraphs>52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PC</cp:lastModifiedBy>
  <cp:revision>33</cp:revision>
  <dcterms:created xsi:type="dcterms:W3CDTF">2022-08-04T17:05:42Z</dcterms:created>
  <dcterms:modified xsi:type="dcterms:W3CDTF">2022-08-08T07:08:19Z</dcterms:modified>
</cp:coreProperties>
</file>