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2" r:id="rId1"/>
  </p:sldMasterIdLst>
  <p:notesMasterIdLst>
    <p:notesMasterId r:id="rId19"/>
  </p:notesMasterIdLst>
  <p:sldIdLst>
    <p:sldId id="256" r:id="rId2"/>
    <p:sldId id="257" r:id="rId3"/>
    <p:sldId id="266" r:id="rId4"/>
    <p:sldId id="270" r:id="rId5"/>
    <p:sldId id="259" r:id="rId6"/>
    <p:sldId id="273" r:id="rId7"/>
    <p:sldId id="260" r:id="rId8"/>
    <p:sldId id="261" r:id="rId9"/>
    <p:sldId id="282" r:id="rId10"/>
    <p:sldId id="278" r:id="rId11"/>
    <p:sldId id="277" r:id="rId12"/>
    <p:sldId id="262" r:id="rId13"/>
    <p:sldId id="286" r:id="rId14"/>
    <p:sldId id="276" r:id="rId15"/>
    <p:sldId id="263" r:id="rId16"/>
    <p:sldId id="272" r:id="rId17"/>
    <p:sldId id="26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69" d="100"/>
          <a:sy n="69" d="100"/>
        </p:scale>
        <p:origin x="5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Цифровые</a:t>
            </a:r>
            <a:r>
              <a:rPr lang="ru-RU" baseline="0" dirty="0" smtClean="0"/>
              <a:t> показатели реализации проекта </a:t>
            </a:r>
            <a:endParaRPr lang="ru-RU"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2018-2019</c:v>
                </c:pt>
              </c:strCache>
            </c:strRef>
          </c:tx>
          <c:spPr>
            <a:solidFill>
              <a:schemeClr val="accent1"/>
            </a:solidFill>
            <a:ln>
              <a:noFill/>
            </a:ln>
            <a:effectLst/>
            <a:sp3d/>
          </c:spPr>
          <c:invertIfNegative val="0"/>
          <c:cat>
            <c:strRef>
              <c:f>Лист1!$A$2:$A$5</c:f>
              <c:strCache>
                <c:ptCount val="4"/>
                <c:pt idx="0">
                  <c:v>Полученный урожай</c:v>
                </c:pt>
                <c:pt idx="1">
                  <c:v>Количество сортов</c:v>
                </c:pt>
                <c:pt idx="2">
                  <c:v>Наполняемость выставочного зала</c:v>
                </c:pt>
                <c:pt idx="3">
                  <c:v>Участие в фестивале</c:v>
                </c:pt>
              </c:strCache>
            </c:strRef>
          </c:cat>
          <c:val>
            <c:numRef>
              <c:f>Лист1!$B$2:$B$5</c:f>
              <c:numCache>
                <c:formatCode>General</c:formatCode>
                <c:ptCount val="4"/>
                <c:pt idx="0">
                  <c:v>10</c:v>
                </c:pt>
                <c:pt idx="1">
                  <c:v>3</c:v>
                </c:pt>
                <c:pt idx="2">
                  <c:v>10</c:v>
                </c:pt>
                <c:pt idx="3">
                  <c:v>5</c:v>
                </c:pt>
              </c:numCache>
            </c:numRef>
          </c:val>
          <c:extLst>
            <c:ext xmlns:c16="http://schemas.microsoft.com/office/drawing/2014/chart" uri="{C3380CC4-5D6E-409C-BE32-E72D297353CC}">
              <c16:uniqueId val="{00000000-3C74-45C2-8009-24F766E0B4E8}"/>
            </c:ext>
          </c:extLst>
        </c:ser>
        <c:ser>
          <c:idx val="1"/>
          <c:order val="1"/>
          <c:tx>
            <c:strRef>
              <c:f>Лист1!$C$1</c:f>
              <c:strCache>
                <c:ptCount val="1"/>
                <c:pt idx="0">
                  <c:v>2019-2020</c:v>
                </c:pt>
              </c:strCache>
            </c:strRef>
          </c:tx>
          <c:spPr>
            <a:solidFill>
              <a:schemeClr val="accent2"/>
            </a:solidFill>
            <a:ln>
              <a:noFill/>
            </a:ln>
            <a:effectLst/>
            <a:sp3d/>
          </c:spPr>
          <c:invertIfNegative val="0"/>
          <c:cat>
            <c:strRef>
              <c:f>Лист1!$A$2:$A$5</c:f>
              <c:strCache>
                <c:ptCount val="4"/>
                <c:pt idx="0">
                  <c:v>Полученный урожай</c:v>
                </c:pt>
                <c:pt idx="1">
                  <c:v>Количество сортов</c:v>
                </c:pt>
                <c:pt idx="2">
                  <c:v>Наполняемость выставочного зала</c:v>
                </c:pt>
                <c:pt idx="3">
                  <c:v>Участие в фестивале</c:v>
                </c:pt>
              </c:strCache>
            </c:strRef>
          </c:cat>
          <c:val>
            <c:numRef>
              <c:f>Лист1!$C$2:$C$5</c:f>
              <c:numCache>
                <c:formatCode>General</c:formatCode>
                <c:ptCount val="4"/>
                <c:pt idx="0">
                  <c:v>35</c:v>
                </c:pt>
                <c:pt idx="1">
                  <c:v>3</c:v>
                </c:pt>
                <c:pt idx="2">
                  <c:v>35</c:v>
                </c:pt>
                <c:pt idx="3">
                  <c:v>80</c:v>
                </c:pt>
              </c:numCache>
            </c:numRef>
          </c:val>
          <c:extLst>
            <c:ext xmlns:c16="http://schemas.microsoft.com/office/drawing/2014/chart" uri="{C3380CC4-5D6E-409C-BE32-E72D297353CC}">
              <c16:uniqueId val="{00000001-3C74-45C2-8009-24F766E0B4E8}"/>
            </c:ext>
          </c:extLst>
        </c:ser>
        <c:ser>
          <c:idx val="2"/>
          <c:order val="2"/>
          <c:tx>
            <c:strRef>
              <c:f>Лист1!$D$1</c:f>
              <c:strCache>
                <c:ptCount val="1"/>
                <c:pt idx="0">
                  <c:v>2021-2022</c:v>
                </c:pt>
              </c:strCache>
            </c:strRef>
          </c:tx>
          <c:spPr>
            <a:solidFill>
              <a:schemeClr val="accent3"/>
            </a:solidFill>
            <a:ln>
              <a:noFill/>
            </a:ln>
            <a:effectLst/>
            <a:sp3d/>
          </c:spPr>
          <c:invertIfNegative val="0"/>
          <c:cat>
            <c:strRef>
              <c:f>Лист1!$A$2:$A$5</c:f>
              <c:strCache>
                <c:ptCount val="4"/>
                <c:pt idx="0">
                  <c:v>Полученный урожай</c:v>
                </c:pt>
                <c:pt idx="1">
                  <c:v>Количество сортов</c:v>
                </c:pt>
                <c:pt idx="2">
                  <c:v>Наполняемость выставочного зала</c:v>
                </c:pt>
                <c:pt idx="3">
                  <c:v>Участие в фестивале</c:v>
                </c:pt>
              </c:strCache>
            </c:strRef>
          </c:cat>
          <c:val>
            <c:numRef>
              <c:f>Лист1!$D$2:$D$5</c:f>
              <c:numCache>
                <c:formatCode>General</c:formatCode>
                <c:ptCount val="4"/>
                <c:pt idx="0">
                  <c:v>55</c:v>
                </c:pt>
                <c:pt idx="1">
                  <c:v>7</c:v>
                </c:pt>
                <c:pt idx="2">
                  <c:v>65</c:v>
                </c:pt>
                <c:pt idx="3">
                  <c:v>15</c:v>
                </c:pt>
              </c:numCache>
            </c:numRef>
          </c:val>
          <c:extLst>
            <c:ext xmlns:c16="http://schemas.microsoft.com/office/drawing/2014/chart" uri="{C3380CC4-5D6E-409C-BE32-E72D297353CC}">
              <c16:uniqueId val="{00000002-3C74-45C2-8009-24F766E0B4E8}"/>
            </c:ext>
          </c:extLst>
        </c:ser>
        <c:dLbls>
          <c:showLegendKey val="0"/>
          <c:showVal val="0"/>
          <c:showCatName val="0"/>
          <c:showSerName val="0"/>
          <c:showPercent val="0"/>
          <c:showBubbleSize val="0"/>
        </c:dLbls>
        <c:gapWidth val="150"/>
        <c:shape val="box"/>
        <c:axId val="229687184"/>
        <c:axId val="309834464"/>
        <c:axId val="0"/>
      </c:bar3DChart>
      <c:catAx>
        <c:axId val="229687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09834464"/>
        <c:crosses val="autoZero"/>
        <c:auto val="1"/>
        <c:lblAlgn val="ctr"/>
        <c:lblOffset val="100"/>
        <c:noMultiLvlLbl val="0"/>
      </c:catAx>
      <c:valAx>
        <c:axId val="30983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9687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EC92D-275F-4F81-945D-478E35476735}" type="datetimeFigureOut">
              <a:rPr lang="ru-RU" smtClean="0"/>
              <a:t>11.04.2022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6B6F7-27E8-4A15-8809-CD6C58CEFECD}" type="slidenum">
              <a:rPr lang="ru-RU" smtClean="0"/>
              <a:t>‹#›</a:t>
            </a:fld>
            <a:endParaRPr lang="ru-RU"/>
          </a:p>
        </p:txBody>
      </p:sp>
    </p:spTree>
    <p:extLst>
      <p:ext uri="{BB962C8B-B14F-4D97-AF65-F5344CB8AC3E}">
        <p14:creationId xmlns:p14="http://schemas.microsoft.com/office/powerpoint/2010/main" val="413530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76B6F7-27E8-4A15-8809-CD6C58CEFECD}" type="slidenum">
              <a:rPr lang="ru-RU" smtClean="0"/>
              <a:t>1</a:t>
            </a:fld>
            <a:endParaRPr lang="ru-RU"/>
          </a:p>
        </p:txBody>
      </p:sp>
    </p:spTree>
    <p:extLst>
      <p:ext uri="{BB962C8B-B14F-4D97-AF65-F5344CB8AC3E}">
        <p14:creationId xmlns:p14="http://schemas.microsoft.com/office/powerpoint/2010/main" val="2321324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11.04.2022</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11.04.2022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11.04.2022</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620688"/>
            <a:ext cx="8568952" cy="3789948"/>
          </a:xfrm>
        </p:spPr>
        <p:txBody>
          <a:bodyPr>
            <a:normAutofit/>
          </a:bodyPr>
          <a:lstStyle/>
          <a:p>
            <a:r>
              <a:rPr lang="ru-RU" dirty="0" smtClean="0">
                <a:solidFill>
                  <a:schemeClr val="tx1"/>
                </a:solidFill>
                <a:latin typeface="Times New Roman" pitchFamily="18" charset="0"/>
                <a:cs typeface="Times New Roman" pitchFamily="18" charset="0"/>
              </a:rPr>
              <a:t>Социально-культурный  </a:t>
            </a:r>
            <a:r>
              <a:rPr lang="ru-RU" dirty="0" smtClean="0">
                <a:solidFill>
                  <a:schemeClr val="tx1"/>
                </a:solidFill>
                <a:latin typeface="Times New Roman" pitchFamily="18" charset="0"/>
                <a:cs typeface="Times New Roman" pitchFamily="18" charset="0"/>
              </a:rPr>
              <a:t>проект</a:t>
            </a:r>
            <a:br>
              <a:rPr lang="ru-RU" dirty="0" smtClean="0">
                <a:solidFill>
                  <a:schemeClr val="tx1"/>
                </a:solidFill>
                <a:latin typeface="Times New Roman" pitchFamily="18" charset="0"/>
                <a:cs typeface="Times New Roman" pitchFamily="18" charset="0"/>
              </a:rPr>
            </a:br>
            <a:r>
              <a:rPr lang="ru-RU" sz="3600" dirty="0" smtClean="0">
                <a:solidFill>
                  <a:schemeClr val="tx1"/>
                </a:solidFill>
                <a:latin typeface="Times New Roman" pitchFamily="18" charset="0"/>
                <a:cs typeface="Times New Roman" pitchFamily="18" charset="0"/>
              </a:rPr>
              <a:t>«Донская кубышка –Возвращается!»</a:t>
            </a:r>
            <a:br>
              <a:rPr lang="ru-RU" sz="3600" dirty="0" smtClean="0">
                <a:solidFill>
                  <a:schemeClr val="tx1"/>
                </a:solidFill>
                <a:latin typeface="Times New Roman" pitchFamily="18" charset="0"/>
                <a:cs typeface="Times New Roman" pitchFamily="18" charset="0"/>
              </a:rPr>
            </a:br>
            <a:r>
              <a:rPr lang="ru-RU" sz="3600" dirty="0" smtClean="0"/>
              <a:t/>
            </a:r>
            <a:br>
              <a:rPr lang="ru-RU" sz="3600" dirty="0" smtClean="0"/>
            </a:br>
            <a:r>
              <a:rPr lang="ru-RU" dirty="0" smtClean="0"/>
              <a:t> </a:t>
            </a:r>
            <a:endParaRPr lang="ru-RU" dirty="0"/>
          </a:p>
        </p:txBody>
      </p:sp>
      <p:sp>
        <p:nvSpPr>
          <p:cNvPr id="5" name="Прямоугольник 4"/>
          <p:cNvSpPr/>
          <p:nvPr/>
        </p:nvSpPr>
        <p:spPr>
          <a:xfrm>
            <a:off x="4355976" y="4605228"/>
            <a:ext cx="4320480" cy="1704092"/>
          </a:xfrm>
          <a:prstGeom prst="rect">
            <a:avLst/>
          </a:prstGeom>
          <a:solidFill>
            <a:schemeClr val="bg2">
              <a:lumMod val="60000"/>
              <a:lumOff val="4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788024" y="4857109"/>
            <a:ext cx="3744416" cy="1277273"/>
          </a:xfrm>
          <a:prstGeom prst="rect">
            <a:avLst/>
          </a:prstGeom>
          <a:noFill/>
        </p:spPr>
        <p:txBody>
          <a:bodyPr wrap="square" rtlCol="0">
            <a:spAutoFit/>
          </a:bodyPr>
          <a:lstStyle/>
          <a:p>
            <a:pPr algn="ctr"/>
            <a:r>
              <a:rPr lang="ru-RU" sz="1200" b="1" dirty="0" err="1">
                <a:solidFill>
                  <a:schemeClr val="bg1"/>
                </a:solidFill>
              </a:rPr>
              <a:t>Костючик</a:t>
            </a:r>
            <a:r>
              <a:rPr lang="ru-RU" sz="1200" b="1" dirty="0">
                <a:solidFill>
                  <a:schemeClr val="bg1"/>
                </a:solidFill>
              </a:rPr>
              <a:t> Валентина </a:t>
            </a:r>
            <a:r>
              <a:rPr lang="ru-RU" sz="1200" b="1" dirty="0" smtClean="0">
                <a:solidFill>
                  <a:schemeClr val="bg1"/>
                </a:solidFill>
              </a:rPr>
              <a:t>Петровна</a:t>
            </a:r>
          </a:p>
          <a:p>
            <a:pPr algn="ctr"/>
            <a:endParaRPr lang="ru-RU" sz="500" b="1" dirty="0" smtClean="0">
              <a:solidFill>
                <a:schemeClr val="bg1"/>
              </a:solidFill>
            </a:endParaRPr>
          </a:p>
          <a:p>
            <a:pPr algn="ctr"/>
            <a:r>
              <a:rPr lang="ru-RU" sz="1200" b="1" dirty="0" smtClean="0">
                <a:solidFill>
                  <a:schemeClr val="bg1"/>
                </a:solidFill>
              </a:rPr>
              <a:t>8-905-459-00-83</a:t>
            </a:r>
          </a:p>
          <a:p>
            <a:pPr algn="ctr"/>
            <a:endParaRPr lang="ru-RU" sz="1200" b="1" dirty="0" smtClean="0">
              <a:solidFill>
                <a:schemeClr val="bg1"/>
              </a:solidFill>
            </a:endParaRPr>
          </a:p>
          <a:p>
            <a:pPr algn="ctr"/>
            <a:r>
              <a:rPr lang="ru-RU" sz="1200" b="1" dirty="0" smtClean="0">
                <a:solidFill>
                  <a:schemeClr val="bg1"/>
                </a:solidFill>
              </a:rPr>
              <a:t>Ростовская область</a:t>
            </a:r>
          </a:p>
          <a:p>
            <a:pPr algn="ctr"/>
            <a:r>
              <a:rPr lang="ru-RU" sz="1200" b="1" dirty="0" err="1" smtClean="0">
                <a:solidFill>
                  <a:schemeClr val="bg1"/>
                </a:solidFill>
              </a:rPr>
              <a:t>Аксайский</a:t>
            </a:r>
            <a:r>
              <a:rPr lang="ru-RU" sz="1200" b="1" dirty="0" smtClean="0">
                <a:solidFill>
                  <a:schemeClr val="bg1"/>
                </a:solidFill>
              </a:rPr>
              <a:t> район </a:t>
            </a:r>
            <a:r>
              <a:rPr lang="ru-RU" sz="1200" b="1" dirty="0" err="1" smtClean="0">
                <a:solidFill>
                  <a:schemeClr val="bg1"/>
                </a:solidFill>
              </a:rPr>
              <a:t>Щепкинское</a:t>
            </a:r>
            <a:r>
              <a:rPr lang="ru-RU" sz="1200" b="1" dirty="0" smtClean="0">
                <a:solidFill>
                  <a:schemeClr val="bg1"/>
                </a:solidFill>
              </a:rPr>
              <a:t> сельское поселение </a:t>
            </a:r>
            <a:endParaRPr lang="ru-RU" sz="1200" b="1" dirty="0">
              <a:solidFill>
                <a:schemeClr val="bg1"/>
              </a:solidFill>
            </a:endParaRPr>
          </a:p>
          <a:p>
            <a:pPr algn="ctr"/>
            <a:r>
              <a:rPr lang="ru-RU" sz="1200" b="1" dirty="0" smtClean="0">
                <a:solidFill>
                  <a:schemeClr val="bg1"/>
                </a:solidFill>
              </a:rPr>
              <a:t>Апрель 2022г</a:t>
            </a:r>
            <a:endParaRPr lang="ru-RU" sz="1200" b="1" dirty="0">
              <a:solidFill>
                <a:schemeClr val="bg1"/>
              </a:solidFill>
            </a:endParaRPr>
          </a:p>
        </p:txBody>
      </p:sp>
    </p:spTree>
    <p:extLst>
      <p:ext uri="{BB962C8B-B14F-4D97-AF65-F5344CB8AC3E}">
        <p14:creationId xmlns:p14="http://schemas.microsoft.com/office/powerpoint/2010/main" val="280601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570" y="1340768"/>
            <a:ext cx="8280919" cy="5328592"/>
          </a:xfrm>
        </p:spPr>
        <p:txBody>
          <a:bodyPr>
            <a:normAutofit/>
          </a:bodyPr>
          <a:lstStyle/>
          <a:p>
            <a:pPr algn="just"/>
            <a:r>
              <a:rPr lang="ru-RU" sz="2000" dirty="0" smtClean="0"/>
              <a:t>Кубышка – образец </a:t>
            </a:r>
            <a:r>
              <a:rPr lang="ru-RU" sz="2000" dirty="0"/>
              <a:t>древнейшей домашней посуды, которой пользовались на Дону. Изготавливали такую посуду из бутылочной тыквы (</a:t>
            </a:r>
            <a:r>
              <a:rPr lang="ru-RU" sz="2000" dirty="0" err="1"/>
              <a:t>лагенарии</a:t>
            </a:r>
            <a:r>
              <a:rPr lang="ru-RU" sz="2000" dirty="0" smtClean="0"/>
              <a:t>). Применяли </a:t>
            </a:r>
            <a:r>
              <a:rPr lang="ru-RU" sz="2000" dirty="0"/>
              <a:t>кубышки для хранения воды и других жидкостей – вина, растительного масла, молока. Летом на сенокос в кубышках брали воду или квас, и  содержимое оставалось холодным и свежим. </a:t>
            </a:r>
          </a:p>
          <a:p>
            <a:pPr algn="just"/>
            <a:r>
              <a:rPr lang="ru-RU" sz="2000" dirty="0"/>
              <a:t>В романе «Тихий Дон» М.А. Шолохов упоминает кубышку в эпизоде рыбалки Мелеховых: «Саженях в пяти от берега виднелись из воды раскоряченные ветви затонувшего вяза. Вокруг него коловерть гоняла бурые комья пены.</a:t>
            </a:r>
          </a:p>
          <a:p>
            <a:pPr algn="just"/>
            <a:r>
              <a:rPr lang="ru-RU" sz="2000" dirty="0"/>
              <a:t>    – Разматывай, а я </a:t>
            </a:r>
            <a:r>
              <a:rPr lang="ru-RU" sz="2000" dirty="0" err="1"/>
              <a:t>заприважу</a:t>
            </a:r>
            <a:r>
              <a:rPr lang="ru-RU" sz="2000" dirty="0"/>
              <a:t>, – шепнул Григорию отец и сунул ладонь в парное </a:t>
            </a:r>
            <a:r>
              <a:rPr lang="ru-RU" sz="2000" dirty="0" err="1"/>
              <a:t>зевло</a:t>
            </a:r>
            <a:r>
              <a:rPr lang="ru-RU" sz="2000" dirty="0"/>
              <a:t> кубышки.</a:t>
            </a:r>
          </a:p>
          <a:p>
            <a:pPr algn="just"/>
            <a:r>
              <a:rPr lang="ru-RU" sz="2000" dirty="0"/>
              <a:t>     Жито четко брызнуло по воде, словно кто вполголоса шепнул: </a:t>
            </a:r>
            <a:r>
              <a:rPr lang="ru-RU" sz="2000" dirty="0" smtClean="0"/>
              <a:t>«Шик!». </a:t>
            </a:r>
            <a:r>
              <a:rPr lang="ru-RU" sz="2000" dirty="0"/>
              <a:t>Григорий нанизал на крючок взбухшие зерна, </a:t>
            </a:r>
            <a:r>
              <a:rPr lang="ru-RU" sz="2000" dirty="0" smtClean="0"/>
              <a:t>улыбнулся </a:t>
            </a:r>
            <a:r>
              <a:rPr lang="ru-RU" sz="2000" dirty="0"/>
              <a:t>–  </a:t>
            </a:r>
            <a:r>
              <a:rPr lang="ru-RU" sz="2000" dirty="0" err="1"/>
              <a:t>Ловись</a:t>
            </a:r>
            <a:r>
              <a:rPr lang="ru-RU" sz="2000" dirty="0"/>
              <a:t>, </a:t>
            </a:r>
            <a:r>
              <a:rPr lang="ru-RU" sz="2000" dirty="0" err="1"/>
              <a:t>ловись</a:t>
            </a:r>
            <a:r>
              <a:rPr lang="ru-RU" sz="2000" dirty="0"/>
              <a:t>, рыбка, большая и малая</a:t>
            </a:r>
            <a:r>
              <a:rPr lang="ru-RU" sz="2000" dirty="0" smtClean="0"/>
              <a:t>». </a:t>
            </a:r>
          </a:p>
          <a:p>
            <a:pPr marL="0" indent="0" algn="just">
              <a:buNone/>
            </a:pPr>
            <a:r>
              <a:rPr lang="ru-RU" sz="2000" dirty="0"/>
              <a:t> </a:t>
            </a:r>
            <a:r>
              <a:rPr lang="ru-RU" sz="2000" dirty="0" smtClean="0"/>
              <a:t>                                       Государственный музей заповедник М.А. </a:t>
            </a:r>
            <a:r>
              <a:rPr lang="ru-RU" sz="2000" dirty="0"/>
              <a:t>Ш</a:t>
            </a:r>
            <a:r>
              <a:rPr lang="ru-RU" sz="2000" dirty="0" smtClean="0"/>
              <a:t>олохов</a:t>
            </a:r>
            <a:endParaRPr lang="ru-RU" sz="2000" dirty="0"/>
          </a:p>
        </p:txBody>
      </p:sp>
      <p:sp>
        <p:nvSpPr>
          <p:cNvPr id="5" name="Прямоугольник 4"/>
          <p:cNvSpPr/>
          <p:nvPr/>
        </p:nvSpPr>
        <p:spPr>
          <a:xfrm>
            <a:off x="755576" y="332656"/>
            <a:ext cx="7967913"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95536" y="332656"/>
            <a:ext cx="8327953" cy="707886"/>
          </a:xfrm>
          <a:prstGeom prst="rect">
            <a:avLst/>
          </a:prstGeom>
          <a:noFill/>
        </p:spPr>
        <p:txBody>
          <a:bodyPr wrap="square" rtlCol="0">
            <a:spAutoFit/>
          </a:bodyPr>
          <a:lstStyle/>
          <a:p>
            <a:pPr algn="ctr"/>
            <a:r>
              <a:rPr lang="ru-RU" sz="4000" b="1" dirty="0" smtClean="0">
                <a:solidFill>
                  <a:schemeClr val="accent2">
                    <a:lumMod val="75000"/>
                  </a:schemeClr>
                </a:solidFill>
              </a:rPr>
              <a:t>Историческая справка</a:t>
            </a:r>
            <a:endParaRPr lang="ru-RU" sz="4000" b="1" dirty="0">
              <a:solidFill>
                <a:schemeClr val="accent2">
                  <a:lumMod val="75000"/>
                </a:schemeClr>
              </a:solidFill>
            </a:endParaRPr>
          </a:p>
        </p:txBody>
      </p:sp>
    </p:spTree>
    <p:extLst>
      <p:ext uri="{BB962C8B-B14F-4D97-AF65-F5344CB8AC3E}">
        <p14:creationId xmlns:p14="http://schemas.microsoft.com/office/powerpoint/2010/main" val="336864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1624406"/>
            <a:ext cx="8208911" cy="5404994"/>
          </a:xfrm>
        </p:spPr>
        <p:txBody>
          <a:bodyPr>
            <a:normAutofit fontScale="92500" lnSpcReduction="10000"/>
          </a:bodyPr>
          <a:lstStyle/>
          <a:p>
            <a:pPr algn="just"/>
            <a:r>
              <a:rPr lang="ru-RU" dirty="0"/>
              <a:t> ЛАГЕНАРИЯ (</a:t>
            </a:r>
            <a:r>
              <a:rPr lang="ru-RU" dirty="0" err="1"/>
              <a:t>Lagenaria</a:t>
            </a:r>
            <a:r>
              <a:rPr lang="ru-RU" dirty="0"/>
              <a:t> </a:t>
            </a:r>
            <a:r>
              <a:rPr lang="ru-RU" dirty="0" err="1"/>
              <a:t>siceraria</a:t>
            </a:r>
            <a:r>
              <a:rPr lang="ru-RU" dirty="0"/>
              <a:t>) или горлянка, или посудная тыква, единственный представитель рода. Это одно из древнейших культурных тыквенных растений, неизвестное в диком виде. Культура получила чрезвычайно </a:t>
            </a:r>
            <a:r>
              <a:rPr lang="ru-RU" dirty="0" smtClean="0"/>
              <a:t>широкое распространение </a:t>
            </a:r>
            <a:r>
              <a:rPr lang="ru-RU" dirty="0"/>
              <a:t>на всех континентах. </a:t>
            </a:r>
            <a:r>
              <a:rPr lang="ru-RU" dirty="0" smtClean="0"/>
              <a:t>Обладает свойствами:</a:t>
            </a:r>
            <a:endParaRPr lang="ru-RU" dirty="0"/>
          </a:p>
          <a:p>
            <a:pPr algn="just"/>
            <a:r>
              <a:rPr lang="ru-RU" dirty="0" smtClean="0"/>
              <a:t>Невесомость </a:t>
            </a:r>
            <a:r>
              <a:rPr lang="ru-RU" dirty="0"/>
              <a:t>- легче пластика</a:t>
            </a:r>
          </a:p>
          <a:p>
            <a:pPr algn="just"/>
            <a:r>
              <a:rPr lang="ru-RU" dirty="0"/>
              <a:t>Водонепроницаемость</a:t>
            </a:r>
          </a:p>
          <a:p>
            <a:pPr algn="just"/>
            <a:r>
              <a:rPr lang="ru-RU" dirty="0"/>
              <a:t>Светонепроницаемость</a:t>
            </a:r>
          </a:p>
          <a:p>
            <a:pPr algn="just"/>
            <a:r>
              <a:rPr lang="ru-RU" dirty="0"/>
              <a:t>Вода храниться двое </a:t>
            </a:r>
            <a:r>
              <a:rPr lang="ru-RU" dirty="0" smtClean="0"/>
              <a:t>суток, свойство термоса</a:t>
            </a:r>
            <a:endParaRPr lang="ru-RU" dirty="0"/>
          </a:p>
          <a:p>
            <a:pPr algn="just"/>
            <a:r>
              <a:rPr lang="ru-RU" dirty="0"/>
              <a:t>Прочность сравнительна с камнем –поддается только резьбе пилкой по металлу </a:t>
            </a:r>
          </a:p>
          <a:p>
            <a:pPr algn="just"/>
            <a:r>
              <a:rPr lang="ru-RU" dirty="0"/>
              <a:t>Стенки изделий не позволяет заводиться </a:t>
            </a:r>
            <a:r>
              <a:rPr lang="ru-RU" dirty="0" smtClean="0"/>
              <a:t>насекомым</a:t>
            </a:r>
            <a:endParaRPr lang="ru-RU" dirty="0"/>
          </a:p>
          <a:p>
            <a:pPr algn="just"/>
            <a:r>
              <a:rPr lang="ru-RU" dirty="0"/>
              <a:t> Неприхотливое растение, плоды вызревают в течении 100 дней, стенки становятся твердые, плод весом -4-6 кг превращается в невесомость, внутренняя мякоть выходит через стенки плода, образую полость внутри.</a:t>
            </a:r>
          </a:p>
          <a:p>
            <a:pPr algn="just"/>
            <a:endParaRPr lang="ru-RU" dirty="0"/>
          </a:p>
        </p:txBody>
      </p:sp>
      <p:sp>
        <p:nvSpPr>
          <p:cNvPr id="3" name="Заголовок 2"/>
          <p:cNvSpPr>
            <a:spLocks noGrp="1"/>
          </p:cNvSpPr>
          <p:nvPr>
            <p:ph type="title"/>
          </p:nvPr>
        </p:nvSpPr>
        <p:spPr>
          <a:xfrm>
            <a:off x="688491" y="570156"/>
            <a:ext cx="4819614" cy="1054250"/>
          </a:xfrm>
        </p:spPr>
        <p:txBody>
          <a:bodyPr/>
          <a:lstStyle/>
          <a:p>
            <a:pPr algn="l"/>
            <a:r>
              <a:rPr lang="ru-RU" dirty="0" smtClean="0"/>
              <a:t>  Эко-материал</a:t>
            </a:r>
            <a:endParaRPr lang="ru-RU" dirty="0"/>
          </a:p>
        </p:txBody>
      </p:sp>
      <p:pic>
        <p:nvPicPr>
          <p:cNvPr id="3074" name="Picture 2" descr="C:\Users\Samsung\Desktop\lagenarija-polenovidnaj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5040" y="116632"/>
            <a:ext cx="2298844" cy="161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1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248347"/>
            <a:ext cx="7745505" cy="4204989"/>
          </a:xfrm>
        </p:spPr>
        <p:txBody>
          <a:bodyPr>
            <a:normAutofit/>
          </a:bodyPr>
          <a:lstStyle/>
          <a:p>
            <a:r>
              <a:rPr lang="ru-RU" sz="3200" dirty="0"/>
              <a:t>0</a:t>
            </a:r>
            <a:r>
              <a:rPr lang="ru-RU" sz="3200" dirty="0" smtClean="0"/>
              <a:t>. </a:t>
            </a:r>
            <a:r>
              <a:rPr lang="ru-RU" sz="3200" b="1" dirty="0" smtClean="0"/>
              <a:t>«Стартовый этап»</a:t>
            </a:r>
          </a:p>
          <a:p>
            <a:r>
              <a:rPr lang="ru-RU" dirty="0" smtClean="0"/>
              <a:t>2019-2020 –подготовка земельных участков</a:t>
            </a:r>
          </a:p>
          <a:p>
            <a:r>
              <a:rPr lang="ru-RU" dirty="0" smtClean="0"/>
              <a:t>Привлечение к сотрудничеству агрономов</a:t>
            </a:r>
          </a:p>
          <a:p>
            <a:r>
              <a:rPr lang="ru-RU" dirty="0" smtClean="0"/>
              <a:t>Привлечение волонтеров поселения( подготовка рассады, высадка, прополка, полив, обработка растений, сбор урожая)</a:t>
            </a:r>
          </a:p>
          <a:p>
            <a:r>
              <a:rPr lang="ru-RU" dirty="0" smtClean="0"/>
              <a:t>Поиск помещения для сушки урожая</a:t>
            </a:r>
          </a:p>
          <a:p>
            <a:pPr marL="0" indent="0">
              <a:buNone/>
            </a:pPr>
            <a:endParaRPr lang="ru-RU" dirty="0" smtClean="0"/>
          </a:p>
          <a:p>
            <a:pPr>
              <a:buFontTx/>
              <a:buChar char="-"/>
            </a:pPr>
            <a:endParaRPr lang="ru-RU" dirty="0" smtClean="0"/>
          </a:p>
          <a:p>
            <a:pPr>
              <a:buFontTx/>
              <a:buChar char="-"/>
            </a:pPr>
            <a:endParaRPr lang="ru-RU" dirty="0" smtClean="0"/>
          </a:p>
          <a:p>
            <a:pPr marL="0" indent="0">
              <a:buNone/>
            </a:pPr>
            <a:endParaRPr lang="ru-RU" dirty="0"/>
          </a:p>
        </p:txBody>
      </p:sp>
      <p:sp>
        <p:nvSpPr>
          <p:cNvPr id="3" name="Заголовок 2"/>
          <p:cNvSpPr>
            <a:spLocks noGrp="1"/>
          </p:cNvSpPr>
          <p:nvPr>
            <p:ph type="title"/>
          </p:nvPr>
        </p:nvSpPr>
        <p:spPr/>
        <p:txBody>
          <a:bodyPr/>
          <a:lstStyle/>
          <a:p>
            <a:r>
              <a:rPr lang="ru-RU" dirty="0" smtClean="0"/>
              <a:t>План реализации </a:t>
            </a:r>
            <a:endParaRPr lang="ru-RU" dirty="0"/>
          </a:p>
        </p:txBody>
      </p:sp>
    </p:spTree>
    <p:extLst>
      <p:ext uri="{BB962C8B-B14F-4D97-AF65-F5344CB8AC3E}">
        <p14:creationId xmlns:p14="http://schemas.microsoft.com/office/powerpoint/2010/main" val="255785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9" y="260649"/>
            <a:ext cx="8640960" cy="5865514"/>
          </a:xfrm>
        </p:spPr>
        <p:txBody>
          <a:bodyPr>
            <a:normAutofit/>
          </a:bodyPr>
          <a:lstStyle/>
          <a:p>
            <a:pPr marL="0" indent="0" algn="ctr">
              <a:buNone/>
            </a:pPr>
            <a:r>
              <a:rPr lang="ru-RU" sz="4800" dirty="0" smtClean="0">
                <a:solidFill>
                  <a:schemeClr val="accent2">
                    <a:lumMod val="75000"/>
                  </a:schemeClr>
                </a:solidFill>
              </a:rPr>
              <a:t>План реализации</a:t>
            </a:r>
          </a:p>
          <a:p>
            <a:r>
              <a:rPr lang="ru-RU" sz="3200" dirty="0" smtClean="0"/>
              <a:t>1. </a:t>
            </a:r>
            <a:r>
              <a:rPr lang="ru-RU" sz="3200" b="1" dirty="0" smtClean="0"/>
              <a:t>«Агротехнический этап»</a:t>
            </a:r>
          </a:p>
          <a:p>
            <a:pPr marL="0" indent="0">
              <a:buNone/>
            </a:pPr>
            <a:r>
              <a:rPr lang="ru-RU" sz="3200" b="1" dirty="0" smtClean="0"/>
              <a:t> </a:t>
            </a:r>
            <a:r>
              <a:rPr lang="ru-RU" sz="2800" dirty="0" smtClean="0"/>
              <a:t>- выращивание посудной тыквы</a:t>
            </a:r>
          </a:p>
          <a:p>
            <a:r>
              <a:rPr lang="ru-RU" sz="3200" b="1" dirty="0" smtClean="0"/>
              <a:t>2. «Обработка и роспись» </a:t>
            </a:r>
          </a:p>
          <a:p>
            <a:pPr marL="0" indent="0">
              <a:buNone/>
            </a:pPr>
            <a:r>
              <a:rPr lang="ru-RU" sz="2800" dirty="0" smtClean="0"/>
              <a:t>- привлечение мастеров-ремесленников, создание авторской росписи, художественная роспись, резьба </a:t>
            </a:r>
            <a:r>
              <a:rPr lang="ru-RU" sz="2800" dirty="0"/>
              <a:t>по </a:t>
            </a:r>
            <a:r>
              <a:rPr lang="ru-RU" sz="2800" dirty="0" smtClean="0"/>
              <a:t>сырому, выжигание, сквозной </a:t>
            </a:r>
            <a:r>
              <a:rPr lang="ru-RU" sz="2800" dirty="0"/>
              <a:t>узор ( сверление) </a:t>
            </a:r>
            <a:endParaRPr lang="ru-RU" sz="2800" dirty="0" smtClean="0"/>
          </a:p>
          <a:p>
            <a:r>
              <a:rPr lang="ru-RU" sz="3200" b="1" dirty="0" smtClean="0"/>
              <a:t>3.  «Просветительский»</a:t>
            </a:r>
          </a:p>
          <a:p>
            <a:pPr>
              <a:buFontTx/>
              <a:buChar char="-"/>
            </a:pPr>
            <a:r>
              <a:rPr lang="ru-RU" sz="3200" dirty="0" smtClean="0"/>
              <a:t>Открытие мастерской по росписи, выставочного зала</a:t>
            </a:r>
          </a:p>
          <a:p>
            <a:pPr marL="0" indent="0">
              <a:buNone/>
            </a:pPr>
            <a:endParaRPr lang="ru-RU" dirty="0" smtClean="0"/>
          </a:p>
          <a:p>
            <a:pPr>
              <a:buFontTx/>
              <a:buChar char="-"/>
            </a:pPr>
            <a:endParaRPr lang="ru-RU" dirty="0" smtClean="0"/>
          </a:p>
          <a:p>
            <a:pPr marL="0" indent="0">
              <a:buNone/>
            </a:pPr>
            <a:endParaRPr lang="ru-RU" dirty="0"/>
          </a:p>
        </p:txBody>
      </p:sp>
    </p:spTree>
    <p:extLst>
      <p:ext uri="{BB962C8B-B14F-4D97-AF65-F5344CB8AC3E}">
        <p14:creationId xmlns:p14="http://schemas.microsoft.com/office/powerpoint/2010/main" val="309739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844825"/>
            <a:ext cx="8121225" cy="4281338"/>
          </a:xfrm>
        </p:spPr>
        <p:txBody>
          <a:bodyPr>
            <a:normAutofit/>
          </a:bodyPr>
          <a:lstStyle/>
          <a:p>
            <a:pPr marL="0" indent="0">
              <a:buNone/>
            </a:pPr>
            <a:r>
              <a:rPr lang="ru-RU" sz="2800" dirty="0"/>
              <a:t>4</a:t>
            </a:r>
            <a:r>
              <a:rPr lang="ru-RU" sz="2800" dirty="0" smtClean="0"/>
              <a:t>. </a:t>
            </a:r>
            <a:r>
              <a:rPr lang="ru-RU" sz="3200" b="1" dirty="0" smtClean="0"/>
              <a:t>« Этап продвижения»</a:t>
            </a:r>
            <a:endParaRPr lang="ru-RU" sz="2800" b="1" dirty="0" smtClean="0"/>
          </a:p>
          <a:p>
            <a:r>
              <a:rPr lang="ru-RU" dirty="0" smtClean="0"/>
              <a:t>Поиск и определение площадок реализации</a:t>
            </a:r>
          </a:p>
          <a:p>
            <a:r>
              <a:rPr lang="ru-RU" dirty="0"/>
              <a:t> </a:t>
            </a:r>
            <a:r>
              <a:rPr lang="ru-RU" dirty="0" smtClean="0"/>
              <a:t>Организация маркетинга</a:t>
            </a:r>
          </a:p>
          <a:p>
            <a:r>
              <a:rPr lang="ru-RU" dirty="0" smtClean="0"/>
              <a:t>Создание логотипа </a:t>
            </a:r>
          </a:p>
          <a:p>
            <a:r>
              <a:rPr lang="ru-RU" dirty="0" smtClean="0"/>
              <a:t>Агитационная работа</a:t>
            </a:r>
          </a:p>
          <a:p>
            <a:r>
              <a:rPr lang="ru-RU" dirty="0" smtClean="0"/>
              <a:t>Участие в фестивалях, выставка  </a:t>
            </a:r>
          </a:p>
          <a:p>
            <a:r>
              <a:rPr lang="ru-RU" dirty="0" smtClean="0"/>
              <a:t>Привлечение инвесторов</a:t>
            </a:r>
          </a:p>
          <a:p>
            <a:pPr>
              <a:buFontTx/>
              <a:buChar char="-"/>
            </a:pPr>
            <a:endParaRPr lang="ru-RU" dirty="0" smtClean="0"/>
          </a:p>
          <a:p>
            <a:pPr marL="0" indent="0">
              <a:buNone/>
            </a:pPr>
            <a:endParaRPr lang="ru-RU" dirty="0"/>
          </a:p>
        </p:txBody>
      </p:sp>
      <p:sp>
        <p:nvSpPr>
          <p:cNvPr id="3" name="Заголовок 2"/>
          <p:cNvSpPr>
            <a:spLocks noGrp="1"/>
          </p:cNvSpPr>
          <p:nvPr>
            <p:ph type="title"/>
          </p:nvPr>
        </p:nvSpPr>
        <p:spPr/>
        <p:txBody>
          <a:bodyPr/>
          <a:lstStyle/>
          <a:p>
            <a:r>
              <a:rPr lang="ru-RU" dirty="0" smtClean="0"/>
              <a:t>План реализации </a:t>
            </a:r>
            <a:endParaRPr lang="ru-RU" dirty="0"/>
          </a:p>
        </p:txBody>
      </p:sp>
      <p:pic>
        <p:nvPicPr>
          <p:cNvPr id="11266" name="Picture 2" descr="C:\Users\Samsung\Desktop\IMG_19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573016"/>
            <a:ext cx="3312368" cy="302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35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248347"/>
            <a:ext cx="7745505" cy="4060973"/>
          </a:xfrm>
        </p:spPr>
        <p:txBody>
          <a:bodyPr>
            <a:normAutofit fontScale="92500" lnSpcReduction="20000"/>
          </a:bodyPr>
          <a:lstStyle/>
          <a:p>
            <a:r>
              <a:rPr lang="ru-RU" dirty="0" smtClean="0"/>
              <a:t>Исторические факты применения посудной тыквы в казачьем быту, сотрудничество с музеями</a:t>
            </a:r>
          </a:p>
          <a:p>
            <a:r>
              <a:rPr lang="ru-RU" dirty="0" smtClean="0"/>
              <a:t>Уникальность направления, авторская роспись</a:t>
            </a:r>
          </a:p>
          <a:p>
            <a:r>
              <a:rPr lang="ru-RU" dirty="0" smtClean="0"/>
              <a:t>Бюджет: спонсорские вложения, личные средства, благотворительные фонды, местный бюджет</a:t>
            </a:r>
          </a:p>
          <a:p>
            <a:r>
              <a:rPr lang="ru-RU" dirty="0" smtClean="0"/>
              <a:t>Актуальность спроса на эко товары</a:t>
            </a:r>
          </a:p>
          <a:p>
            <a:r>
              <a:rPr lang="ru-RU" dirty="0" smtClean="0"/>
              <a:t>Близкое расположение </a:t>
            </a:r>
            <a:r>
              <a:rPr lang="ru-RU" dirty="0" err="1" smtClean="0"/>
              <a:t>Щепкинского</a:t>
            </a:r>
            <a:r>
              <a:rPr lang="ru-RU" dirty="0" smtClean="0"/>
              <a:t> сельского поселения к городу</a:t>
            </a:r>
          </a:p>
          <a:p>
            <a:r>
              <a:rPr lang="ru-RU" dirty="0" smtClean="0"/>
              <a:t>Наличие земельного участка</a:t>
            </a:r>
          </a:p>
          <a:p>
            <a:r>
              <a:rPr lang="ru-RU" dirty="0"/>
              <a:t>Трудовая сила (волонтеры поселения, сотрудники культуры, школьники</a:t>
            </a:r>
            <a:r>
              <a:rPr lang="ru-RU" dirty="0" smtClean="0"/>
              <a:t>)</a:t>
            </a:r>
          </a:p>
          <a:p>
            <a:r>
              <a:rPr lang="ru-RU" dirty="0" smtClean="0"/>
              <a:t>Выход на фестивали и конкурсы различного уровня</a:t>
            </a:r>
          </a:p>
          <a:p>
            <a:endParaRPr lang="ru-RU" dirty="0" smtClean="0"/>
          </a:p>
          <a:p>
            <a:endParaRPr lang="ru-RU" dirty="0"/>
          </a:p>
        </p:txBody>
      </p:sp>
      <p:sp>
        <p:nvSpPr>
          <p:cNvPr id="3" name="Заголовок 2"/>
          <p:cNvSpPr>
            <a:spLocks noGrp="1"/>
          </p:cNvSpPr>
          <p:nvPr>
            <p:ph type="title"/>
          </p:nvPr>
        </p:nvSpPr>
        <p:spPr/>
        <p:txBody>
          <a:bodyPr/>
          <a:lstStyle/>
          <a:p>
            <a:r>
              <a:rPr lang="ru-RU" dirty="0" smtClean="0"/>
              <a:t>Ресурсы</a:t>
            </a:r>
            <a:endParaRPr lang="ru-RU" dirty="0"/>
          </a:p>
        </p:txBody>
      </p:sp>
    </p:spTree>
    <p:extLst>
      <p:ext uri="{BB962C8B-B14F-4D97-AF65-F5344CB8AC3E}">
        <p14:creationId xmlns:p14="http://schemas.microsoft.com/office/powerpoint/2010/main" val="47203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smtClean="0"/>
              <a:t>Отсутствие </a:t>
            </a:r>
            <a:r>
              <a:rPr lang="ru-RU" dirty="0" err="1" smtClean="0"/>
              <a:t>конкурентности</a:t>
            </a:r>
            <a:endParaRPr lang="ru-RU" dirty="0" smtClean="0"/>
          </a:p>
          <a:p>
            <a:r>
              <a:rPr lang="ru-RU" dirty="0" smtClean="0"/>
              <a:t>Поддерживается общественностью </a:t>
            </a:r>
          </a:p>
          <a:p>
            <a:r>
              <a:rPr lang="ru-RU" dirty="0" smtClean="0"/>
              <a:t>Возможности для креативных идей</a:t>
            </a:r>
          </a:p>
          <a:p>
            <a:r>
              <a:rPr lang="ru-RU" dirty="0" smtClean="0"/>
              <a:t>Экологически </a:t>
            </a:r>
            <a:r>
              <a:rPr lang="ru-RU" dirty="0"/>
              <a:t>чистые изделия не оказывают отрицательное воздействие на окружающую </a:t>
            </a:r>
            <a:r>
              <a:rPr lang="ru-RU" dirty="0" smtClean="0"/>
              <a:t>среду</a:t>
            </a:r>
            <a:endParaRPr lang="ru-RU" dirty="0"/>
          </a:p>
          <a:p>
            <a:r>
              <a:rPr lang="ru-RU" dirty="0"/>
              <a:t>Б</a:t>
            </a:r>
            <a:r>
              <a:rPr lang="ru-RU" dirty="0" smtClean="0"/>
              <a:t>ольшинство </a:t>
            </a:r>
            <a:r>
              <a:rPr lang="ru-RU" dirty="0"/>
              <a:t>таких товаров более долговечно и выносливо к окружающим </a:t>
            </a:r>
            <a:r>
              <a:rPr lang="ru-RU" dirty="0" smtClean="0"/>
              <a:t>условиям</a:t>
            </a:r>
            <a:endParaRPr lang="ru-RU" dirty="0"/>
          </a:p>
          <a:p>
            <a:r>
              <a:rPr lang="ru-RU" dirty="0"/>
              <a:t>Н</a:t>
            </a:r>
            <a:r>
              <a:rPr lang="ru-RU" dirty="0" smtClean="0"/>
              <a:t>е </a:t>
            </a:r>
            <a:r>
              <a:rPr lang="ru-RU" dirty="0"/>
              <a:t>вызывают аллергических </a:t>
            </a:r>
            <a:r>
              <a:rPr lang="ru-RU" dirty="0" smtClean="0"/>
              <a:t>реакций</a:t>
            </a:r>
            <a:endParaRPr lang="ru-RU" dirty="0"/>
          </a:p>
          <a:p>
            <a:endParaRPr lang="ru-RU" dirty="0" smtClean="0"/>
          </a:p>
          <a:p>
            <a:pPr marL="0" indent="0">
              <a:buNone/>
            </a:pPr>
            <a:endParaRPr lang="ru-RU" dirty="0"/>
          </a:p>
        </p:txBody>
      </p:sp>
      <p:sp>
        <p:nvSpPr>
          <p:cNvPr id="3" name="Заголовок 2"/>
          <p:cNvSpPr>
            <a:spLocks noGrp="1"/>
          </p:cNvSpPr>
          <p:nvPr>
            <p:ph type="title"/>
          </p:nvPr>
        </p:nvSpPr>
        <p:spPr/>
        <p:txBody>
          <a:bodyPr/>
          <a:lstStyle/>
          <a:p>
            <a:r>
              <a:rPr lang="ru-RU" dirty="0" smtClean="0"/>
              <a:t>Преимущества</a:t>
            </a:r>
            <a:endParaRPr lang="ru-RU" dirty="0"/>
          </a:p>
        </p:txBody>
      </p:sp>
    </p:spTree>
    <p:extLst>
      <p:ext uri="{BB962C8B-B14F-4D97-AF65-F5344CB8AC3E}">
        <p14:creationId xmlns:p14="http://schemas.microsoft.com/office/powerpoint/2010/main" val="206234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140927519"/>
              </p:ext>
            </p:extLst>
          </p:nvPr>
        </p:nvGraphicFramePr>
        <p:xfrm>
          <a:off x="688490" y="2204864"/>
          <a:ext cx="7757010" cy="3921299"/>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p:txBody>
          <a:bodyPr/>
          <a:lstStyle/>
          <a:p>
            <a:r>
              <a:rPr lang="ru-RU" dirty="0" smtClean="0"/>
              <a:t>Оценка проекта:</a:t>
            </a:r>
            <a:endParaRPr lang="ru-RU" dirty="0"/>
          </a:p>
        </p:txBody>
      </p:sp>
    </p:spTree>
    <p:extLst>
      <p:ext uri="{BB962C8B-B14F-4D97-AF65-F5344CB8AC3E}">
        <p14:creationId xmlns:p14="http://schemas.microsoft.com/office/powerpoint/2010/main" val="93451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988840"/>
            <a:ext cx="8352927" cy="4608512"/>
          </a:xfrm>
        </p:spPr>
        <p:txBody>
          <a:bodyPr>
            <a:normAutofit/>
          </a:bodyPr>
          <a:lstStyle/>
          <a:p>
            <a:r>
              <a:rPr lang="ru-RU" sz="2200" dirty="0" smtClean="0"/>
              <a:t>Тема проекта: «Донская кубышка-Возвращается»</a:t>
            </a:r>
          </a:p>
          <a:p>
            <a:r>
              <a:rPr lang="ru-RU" sz="2200" dirty="0" smtClean="0"/>
              <a:t>Вид проекта: региональный, исследовательский, экологический</a:t>
            </a:r>
          </a:p>
          <a:p>
            <a:r>
              <a:rPr lang="ru-RU" sz="2200" dirty="0" smtClean="0"/>
              <a:t>Сроки реализации:  январь 2018г.-декабрь 2021г.</a:t>
            </a:r>
            <a:endParaRPr lang="ru-RU" sz="2200" dirty="0"/>
          </a:p>
          <a:p>
            <a:r>
              <a:rPr lang="ru-RU" sz="2200" dirty="0"/>
              <a:t>Фонд:  </a:t>
            </a:r>
            <a:r>
              <a:rPr lang="ru-RU" sz="2200" dirty="0" smtClean="0"/>
              <a:t>Местный бюджет, спонсорские,  выручка в ходе реализации </a:t>
            </a:r>
            <a:endParaRPr lang="ru-RU" sz="2200" dirty="0"/>
          </a:p>
          <a:p>
            <a:r>
              <a:rPr lang="ru-RU" sz="2200" dirty="0"/>
              <a:t>Сумма </a:t>
            </a:r>
            <a:r>
              <a:rPr lang="ru-RU" sz="2200" dirty="0" smtClean="0"/>
              <a:t>финансирования: </a:t>
            </a:r>
            <a:r>
              <a:rPr lang="ru-RU" sz="2200" dirty="0"/>
              <a:t>2</a:t>
            </a:r>
            <a:r>
              <a:rPr lang="ru-RU" sz="2200" dirty="0" smtClean="0"/>
              <a:t>0 000 руб.</a:t>
            </a:r>
          </a:p>
          <a:p>
            <a:r>
              <a:rPr lang="ru-RU" sz="2200" dirty="0" smtClean="0"/>
              <a:t>Количество </a:t>
            </a:r>
            <a:r>
              <a:rPr lang="ru-RU" sz="2200" dirty="0"/>
              <a:t>участников: </a:t>
            </a:r>
            <a:r>
              <a:rPr lang="ru-RU" sz="2200" dirty="0" smtClean="0"/>
              <a:t>10 человек</a:t>
            </a:r>
          </a:p>
          <a:p>
            <a:r>
              <a:rPr lang="ru-RU" sz="2200" dirty="0" smtClean="0"/>
              <a:t>Автор проекта: </a:t>
            </a:r>
            <a:r>
              <a:rPr lang="ru-RU" sz="2200" dirty="0" err="1" smtClean="0"/>
              <a:t>Костючик</a:t>
            </a:r>
            <a:r>
              <a:rPr lang="ru-RU" sz="2200" dirty="0" smtClean="0"/>
              <a:t> Валентина Петровна</a:t>
            </a:r>
          </a:p>
          <a:p>
            <a:r>
              <a:rPr lang="ru-RU" sz="2200" dirty="0" smtClean="0"/>
              <a:t>Контактная информация: 346717 Ростовская область</a:t>
            </a:r>
          </a:p>
          <a:p>
            <a:pPr marL="0" indent="0">
              <a:buNone/>
            </a:pPr>
            <a:r>
              <a:rPr lang="ru-RU" sz="2200" dirty="0" err="1" smtClean="0"/>
              <a:t>Аксайский</a:t>
            </a:r>
            <a:r>
              <a:rPr lang="ru-RU" sz="2200" dirty="0" smtClean="0"/>
              <a:t> район, </a:t>
            </a:r>
            <a:r>
              <a:rPr lang="ru-RU" sz="2200" dirty="0" err="1" smtClean="0"/>
              <a:t>Щепкинское</a:t>
            </a:r>
            <a:r>
              <a:rPr lang="ru-RU" sz="2200" dirty="0" smtClean="0"/>
              <a:t> сельское поселение п. Октябрьский, </a:t>
            </a:r>
            <a:r>
              <a:rPr lang="ru-RU" sz="2200" dirty="0" err="1" smtClean="0"/>
              <a:t>ул.Советская</a:t>
            </a:r>
            <a:r>
              <a:rPr lang="ru-RU" sz="2200" dirty="0" smtClean="0"/>
              <a:t> 36/ 8-905-459-00-83</a:t>
            </a:r>
            <a:endParaRPr lang="ru-RU" dirty="0"/>
          </a:p>
        </p:txBody>
      </p:sp>
      <p:sp>
        <p:nvSpPr>
          <p:cNvPr id="2" name="Заголовок 1"/>
          <p:cNvSpPr>
            <a:spLocks noGrp="1"/>
          </p:cNvSpPr>
          <p:nvPr>
            <p:ph type="title"/>
          </p:nvPr>
        </p:nvSpPr>
        <p:spPr/>
        <p:txBody>
          <a:bodyPr/>
          <a:lstStyle/>
          <a:p>
            <a:r>
              <a:rPr lang="ru-RU" dirty="0" smtClean="0"/>
              <a:t>Паспорт проекта</a:t>
            </a:r>
            <a:endParaRPr lang="ru-RU" dirty="0"/>
          </a:p>
        </p:txBody>
      </p:sp>
    </p:spTree>
    <p:extLst>
      <p:ext uri="{BB962C8B-B14F-4D97-AF65-F5344CB8AC3E}">
        <p14:creationId xmlns:p14="http://schemas.microsoft.com/office/powerpoint/2010/main" val="405555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248347"/>
            <a:ext cx="8121225" cy="4204989"/>
          </a:xfrm>
        </p:spPr>
        <p:txBody>
          <a:bodyPr>
            <a:normAutofit fontScale="92500" lnSpcReduction="20000"/>
          </a:bodyPr>
          <a:lstStyle/>
          <a:p>
            <a:pPr marL="0" indent="0">
              <a:buNone/>
            </a:pPr>
            <a:endParaRPr lang="ru-RU" dirty="0"/>
          </a:p>
          <a:p>
            <a:pPr algn="just"/>
            <a:r>
              <a:rPr lang="ru-RU" dirty="0" smtClean="0"/>
              <a:t>Возрождение </a:t>
            </a:r>
            <a:r>
              <a:rPr lang="ru-RU" dirty="0"/>
              <a:t>и сохранение тыквы – горлянки с целью воссоздания </a:t>
            </a:r>
            <a:r>
              <a:rPr lang="ru-RU" dirty="0" smtClean="0"/>
              <a:t>предметов казачьей утвари</a:t>
            </a:r>
            <a:r>
              <a:rPr lang="ru-RU" dirty="0"/>
              <a:t> </a:t>
            </a:r>
            <a:r>
              <a:rPr lang="ru-RU" dirty="0" smtClean="0"/>
              <a:t>и эко-сувенира </a:t>
            </a:r>
            <a:r>
              <a:rPr lang="ru-RU" dirty="0"/>
              <a:t>«Донская кубышка» как </a:t>
            </a:r>
            <a:r>
              <a:rPr lang="ru-RU" dirty="0" smtClean="0"/>
              <a:t>символ </a:t>
            </a:r>
            <a:r>
              <a:rPr lang="ru-RU" dirty="0"/>
              <a:t>соединения прошлого и настоящего.</a:t>
            </a:r>
          </a:p>
          <a:p>
            <a:pPr algn="just"/>
            <a:r>
              <a:rPr lang="ru-RU" dirty="0"/>
              <a:t>Произведения мастеров </a:t>
            </a:r>
            <a:r>
              <a:rPr lang="ru-RU" dirty="0" err="1"/>
              <a:t>Щепкинского</a:t>
            </a:r>
            <a:r>
              <a:rPr lang="ru-RU" dirty="0"/>
              <a:t> сельского поселения органически соединят как утилитарность, так декоративность и высокие эстетические достоинства, помогут совершенно по </a:t>
            </a:r>
            <a:r>
              <a:rPr lang="ru-RU" dirty="0" smtClean="0"/>
              <a:t>новому </a:t>
            </a:r>
            <a:r>
              <a:rPr lang="ru-RU" dirty="0"/>
              <a:t>взглянуть на привычные вещи и явления и понять красоту окружающего мира.</a:t>
            </a:r>
          </a:p>
          <a:p>
            <a:pPr algn="just"/>
            <a:r>
              <a:rPr lang="ru-RU" dirty="0" smtClean="0"/>
              <a:t>Производство экологических товаров (посуда и сувениры) – решение, которое поможет сохранить здоровую нацию, планету и уникальную природу для будущих поколений</a:t>
            </a:r>
            <a:endParaRPr lang="ru-RU" dirty="0"/>
          </a:p>
        </p:txBody>
      </p:sp>
      <p:sp>
        <p:nvSpPr>
          <p:cNvPr id="3" name="Заголовок 2"/>
          <p:cNvSpPr>
            <a:spLocks noGrp="1"/>
          </p:cNvSpPr>
          <p:nvPr>
            <p:ph type="title"/>
          </p:nvPr>
        </p:nvSpPr>
        <p:spPr/>
        <p:txBody>
          <a:bodyPr/>
          <a:lstStyle/>
          <a:p>
            <a:r>
              <a:rPr lang="ru-RU" sz="4400" dirty="0" smtClean="0"/>
              <a:t/>
            </a:r>
            <a:br>
              <a:rPr lang="ru-RU" sz="4400" dirty="0" smtClean="0"/>
            </a:br>
            <a:r>
              <a:rPr lang="ru-RU" sz="4400" dirty="0" smtClean="0"/>
              <a:t>Направленная реализация</a:t>
            </a:r>
            <a:r>
              <a:rPr lang="ru-RU" dirty="0"/>
              <a:t/>
            </a:r>
            <a:br>
              <a:rPr lang="ru-RU" dirty="0"/>
            </a:br>
            <a:endParaRPr lang="ru-RU" dirty="0"/>
          </a:p>
        </p:txBody>
      </p:sp>
    </p:spTree>
    <p:extLst>
      <p:ext uri="{BB962C8B-B14F-4D97-AF65-F5344CB8AC3E}">
        <p14:creationId xmlns:p14="http://schemas.microsoft.com/office/powerpoint/2010/main" val="217502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700808"/>
            <a:ext cx="8568951" cy="4425355"/>
          </a:xfrm>
        </p:spPr>
        <p:txBody>
          <a:bodyPr>
            <a:normAutofit fontScale="85000" lnSpcReduction="10000"/>
          </a:bodyPr>
          <a:lstStyle/>
          <a:p>
            <a:pPr algn="just"/>
            <a:r>
              <a:rPr lang="ru-RU" dirty="0"/>
              <a:t>Казачество в современной России является не этнической, а культурно-исторической группой. Консолидирующим фактором существования этой группы выступают </a:t>
            </a:r>
            <a:r>
              <a:rPr lang="ru-RU" dirty="0" smtClean="0"/>
              <a:t> культурные и </a:t>
            </a:r>
            <a:r>
              <a:rPr lang="ru-RU" dirty="0"/>
              <a:t>духовные </a:t>
            </a:r>
            <a:r>
              <a:rPr lang="ru-RU" dirty="0" smtClean="0"/>
              <a:t>ценности</a:t>
            </a:r>
            <a:r>
              <a:rPr lang="ru-RU" dirty="0"/>
              <a:t>,</a:t>
            </a:r>
            <a:r>
              <a:rPr lang="ru-RU" dirty="0" smtClean="0"/>
              <a:t> </a:t>
            </a:r>
            <a:r>
              <a:rPr lang="ru-RU" dirty="0" err="1" smtClean="0"/>
              <a:t>объединеные</a:t>
            </a:r>
            <a:r>
              <a:rPr lang="ru-RU" dirty="0" smtClean="0"/>
              <a:t> </a:t>
            </a:r>
            <a:r>
              <a:rPr lang="ru-RU" dirty="0"/>
              <a:t>в стройную иерархическую систему, интеграция которой происходит на базе сохранения и развития военно-патриотических традиций.</a:t>
            </a:r>
          </a:p>
          <a:p>
            <a:pPr algn="just"/>
            <a:r>
              <a:rPr lang="ru-RU" dirty="0"/>
              <a:t>В настоящее время в условиях расширяющейся в мире глобализации и происходящих социальных преобразований особую актуальность приобретает проблема сохранения самобытной народной традиционной культуры, накопленного веками культурного наследия, исторической памяти. Е.Н. Селезнева отмечает, что «наследие становится реальным социокультурным фактом лишь при условии его передачи, освоения и использования. Культурное наследие есть совокупность доставшихся человечеству от прошлых эпох материальных и духовных ценностей, подлежащих сохранению, изучению и передаче следующим поколениям.</a:t>
            </a:r>
          </a:p>
          <a:p>
            <a:pPr algn="just"/>
            <a:endParaRPr lang="ru-RU" dirty="0"/>
          </a:p>
        </p:txBody>
      </p:sp>
      <p:sp>
        <p:nvSpPr>
          <p:cNvPr id="3" name="Заголовок 2"/>
          <p:cNvSpPr>
            <a:spLocks noGrp="1"/>
          </p:cNvSpPr>
          <p:nvPr>
            <p:ph type="title"/>
          </p:nvPr>
        </p:nvSpPr>
        <p:spPr/>
        <p:txBody>
          <a:bodyPr/>
          <a:lstStyle/>
          <a:p>
            <a:r>
              <a:rPr lang="ru-RU" dirty="0" smtClean="0"/>
              <a:t>Актуальность</a:t>
            </a:r>
            <a:endParaRPr lang="ru-RU" dirty="0"/>
          </a:p>
        </p:txBody>
      </p:sp>
    </p:spTree>
    <p:extLst>
      <p:ext uri="{BB962C8B-B14F-4D97-AF65-F5344CB8AC3E}">
        <p14:creationId xmlns:p14="http://schemas.microsoft.com/office/powerpoint/2010/main" val="8611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1988841"/>
            <a:ext cx="8424936" cy="2592287"/>
          </a:xfrm>
        </p:spPr>
        <p:txBody>
          <a:bodyPr>
            <a:normAutofit/>
          </a:bodyPr>
          <a:lstStyle/>
          <a:p>
            <a:pPr algn="just"/>
            <a:r>
              <a:rPr lang="ru-RU" sz="3200" dirty="0" smtClean="0"/>
              <a:t> Возродить </a:t>
            </a:r>
            <a:r>
              <a:rPr lang="ru-RU" sz="3200" dirty="0"/>
              <a:t>и </a:t>
            </a:r>
            <a:r>
              <a:rPr lang="ru-RU" sz="3200" dirty="0" smtClean="0"/>
              <a:t>сохранить тыкву </a:t>
            </a:r>
            <a:r>
              <a:rPr lang="ru-RU" sz="3200" dirty="0"/>
              <a:t>– </a:t>
            </a:r>
            <a:r>
              <a:rPr lang="ru-RU" sz="3200" dirty="0" smtClean="0"/>
              <a:t>горлянку </a:t>
            </a:r>
            <a:r>
              <a:rPr lang="ru-RU" sz="3200" dirty="0"/>
              <a:t>с целью воссоздания предметов казачьей утвари и </a:t>
            </a:r>
            <a:r>
              <a:rPr lang="ru-RU" sz="3200" dirty="0" smtClean="0"/>
              <a:t> эко-сувенира </a:t>
            </a:r>
            <a:r>
              <a:rPr lang="ru-RU" sz="3200" dirty="0"/>
              <a:t>«Донская кубышка» как </a:t>
            </a:r>
            <a:r>
              <a:rPr lang="ru-RU" sz="3200" dirty="0" smtClean="0"/>
              <a:t>символ соединения </a:t>
            </a:r>
            <a:r>
              <a:rPr lang="ru-RU" sz="3200" dirty="0"/>
              <a:t>прошлого и </a:t>
            </a:r>
            <a:r>
              <a:rPr lang="ru-RU" sz="3200" dirty="0" smtClean="0"/>
              <a:t>настоящего</a:t>
            </a:r>
            <a:endParaRPr lang="ru-RU" sz="3200" dirty="0"/>
          </a:p>
          <a:p>
            <a:pPr marL="0" indent="0" algn="just">
              <a:buNone/>
            </a:pPr>
            <a:endParaRPr lang="ru-RU" dirty="0"/>
          </a:p>
          <a:p>
            <a:pPr marL="0" indent="0" algn="just">
              <a:buNone/>
            </a:pPr>
            <a:endParaRPr lang="ru-RU" dirty="0" smtClean="0"/>
          </a:p>
          <a:p>
            <a:pPr algn="just"/>
            <a:endParaRPr lang="ru-RU" dirty="0"/>
          </a:p>
        </p:txBody>
      </p:sp>
      <p:sp>
        <p:nvSpPr>
          <p:cNvPr id="3" name="Заголовок 2"/>
          <p:cNvSpPr>
            <a:spLocks noGrp="1"/>
          </p:cNvSpPr>
          <p:nvPr>
            <p:ph type="title"/>
          </p:nvPr>
        </p:nvSpPr>
        <p:spPr/>
        <p:txBody>
          <a:bodyPr/>
          <a:lstStyle/>
          <a:p>
            <a:r>
              <a:rPr lang="ru-RU" dirty="0" smtClean="0"/>
              <a:t>Цель </a:t>
            </a:r>
            <a:endParaRPr lang="ru-RU" dirty="0"/>
          </a:p>
        </p:txBody>
      </p:sp>
    </p:spTree>
    <p:extLst>
      <p:ext uri="{BB962C8B-B14F-4D97-AF65-F5344CB8AC3E}">
        <p14:creationId xmlns:p14="http://schemas.microsoft.com/office/powerpoint/2010/main" val="124694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720080"/>
            <a:ext cx="7745505" cy="7677471"/>
          </a:xfrm>
        </p:spPr>
        <p:txBody>
          <a:bodyPr>
            <a:normAutofit fontScale="70000" lnSpcReduction="20000"/>
          </a:bodyPr>
          <a:lstStyle/>
          <a:p>
            <a:endParaRPr lang="ru-RU" sz="2900" dirty="0" smtClean="0"/>
          </a:p>
          <a:p>
            <a:endParaRPr lang="ru-RU" sz="2900" dirty="0"/>
          </a:p>
          <a:p>
            <a:r>
              <a:rPr lang="ru-RU" sz="2900" dirty="0" smtClean="0"/>
              <a:t>Поиск и сбор информации о </a:t>
            </a:r>
            <a:r>
              <a:rPr lang="ru-RU" sz="2900" dirty="0" err="1" smtClean="0"/>
              <a:t>лагинарии</a:t>
            </a:r>
            <a:r>
              <a:rPr lang="ru-RU" sz="2900" dirty="0" smtClean="0"/>
              <a:t> (посудной тыквы)</a:t>
            </a:r>
          </a:p>
          <a:p>
            <a:r>
              <a:rPr lang="ru-RU" sz="2900" dirty="0" smtClean="0"/>
              <a:t>Исследование истории появления  и применения посудной тыквы на Дону</a:t>
            </a:r>
          </a:p>
          <a:p>
            <a:r>
              <a:rPr lang="ru-RU" sz="2900" dirty="0" smtClean="0"/>
              <a:t>Поиск семян</a:t>
            </a:r>
          </a:p>
          <a:p>
            <a:r>
              <a:rPr lang="ru-RU" sz="2900" dirty="0" smtClean="0"/>
              <a:t>Запуск Агротехнического этапа</a:t>
            </a:r>
          </a:p>
          <a:p>
            <a:r>
              <a:rPr lang="ru-RU" sz="2900" dirty="0" smtClean="0"/>
              <a:t>Создания экземпляров предметов казачьей утвари</a:t>
            </a:r>
          </a:p>
          <a:p>
            <a:r>
              <a:rPr lang="ru-RU" sz="2900" dirty="0" smtClean="0"/>
              <a:t>Привлечение </a:t>
            </a:r>
            <a:r>
              <a:rPr lang="ru-RU" sz="2900" dirty="0"/>
              <a:t>мастеров-умельцев к  </a:t>
            </a:r>
            <a:r>
              <a:rPr lang="ru-RU" sz="2900" dirty="0" smtClean="0"/>
              <a:t>сотрудничеству</a:t>
            </a:r>
          </a:p>
          <a:p>
            <a:r>
              <a:rPr lang="ru-RU" sz="2900" dirty="0" smtClean="0"/>
              <a:t>Разработка донского эко сувенира</a:t>
            </a:r>
          </a:p>
          <a:p>
            <a:r>
              <a:rPr lang="ru-RU" sz="2900" dirty="0" smtClean="0"/>
              <a:t>Создание на базе СДК п. Октябрьский мастерской по росписи кубышек</a:t>
            </a:r>
            <a:r>
              <a:rPr lang="ru-RU" sz="2900" dirty="0"/>
              <a:t> </a:t>
            </a:r>
            <a:r>
              <a:rPr lang="ru-RU" sz="2900" dirty="0" smtClean="0"/>
              <a:t>и  выставочного зала</a:t>
            </a:r>
          </a:p>
          <a:p>
            <a:r>
              <a:rPr lang="ru-RU" sz="2900" dirty="0" smtClean="0"/>
              <a:t>Активное участие в фестивалях и выставках различного уровня с целью информирования и знакомства общественности с реализации данного проекта</a:t>
            </a:r>
          </a:p>
          <a:p>
            <a:r>
              <a:rPr lang="ru-RU" sz="2900" dirty="0" smtClean="0"/>
              <a:t>Публикации в СМИ</a:t>
            </a:r>
          </a:p>
          <a:p>
            <a:r>
              <a:rPr lang="ru-RU" sz="2900" dirty="0" smtClean="0"/>
              <a:t>Привлечение к сотрудничеству спонсоров</a:t>
            </a:r>
          </a:p>
          <a:p>
            <a:endParaRPr lang="ru-RU" sz="2900" dirty="0" smtClean="0"/>
          </a:p>
          <a:p>
            <a:endParaRPr lang="ru-RU" sz="2900" dirty="0" smtClean="0"/>
          </a:p>
          <a:p>
            <a:endParaRPr lang="ru-RU" sz="2900" dirty="0" smtClean="0"/>
          </a:p>
          <a:p>
            <a:pPr marL="0" indent="0">
              <a:buNone/>
            </a:pPr>
            <a:r>
              <a:rPr lang="ru-RU" sz="2900" dirty="0" smtClean="0"/>
              <a:t> </a:t>
            </a:r>
          </a:p>
          <a:p>
            <a:endParaRPr lang="ru-RU" sz="2900" dirty="0" smtClean="0"/>
          </a:p>
          <a:p>
            <a:pPr marL="0" indent="0">
              <a:buNone/>
            </a:pPr>
            <a:endParaRPr lang="ru-RU" dirty="0" smtClean="0"/>
          </a:p>
          <a:p>
            <a:pPr marL="0" indent="0">
              <a:buNone/>
            </a:pPr>
            <a:r>
              <a:rPr lang="ru-RU" dirty="0" smtClean="0"/>
              <a:t> </a:t>
            </a:r>
          </a:p>
          <a:p>
            <a:endParaRPr lang="ru-RU" dirty="0"/>
          </a:p>
        </p:txBody>
      </p:sp>
      <p:sp>
        <p:nvSpPr>
          <p:cNvPr id="3" name="Заголовок 2"/>
          <p:cNvSpPr>
            <a:spLocks noGrp="1"/>
          </p:cNvSpPr>
          <p:nvPr>
            <p:ph type="title"/>
          </p:nvPr>
        </p:nvSpPr>
        <p:spPr>
          <a:xfrm>
            <a:off x="688489" y="0"/>
            <a:ext cx="7756263" cy="720080"/>
          </a:xfrm>
        </p:spPr>
        <p:txBody>
          <a:bodyPr/>
          <a:lstStyle/>
          <a:p>
            <a:r>
              <a:rPr lang="ru-RU" dirty="0" smtClean="0"/>
              <a:t/>
            </a:r>
            <a:br>
              <a:rPr lang="ru-RU" dirty="0" smtClean="0"/>
            </a:br>
            <a:r>
              <a:rPr lang="ru-RU" dirty="0" smtClean="0"/>
              <a:t>Задачи:</a:t>
            </a:r>
            <a:endParaRPr lang="ru-RU" dirty="0"/>
          </a:p>
        </p:txBody>
      </p:sp>
    </p:spTree>
    <p:extLst>
      <p:ext uri="{BB962C8B-B14F-4D97-AF65-F5344CB8AC3E}">
        <p14:creationId xmlns:p14="http://schemas.microsoft.com/office/powerpoint/2010/main" val="155988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None/>
            </a:pPr>
            <a:r>
              <a:rPr lang="ru-RU" dirty="0"/>
              <a:t> </a:t>
            </a:r>
            <a:r>
              <a:rPr lang="ru-RU" dirty="0" smtClean="0"/>
              <a:t>      </a:t>
            </a:r>
          </a:p>
          <a:p>
            <a:r>
              <a:rPr lang="ru-RU" dirty="0" smtClean="0"/>
              <a:t> Жители и гости Ростовской области </a:t>
            </a:r>
          </a:p>
          <a:p>
            <a:r>
              <a:rPr lang="ru-RU" dirty="0" smtClean="0"/>
              <a:t> Казачьи общины</a:t>
            </a:r>
          </a:p>
          <a:p>
            <a:r>
              <a:rPr lang="ru-RU" dirty="0" smtClean="0"/>
              <a:t> Потребитель </a:t>
            </a:r>
            <a:r>
              <a:rPr lang="ru-RU" dirty="0" err="1" smtClean="0"/>
              <a:t>экотоваров</a:t>
            </a:r>
            <a:endParaRPr lang="ru-RU" dirty="0" smtClean="0"/>
          </a:p>
          <a:p>
            <a:r>
              <a:rPr lang="ru-RU" dirty="0" smtClean="0"/>
              <a:t> Любитель необычных сувениров</a:t>
            </a:r>
            <a:endParaRPr lang="ru-RU" dirty="0"/>
          </a:p>
          <a:p>
            <a:r>
              <a:rPr lang="ru-RU" dirty="0" smtClean="0"/>
              <a:t> Творческие </a:t>
            </a:r>
            <a:r>
              <a:rPr lang="ru-RU" dirty="0"/>
              <a:t>люди</a:t>
            </a:r>
          </a:p>
          <a:p>
            <a:r>
              <a:rPr lang="ru-RU" dirty="0" smtClean="0"/>
              <a:t> Уровень </a:t>
            </a:r>
            <a:r>
              <a:rPr lang="ru-RU" dirty="0"/>
              <a:t>дохода средний и выше среднего</a:t>
            </a:r>
          </a:p>
          <a:p>
            <a:r>
              <a:rPr lang="ru-RU" dirty="0" smtClean="0"/>
              <a:t> Образование </a:t>
            </a:r>
            <a:r>
              <a:rPr lang="ru-RU" dirty="0"/>
              <a:t>среднее и высшее</a:t>
            </a:r>
          </a:p>
          <a:p>
            <a:pPr marL="0" indent="0">
              <a:buNone/>
            </a:pPr>
            <a:endParaRPr lang="ru-RU" dirty="0" smtClean="0"/>
          </a:p>
          <a:p>
            <a:endParaRPr lang="ru-RU" dirty="0" smtClean="0"/>
          </a:p>
        </p:txBody>
      </p:sp>
      <p:sp>
        <p:nvSpPr>
          <p:cNvPr id="3" name="Заголовок 2"/>
          <p:cNvSpPr>
            <a:spLocks noGrp="1"/>
          </p:cNvSpPr>
          <p:nvPr>
            <p:ph type="title"/>
          </p:nvPr>
        </p:nvSpPr>
        <p:spPr/>
        <p:txBody>
          <a:bodyPr/>
          <a:lstStyle/>
          <a:p>
            <a:r>
              <a:rPr lang="ru-RU" dirty="0" smtClean="0"/>
              <a:t>Целевая аудитория</a:t>
            </a:r>
            <a:endParaRPr lang="ru-RU" dirty="0"/>
          </a:p>
        </p:txBody>
      </p:sp>
    </p:spTree>
    <p:extLst>
      <p:ext uri="{BB962C8B-B14F-4D97-AF65-F5344CB8AC3E}">
        <p14:creationId xmlns:p14="http://schemas.microsoft.com/office/powerpoint/2010/main" val="365706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smtClean="0"/>
              <a:t> </a:t>
            </a:r>
            <a:r>
              <a:rPr lang="ru-RU" dirty="0" err="1" smtClean="0"/>
              <a:t>Щепкинское</a:t>
            </a:r>
            <a:r>
              <a:rPr lang="ru-RU" dirty="0" smtClean="0"/>
              <a:t> </a:t>
            </a:r>
            <a:r>
              <a:rPr lang="ru-RU" dirty="0"/>
              <a:t>сельское поселение - одно из самых больших в </a:t>
            </a:r>
            <a:r>
              <a:rPr lang="ru-RU" dirty="0" err="1"/>
              <a:t>Аксайском</a:t>
            </a:r>
            <a:r>
              <a:rPr lang="ru-RU" dirty="0"/>
              <a:t> районе. В него входит 10 населённых пунктов, а вся территория занимает 16 </a:t>
            </a:r>
            <a:r>
              <a:rPr lang="ru-RU" dirty="0" smtClean="0"/>
              <a:t>тыс. </a:t>
            </a:r>
            <a:r>
              <a:rPr lang="ru-RU" dirty="0"/>
              <a:t>гектар. В районе живет более </a:t>
            </a:r>
            <a:r>
              <a:rPr lang="ru-RU" dirty="0" smtClean="0"/>
              <a:t>14 тыс. </a:t>
            </a:r>
            <a:r>
              <a:rPr lang="ru-RU" dirty="0"/>
              <a:t>человек. </a:t>
            </a:r>
            <a:endParaRPr lang="ru-RU" dirty="0" smtClean="0"/>
          </a:p>
        </p:txBody>
      </p:sp>
      <p:sp>
        <p:nvSpPr>
          <p:cNvPr id="3" name="Заголовок 2"/>
          <p:cNvSpPr>
            <a:spLocks noGrp="1"/>
          </p:cNvSpPr>
          <p:nvPr>
            <p:ph type="title"/>
          </p:nvPr>
        </p:nvSpPr>
        <p:spPr/>
        <p:txBody>
          <a:bodyPr/>
          <a:lstStyle/>
          <a:p>
            <a:r>
              <a:rPr lang="ru-RU" dirty="0" smtClean="0"/>
              <a:t>География проекта</a:t>
            </a:r>
            <a:endParaRPr lang="ru-RU" dirty="0"/>
          </a:p>
        </p:txBody>
      </p:sp>
    </p:spTree>
    <p:extLst>
      <p:ext uri="{BB962C8B-B14F-4D97-AF65-F5344CB8AC3E}">
        <p14:creationId xmlns:p14="http://schemas.microsoft.com/office/powerpoint/2010/main" val="367561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16632"/>
            <a:ext cx="8496943" cy="1152128"/>
          </a:xfrm>
        </p:spPr>
        <p:txBody>
          <a:bodyPr/>
          <a:lstStyle/>
          <a:p>
            <a:r>
              <a:rPr lang="ru-RU" sz="2800" dirty="0" smtClean="0"/>
              <a:t>Создание предметов казачьей утвари и сувениров</a:t>
            </a:r>
            <a:br>
              <a:rPr lang="ru-RU" sz="2800" dirty="0" smtClean="0"/>
            </a:br>
            <a:r>
              <a:rPr lang="ru-RU" sz="2800" dirty="0" smtClean="0"/>
              <a:t> «Донская кубышка» </a:t>
            </a:r>
            <a:endParaRPr lang="ru-RU" sz="2800" dirty="0"/>
          </a:p>
        </p:txBody>
      </p:sp>
      <p:pic>
        <p:nvPicPr>
          <p:cNvPr id="10242" name="Picture 2" descr="C:\Users\Samsung\Desktop\IMG-20191002-WA00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20" t="6370" r="2414" b="15408"/>
          <a:stretch/>
        </p:blipFill>
        <p:spPr bwMode="auto">
          <a:xfrm>
            <a:off x="179512" y="1268760"/>
            <a:ext cx="3517482" cy="252341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3985" y="926722"/>
            <a:ext cx="2524781" cy="336637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915949"/>
            <a:ext cx="2742267" cy="205670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6009" y="1256945"/>
            <a:ext cx="2561426" cy="3425940"/>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4764148"/>
            <a:ext cx="2699792" cy="2024844"/>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2059" y="4306048"/>
            <a:ext cx="3599892" cy="2399928"/>
          </a:xfrm>
          <a:prstGeom prst="rect">
            <a:avLst/>
          </a:prstGeom>
        </p:spPr>
      </p:pic>
    </p:spTree>
    <p:extLst>
      <p:ext uri="{BB962C8B-B14F-4D97-AF65-F5344CB8AC3E}">
        <p14:creationId xmlns:p14="http://schemas.microsoft.com/office/powerpoint/2010/main" val="22013159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751</TotalTime>
  <Words>964</Words>
  <Application>Microsoft Office PowerPoint</Application>
  <PresentationFormat>Экран (4:3)</PresentationFormat>
  <Paragraphs>120</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Book Antiqua</vt:lpstr>
      <vt:lpstr>Calibri</vt:lpstr>
      <vt:lpstr>Times New Roman</vt:lpstr>
      <vt:lpstr>Wingdings</vt:lpstr>
      <vt:lpstr>Твердый переплет</vt:lpstr>
      <vt:lpstr>Социально-культурный  проект «Донская кубышка –Возвращается!»   </vt:lpstr>
      <vt:lpstr>Паспорт проекта</vt:lpstr>
      <vt:lpstr> Направленная реализация </vt:lpstr>
      <vt:lpstr>Актуальность</vt:lpstr>
      <vt:lpstr>Цель </vt:lpstr>
      <vt:lpstr> Задачи:</vt:lpstr>
      <vt:lpstr>Целевая аудитория</vt:lpstr>
      <vt:lpstr>География проекта</vt:lpstr>
      <vt:lpstr>Создание предметов казачьей утвари и сувениров  «Донская кубышка» </vt:lpstr>
      <vt:lpstr>Презентация PowerPoint</vt:lpstr>
      <vt:lpstr>  Эко-материал</vt:lpstr>
      <vt:lpstr>План реализации </vt:lpstr>
      <vt:lpstr>Презентация PowerPoint</vt:lpstr>
      <vt:lpstr>План реализации </vt:lpstr>
      <vt:lpstr>Ресурсы</vt:lpstr>
      <vt:lpstr>Преимущества</vt:lpstr>
      <vt:lpstr>Оценка проекта: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Социально-культурный проект « Донская кубышка</dc:title>
  <dc:creator>Samsung</dc:creator>
  <cp:lastModifiedBy>Дом</cp:lastModifiedBy>
  <cp:revision>56</cp:revision>
  <dcterms:created xsi:type="dcterms:W3CDTF">2021-01-27T19:32:49Z</dcterms:created>
  <dcterms:modified xsi:type="dcterms:W3CDTF">2022-04-11T01:47:36Z</dcterms:modified>
</cp:coreProperties>
</file>