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74" r:id="rId10"/>
    <p:sldId id="276" r:id="rId11"/>
    <p:sldId id="277" r:id="rId12"/>
    <p:sldId id="279" r:id="rId13"/>
    <p:sldId id="281" r:id="rId14"/>
    <p:sldId id="282" r:id="rId15"/>
    <p:sldId id="283" r:id="rId16"/>
    <p:sldId id="27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2EA13-947F-4B64-809A-39FCD6B2D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6542C-F49C-44BD-9C9B-84C46FBD2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72D94-5736-4E0C-AC03-C4385C8E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405C4-2A85-4F97-9255-CA952DD742F4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597804-2411-4B78-8B5B-D8FC1F75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EE6FF4-DA9C-4E71-97F7-AE25AE9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BD6-C680-4133-A708-B6875FE84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2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4C40E-DF07-40F5-BEFA-0B05C08F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5E5963-9792-450B-91D3-3023511DC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05D0B-6D06-4C04-B350-D35BBAC9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405C4-2A85-4F97-9255-CA952DD742F4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C2D8E7-4B34-4D9A-86AC-C258E07F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CDDD26-A83D-498C-9FCC-9B1BA38AD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BD6-C680-4133-A708-B6875FE84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665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C88A71C-7AAB-4119-8A93-789F3B9AB6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827B71-AB64-4A57-843C-037119C4A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F6B56-6A6A-40DA-9693-B71A69BA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405C4-2A85-4F97-9255-CA952DD742F4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98EA7E-E972-43ED-BEEA-1EB2B97E6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FE5FFE-C77E-4EBB-9591-EE0A6B2C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BD6-C680-4133-A708-B6875FE84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1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5F411-D79F-48C8-A309-1077D216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7E9058-74E6-4FA8-B92D-E39CD0AAD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3F99F7-51BF-4E1D-BCE4-F8147127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405C4-2A85-4F97-9255-CA952DD742F4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D39810-2F60-4B64-8F54-1D08A3A3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81815A-AC2C-49EA-9B61-59FDE41A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BD6-C680-4133-A708-B6875FE84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15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5A0B7-3FBF-4166-B558-2A83AE78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DE260C-8607-4EAA-B436-7C6195B49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67B0C-FECF-4FAA-9AC1-6B8210AAD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405C4-2A85-4F97-9255-CA952DD742F4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1792BC-E988-4446-BDC9-22B029D12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446072-9985-41D3-A1B8-1675B620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BD6-C680-4133-A708-B6875FE84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88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FD1F4-F0E6-43CB-B09C-31AACC18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379F4D-9F84-4632-BDCE-A70EDCD6D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B86D58-6944-4EBD-892D-99ABF97D8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EB0EC-BBBD-414F-849D-CEE09BF8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405C4-2A85-4F97-9255-CA952DD742F4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85EBFD-10EB-4A05-BE2E-AAD3F5A88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176D4-0622-4992-82A0-B7D8A9FB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BD6-C680-4133-A708-B6875FE84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23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50D96-589F-4F5D-A296-0B5B73352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25A879-2428-42AB-BB0D-A98AB5E1C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CE4C7B-D341-4D43-A72E-73FA7666C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7CABCD-30D4-4259-8447-1714CD372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24C069-6EB5-4A64-9694-DC63C5FE1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A1A0A0-CE02-4A64-835C-454139958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405C4-2A85-4F97-9255-CA952DD742F4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8F3F75-E464-4B07-9DA0-E3285E148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6989FB-A477-4A08-85DF-FDCBFBDA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BD6-C680-4133-A708-B6875FE84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02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9791A-4988-4C6E-8849-0FB8CF216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8DFB09-1714-4AE3-85A9-38EE8FC8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405C4-2A85-4F97-9255-CA952DD742F4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5826CB-C7FA-4A9C-BD26-2A845A70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EC8670-F1C9-42B0-B664-E90B17E0B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BD6-C680-4133-A708-B6875FE84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814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F7C651-91A2-4BD6-8CAD-8BCFC9C3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405C4-2A85-4F97-9255-CA952DD742F4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7A011D-EE6D-4EF0-88CD-672287D4A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D5B344-F2A6-4407-8136-BB0F126D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BD6-C680-4133-A708-B6875FE84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93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65458-573E-416F-9859-8346EF99B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30901E-5DFB-45E4-A4D2-AC5591A67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65722D-0749-4AEB-AF3A-257CE694A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5F0A5D-C5DB-453C-8EF9-AD2E4256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405C4-2A85-4F97-9255-CA952DD742F4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906126-581F-4D3F-AE6F-47BE6E1F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FB8C9E-0241-495D-8515-FF53558B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BD6-C680-4133-A708-B6875FE84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2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7AD29-87B5-4245-AE28-CCD4A25C0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7CAA34-18B9-4A31-AEFB-E50026F93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682ABA-F2F3-44D1-95D9-D8AA2E61A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4FA173-68A2-42DB-A1E8-9675C33D4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405C4-2A85-4F97-9255-CA952DD742F4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644928-5D59-4CAD-BAE1-95C7A381A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B9539C-122A-4A76-99D1-DF48B9DF3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DBD6-C680-4133-A708-B6875FE84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406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122DC-E3AF-44BA-A0B5-A99C103E2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338F2D-490C-4ABA-BDB0-C70E352B7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C60111-EA63-4EF8-87CB-8B1FFD3D43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405C4-2A85-4F97-9255-CA952DD742F4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A9B163-9169-4724-9A00-E06CCEA14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C1DAC5-A64E-4E12-BF35-3EC528285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2DBD6-C680-4133-A708-B6875FE84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18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61DE93-A690-4ABC-AC2C-AEF8ED812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6"/>
            <a:ext cx="12156476" cy="68373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E8B4B-F71D-4563-A17E-7100FB50A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7849" y="109747"/>
            <a:ext cx="9144000" cy="2760080"/>
          </a:xfrm>
        </p:spPr>
        <p:txBody>
          <a:bodyPr>
            <a:normAutofit/>
          </a:bodyPr>
          <a:lstStyle/>
          <a:p>
            <a:r>
              <a:rPr lang="ru-RU" b="1" dirty="0">
                <a:latin typeface="Bahnschrift Light Condensed" panose="020B0502040204020203" pitchFamily="34" charset="0"/>
              </a:rPr>
              <a:t>Проект </a:t>
            </a:r>
            <a:br>
              <a:rPr lang="ru-RU" b="1" dirty="0">
                <a:latin typeface="Bahnschrift Light Condensed" panose="020B0502040204020203" pitchFamily="34" charset="0"/>
              </a:rPr>
            </a:br>
            <a:r>
              <a:rPr lang="ru-RU" b="1" dirty="0">
                <a:latin typeface="Bahnschrift Light Condensed" panose="020B0502040204020203" pitchFamily="34" charset="0"/>
              </a:rPr>
              <a:t>«Азбука безопасности дорожного движения ЮИД»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329990-1CF4-467C-A5CC-B92457960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3394" y="2958938"/>
            <a:ext cx="9144000" cy="1655762"/>
          </a:xfrm>
        </p:spPr>
        <p:txBody>
          <a:bodyPr/>
          <a:lstStyle/>
          <a:p>
            <a:pPr algn="r"/>
            <a:r>
              <a:rPr lang="ru-RU" dirty="0"/>
              <a:t>Сеидов Руслан </a:t>
            </a:r>
            <a:r>
              <a:rPr lang="ru-RU" dirty="0" err="1"/>
              <a:t>Гадирович</a:t>
            </a:r>
            <a:r>
              <a:rPr lang="ru-RU" dirty="0"/>
              <a:t>, заместитель директора по ВР </a:t>
            </a:r>
          </a:p>
          <a:p>
            <a:pPr algn="r"/>
            <a:r>
              <a:rPr lang="ru-RU" dirty="0"/>
              <a:t>МБОУ «Средняя общеобразовательная школа №14»,</a:t>
            </a:r>
          </a:p>
          <a:p>
            <a:pPr algn="r"/>
            <a:r>
              <a:rPr lang="ru-RU" dirty="0"/>
              <a:t>Активисты отряда ЮИД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A561C1-3A9C-4D4E-93B9-CE0ACA58FC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r="1644" b="11572"/>
          <a:stretch/>
        </p:blipFill>
        <p:spPr>
          <a:xfrm>
            <a:off x="35524" y="20636"/>
            <a:ext cx="2500642" cy="2849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630025-4A59-4DD2-9837-79F02868E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34" y="4386053"/>
            <a:ext cx="3544824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3592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услан\Desktop\юид\9445029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"/>
            <a:ext cx="12192000" cy="68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1388332" y="2915850"/>
            <a:ext cx="5686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Обучаемся играя…</a:t>
            </a:r>
          </a:p>
        </p:txBody>
      </p:sp>
      <p:pic>
        <p:nvPicPr>
          <p:cNvPr id="9221" name="Picture 4" descr="DSCN07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40" y="603413"/>
            <a:ext cx="3058119" cy="229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Руслан\Desktop\юид\прл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38" y="427881"/>
            <a:ext cx="334447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A9A091-1A68-485D-B8C8-CCC43077D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55" y="953859"/>
            <a:ext cx="3533818" cy="26503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91F46D-068D-4DAD-9E55-9FBA55695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65" y="3671059"/>
            <a:ext cx="3533818" cy="26503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556F7C-ACF9-417A-969B-8E01BCA082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14" y="3298823"/>
            <a:ext cx="45339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61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услан\Desktop\юид\9445029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1"/>
            <a:ext cx="12094234" cy="68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Руслан\Desktop\юид\bezopasni_put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6" y="499003"/>
            <a:ext cx="3403637" cy="2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Руслан\Desktop\юид\DSC00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899" y="3239631"/>
            <a:ext cx="3403637" cy="302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D3D249-2C53-4E38-BB47-7964BC51A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83" y="1935480"/>
            <a:ext cx="4096181" cy="30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87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Руслан\Desktop\юид\9445029-14.jpg">
            <a:extLst>
              <a:ext uri="{FF2B5EF4-FFF2-40B4-BE49-F238E27FC236}">
                <a16:creationId xmlns:a16="http://schemas.microsoft.com/office/drawing/2014/main" id="{0B2ED8FB-94D4-4B7E-8241-5ACB12700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1"/>
            <a:ext cx="12094234" cy="68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Руслан\Desktop\юид\vcHZo4K_a7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56" y="515450"/>
            <a:ext cx="4481861" cy="29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F50BBA-9E85-4547-A97E-A3C69AB85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86" y="515450"/>
            <a:ext cx="3909392" cy="2932044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2218EC3D-85E5-467E-B8C6-CFE430311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076" y="2829284"/>
            <a:ext cx="4418775" cy="331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8562EE-035B-4C4D-9C48-A4CAC5291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16" y="3247376"/>
            <a:ext cx="4209691" cy="354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44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услан\Desktop\юид\9445029-14.jpg">
            <a:extLst>
              <a:ext uri="{FF2B5EF4-FFF2-40B4-BE49-F238E27FC236}">
                <a16:creationId xmlns:a16="http://schemas.microsoft.com/office/drawing/2014/main" id="{F6EEDDD5-B1FB-4C30-BE49-6BB40CE8B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1"/>
            <a:ext cx="12094234" cy="68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Руслан\Desktop\юид\ваиив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72" y="577969"/>
            <a:ext cx="4663439" cy="3379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C5B51C-20E5-41E7-BA0A-7506093AD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65" y="446900"/>
            <a:ext cx="3454880" cy="4606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1F0F37-A0CA-40B1-98D9-6465A0B3C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39" y="3175165"/>
            <a:ext cx="4139821" cy="310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91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услан\Desktop\юид\9445029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"/>
            <a:ext cx="12192000" cy="68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Руслан\Desktop\юид\DSC005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70" y="534424"/>
            <a:ext cx="4341643" cy="289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Руслан\Desktop\юид\bezopasni_put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513" y="1042557"/>
            <a:ext cx="4633135" cy="3474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Руслан\Desktop\юид\аиапв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09" y="3428999"/>
            <a:ext cx="4432067" cy="3315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641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услан\Desktop\юид\9445029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"/>
            <a:ext cx="12192000" cy="68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211757" y="554683"/>
            <a:ext cx="6037511" cy="9461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C12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рисунков и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поделок</a:t>
            </a:r>
            <a:r>
              <a:rPr lang="ru-RU" sz="2800" b="1" dirty="0">
                <a:solidFill>
                  <a:srgbClr val="FC12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8D3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DAE8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 </a:t>
            </a:r>
            <a:br>
              <a:rPr lang="en-US" sz="2800" b="1" dirty="0">
                <a:solidFill>
                  <a:srgbClr val="DAE8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DAE8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правилам</a:t>
            </a:r>
            <a:r>
              <a:rPr lang="ru-RU" sz="2800" b="1" dirty="0">
                <a:solidFill>
                  <a:srgbClr val="FF8D3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дорожного движения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965" y="3881163"/>
            <a:ext cx="2949510" cy="2212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724401"/>
            <a:ext cx="10255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u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024" y="554683"/>
            <a:ext cx="2342902" cy="277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C:\Users\Руслан\Desktop\юид\bezopasnost z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1596414"/>
            <a:ext cx="3172283" cy="2288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Руслан\Desktop\юид\bezopasnost zd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059" y="1560011"/>
            <a:ext cx="1506978" cy="21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Руслан\Desktop\юид\bezopasni_put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037" y="3962018"/>
            <a:ext cx="2544863" cy="213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5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услан\Desktop\юид\9445029-14.jpg">
            <a:extLst>
              <a:ext uri="{FF2B5EF4-FFF2-40B4-BE49-F238E27FC236}">
                <a16:creationId xmlns:a16="http://schemas.microsoft.com/office/drawing/2014/main" id="{86FCCDF8-98F6-476F-B8BD-08E3FB23F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1"/>
            <a:ext cx="12094234" cy="68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Руслан\Desktop\юид\bezopasni_put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643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4F5675-7BF9-474E-9E5B-B06707A10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356" y="6571"/>
            <a:ext cx="3820240" cy="68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57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F776C-0150-4C71-AB50-23A8B6912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79B784-2CDB-43BE-BDEA-BD54B0CB2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1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678519-A2A7-408D-94B2-89A797BEB960}"/>
              </a:ext>
            </a:extLst>
          </p:cNvPr>
          <p:cNvSpPr txBox="1"/>
          <p:nvPr/>
        </p:nvSpPr>
        <p:spPr>
          <a:xfrm>
            <a:off x="544902" y="623917"/>
            <a:ext cx="10808898" cy="467820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/>
              <a:t>Цель проекта: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Популяризовать культуру безопасности дорожного движения среди обучающихся средних общеобразовательных школ и воспитанников дошкольных образовательных организаций, а также пожилых людей посредством проведения ряда мероприятий (коллективных-творческих дел: концертов, </a:t>
            </a:r>
            <a:r>
              <a:rPr lang="ru-RU" sz="2800" dirty="0" err="1">
                <a:solidFill>
                  <a:schemeClr val="tx1"/>
                </a:solidFill>
              </a:rPr>
              <a:t>квизов</a:t>
            </a:r>
            <a:r>
              <a:rPr lang="ru-RU" sz="2800" dirty="0">
                <a:solidFill>
                  <a:schemeClr val="tx1"/>
                </a:solidFill>
              </a:rPr>
              <a:t>, квестов, классных часов; школ) совместно с Отделением пропаганды безопасности дорожного движения Управления областной Госавтоинспекции России по Курской области по данной теме в течении учебного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486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68EB2DC4-C09A-4EF1-BF2B-13230F954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1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85B65-B353-4F01-BAD5-7EB655C3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32B2CA-76D1-4A30-B4D2-2CD62253E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создан в контексте реализации Концепции федеральной целевой программы « Повышение безопасности дорожного движения в 2013-2020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частности, способствует безопасности граждан и общества, что влечет за собой повышение культуры безопасности дорожного движения.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Также, проект регламентирован Приказом Министерства образования и науки РФ от 09.07.1996 года № 354 « О повышении безопасности дорожного движения детей и учащихся в России» </a:t>
            </a:r>
          </a:p>
        </p:txBody>
      </p:sp>
    </p:spTree>
    <p:extLst>
      <p:ext uri="{BB962C8B-B14F-4D97-AF65-F5344CB8AC3E}">
        <p14:creationId xmlns:p14="http://schemas.microsoft.com/office/powerpoint/2010/main" val="597054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68EB2DC4-C09A-4EF1-BF2B-13230F954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1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85B65-B353-4F01-BAD5-7EB655C3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целевые группы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32B2CA-76D1-4A30-B4D2-2CD62253E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обучающиеся средних общеобразовательных учреждений №14,41</a:t>
            </a:r>
          </a:p>
          <a:p>
            <a:r>
              <a:rPr lang="ru-RU" dirty="0"/>
              <a:t>воспитанники дошкольных образовательных организаций,</a:t>
            </a:r>
          </a:p>
          <a:p>
            <a:r>
              <a:rPr lang="ru-RU" dirty="0"/>
              <a:t>пожилые люди ("серебряный возраст"). </a:t>
            </a:r>
          </a:p>
          <a:p>
            <a:r>
              <a:rPr lang="ru-RU" dirty="0"/>
              <a:t>Данным проектом, также, предусмотрена работа с работниками образовательного учреждения и родителями (законными представителями)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351660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68EB2DC4-C09A-4EF1-BF2B-13230F954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1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85B65-B353-4F01-BAD5-7EB655C3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23" y="228600"/>
            <a:ext cx="10515600" cy="1325563"/>
          </a:xfrm>
        </p:spPr>
        <p:txBody>
          <a:bodyPr>
            <a:norm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мероприятий в рамках реализации проекта </a:t>
            </a:r>
            <a:b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alt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Азбука безопасности дорожного движения ЮИД</a:t>
            </a:r>
            <a:r>
              <a:rPr lang="ru-RU" alt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30F0C06-B93B-4559-9544-04DADAC2DD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727404"/>
              </p:ext>
            </p:extLst>
          </p:nvPr>
        </p:nvGraphicFramePr>
        <p:xfrm>
          <a:off x="1785667" y="1738829"/>
          <a:ext cx="8669548" cy="4722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9875">
                  <a:extLst>
                    <a:ext uri="{9D8B030D-6E8A-4147-A177-3AD203B41FA5}">
                      <a16:colId xmlns:a16="http://schemas.microsoft.com/office/drawing/2014/main" val="1079521150"/>
                    </a:ext>
                  </a:extLst>
                </a:gridCol>
                <a:gridCol w="2713596">
                  <a:extLst>
                    <a:ext uri="{9D8B030D-6E8A-4147-A177-3AD203B41FA5}">
                      <a16:colId xmlns:a16="http://schemas.microsoft.com/office/drawing/2014/main" val="1753443456"/>
                    </a:ext>
                  </a:extLst>
                </a:gridCol>
                <a:gridCol w="1998385">
                  <a:extLst>
                    <a:ext uri="{9D8B030D-6E8A-4147-A177-3AD203B41FA5}">
                      <a16:colId xmlns:a16="http://schemas.microsoft.com/office/drawing/2014/main" val="1434984362"/>
                    </a:ext>
                  </a:extLst>
                </a:gridCol>
                <a:gridCol w="3387692">
                  <a:extLst>
                    <a:ext uri="{9D8B030D-6E8A-4147-A177-3AD203B41FA5}">
                      <a16:colId xmlns:a16="http://schemas.microsoft.com/office/drawing/2014/main" val="1639519434"/>
                    </a:ext>
                  </a:extLst>
                </a:gridCol>
              </a:tblGrid>
              <a:tr h="389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№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Мероприятие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Сроки (дд.мм.гг.)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Количественные показатели реализации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4806691"/>
                  </a:ext>
                </a:extLst>
              </a:tr>
              <a:tr h="787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1.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 Light Condensed" panose="020B0502040204020203" pitchFamily="34" charset="0"/>
                        </a:rPr>
                        <a:t>Проведение эмпирического исследования на выявление целевой группы</a:t>
                      </a:r>
                      <a:endParaRPr lang="ru-RU" sz="1400" dirty="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 Light Condensed" panose="020B0502040204020203" pitchFamily="34" charset="0"/>
                        </a:rPr>
                        <a:t>02.09.2018-02.10.2018</a:t>
                      </a:r>
                      <a:endParaRPr lang="ru-RU" sz="1400" dirty="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Более 300 обучающих-ся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6715073"/>
                  </a:ext>
                </a:extLst>
              </a:tr>
              <a:tr h="986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2.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Создание информационных буклетов на тему «Азбука безопасности дорожного движения ЮИД»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08.10.2018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500 буклетов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7297142"/>
                  </a:ext>
                </a:extLst>
              </a:tr>
              <a:tr h="389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3.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Создание «Проектной мастерской ЮИД»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08.10.2018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30 человек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1258773"/>
                  </a:ext>
                </a:extLst>
              </a:tr>
              <a:tr h="1184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4.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Проведение мероприятий с целью просвещения о начале реализации проекта «Азбука безопасности дорожного движения ЮИД»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09.10.18-16.11.18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20 классных часов, а также на родительском собрании,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выступление с агитбригадой в МБДОУ №11,20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 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0449625"/>
                  </a:ext>
                </a:extLst>
              </a:tr>
              <a:tr h="986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5.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Обучение ЮИДовцев в  МБУ ДО «Дворец пионеров и школьников» 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Bahnschrift Light Condensed" panose="020B0502040204020203" pitchFamily="34" charset="0"/>
                        </a:rPr>
                        <a:t>15.09.18-25.05.19</a:t>
                      </a:r>
                      <a:endParaRPr lang="ru-RU" sz="14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ahnschrift Light Condensed" panose="020B0502040204020203" pitchFamily="34" charset="0"/>
                        </a:rPr>
                        <a:t>В рамках городской воспитательной программы «Школа светофорных наук» обучение прошли 30 </a:t>
                      </a:r>
                      <a:r>
                        <a:rPr lang="ru-RU" sz="1400" dirty="0" err="1">
                          <a:effectLst/>
                          <a:latin typeface="Bahnschrift Light Condensed" panose="020B0502040204020203" pitchFamily="34" charset="0"/>
                        </a:rPr>
                        <a:t>ЮИДовцев</a:t>
                      </a:r>
                      <a:r>
                        <a:rPr lang="ru-RU" sz="1400" dirty="0">
                          <a:effectLst/>
                          <a:latin typeface="Bahnschrift Light Condensed" panose="020B0502040204020203" pitchFamily="34" charset="0"/>
                        </a:rPr>
                        <a:t>-обучающихся нашей школы</a:t>
                      </a:r>
                      <a:endParaRPr lang="ru-RU" sz="1400" dirty="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1417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406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68EB2DC4-C09A-4EF1-BF2B-13230F954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1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85B65-B353-4F01-BAD5-7EB655C3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50C3CD3-6485-430C-ADE8-A930C2EBA2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4159942"/>
              </p:ext>
            </p:extLst>
          </p:nvPr>
        </p:nvGraphicFramePr>
        <p:xfrm>
          <a:off x="586596" y="553782"/>
          <a:ext cx="9559506" cy="3718615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628375">
                  <a:extLst>
                    <a:ext uri="{9D8B030D-6E8A-4147-A177-3AD203B41FA5}">
                      <a16:colId xmlns:a16="http://schemas.microsoft.com/office/drawing/2014/main" val="758835465"/>
                    </a:ext>
                  </a:extLst>
                </a:gridCol>
                <a:gridCol w="3978131">
                  <a:extLst>
                    <a:ext uri="{9D8B030D-6E8A-4147-A177-3AD203B41FA5}">
                      <a16:colId xmlns:a16="http://schemas.microsoft.com/office/drawing/2014/main" val="1485957182"/>
                    </a:ext>
                  </a:extLst>
                </a:gridCol>
                <a:gridCol w="1923691">
                  <a:extLst>
                    <a:ext uri="{9D8B030D-6E8A-4147-A177-3AD203B41FA5}">
                      <a16:colId xmlns:a16="http://schemas.microsoft.com/office/drawing/2014/main" val="3937338228"/>
                    </a:ext>
                  </a:extLst>
                </a:gridCol>
                <a:gridCol w="3029309">
                  <a:extLst>
                    <a:ext uri="{9D8B030D-6E8A-4147-A177-3AD203B41FA5}">
                      <a16:colId xmlns:a16="http://schemas.microsoft.com/office/drawing/2014/main" val="4211815163"/>
                    </a:ext>
                  </a:extLst>
                </a:gridCol>
              </a:tblGrid>
              <a:tr h="13025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 Light Condensed" panose="020B0502040204020203" pitchFamily="34" charset="0"/>
                        </a:rPr>
                        <a:t>6.</a:t>
                      </a:r>
                      <a:endParaRPr lang="ru-RU" sz="16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 Light Condensed" panose="020B0502040204020203" pitchFamily="34" charset="0"/>
                        </a:rPr>
                        <a:t>Организация и проведение экскурсий в музей ГИБДД, электротранспорта и локомотивного депо станции «Курск» для обучающихся школы с целью профориентации и повышения культуры безопасного поведения во время движения.</a:t>
                      </a:r>
                      <a:endParaRPr lang="ru-RU" sz="1600" dirty="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 Light Condensed" panose="020B0502040204020203" pitchFamily="34" charset="0"/>
                        </a:rPr>
                        <a:t>15.09.18-25.05.19</a:t>
                      </a:r>
                      <a:endParaRPr lang="ru-RU" sz="1600" dirty="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 Light Condensed" panose="020B0502040204020203" pitchFamily="34" charset="0"/>
                        </a:rPr>
                        <a:t>30 </a:t>
                      </a:r>
                      <a:r>
                        <a:rPr lang="ru-RU" sz="1600" dirty="0" err="1">
                          <a:effectLst/>
                          <a:latin typeface="Bahnschrift Light Condensed" panose="020B0502040204020203" pitchFamily="34" charset="0"/>
                        </a:rPr>
                        <a:t>ЮИДовцев</a:t>
                      </a:r>
                      <a:r>
                        <a:rPr lang="ru-RU" sz="1600" dirty="0">
                          <a:effectLst/>
                          <a:latin typeface="Bahnschrift Light Condensed" panose="020B0502040204020203" pitchFamily="34" charset="0"/>
                        </a:rPr>
                        <a:t>-обучающихся нашей школы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 Light Condensed" panose="020B0502040204020203" pitchFamily="34" charset="0"/>
                        </a:rPr>
                        <a:t>65 обучающихся школы</a:t>
                      </a:r>
                      <a:endParaRPr lang="ru-RU" sz="1600" dirty="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1379305"/>
                  </a:ext>
                </a:extLst>
              </a:tr>
              <a:tr h="10051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 Light Condensed" panose="020B0502040204020203" pitchFamily="34" charset="0"/>
                        </a:rPr>
                        <a:t>7.</a:t>
                      </a:r>
                      <a:endParaRPr lang="ru-RU" sz="16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 Light Condensed" panose="020B0502040204020203" pitchFamily="34" charset="0"/>
                        </a:rPr>
                        <a:t>Реализация проекта «Протяни руку ближнему»</a:t>
                      </a:r>
                      <a:endParaRPr lang="ru-RU" sz="16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 Light Condensed" panose="020B0502040204020203" pitchFamily="34" charset="0"/>
                        </a:rPr>
                        <a:t>17.11.18-25.05.19</a:t>
                      </a:r>
                      <a:endParaRPr lang="ru-RU" sz="16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 Light Condensed" panose="020B0502040204020203" pitchFamily="34" charset="0"/>
                        </a:rPr>
                        <a:t>300 обучающихся, 120 воспитанников ДОУ, воспитанники Дома ребенка, Новопоселёновской школы-интерната</a:t>
                      </a:r>
                      <a:endParaRPr lang="ru-RU" sz="16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5120507"/>
                  </a:ext>
                </a:extLst>
              </a:tr>
              <a:tr h="14108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 Light Condensed" panose="020B0502040204020203" pitchFamily="34" charset="0"/>
                        </a:rPr>
                        <a:t>8.</a:t>
                      </a:r>
                      <a:endParaRPr lang="ru-RU" sz="160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 Light Condensed" panose="020B0502040204020203" pitchFamily="34" charset="0"/>
                        </a:rPr>
                        <a:t>Подведение итогов проекта.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 Light Condensed" panose="020B0502040204020203" pitchFamily="34" charset="0"/>
                        </a:rPr>
                        <a:t>Проведение вторичного исследования на выявление целевой группы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 Light Condensed" panose="020B0502040204020203" pitchFamily="34" charset="0"/>
                        </a:rPr>
                        <a:t> Оформление стенда по итогам проекта</a:t>
                      </a:r>
                      <a:endParaRPr lang="ru-RU" sz="1600" dirty="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 Light Condensed" panose="020B0502040204020203" pitchFamily="34" charset="0"/>
                        </a:rPr>
                        <a:t>01.06-02.09 2019 года</a:t>
                      </a:r>
                      <a:endParaRPr lang="ru-RU" sz="1600" dirty="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 Light Condensed" panose="020B0502040204020203" pitchFamily="34" charset="0"/>
                        </a:rPr>
                        <a:t>200 респондентов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 Light Condensed" panose="020B0502040204020203" pitchFamily="34" charset="0"/>
                        </a:rPr>
                        <a:t>1 баннер</a:t>
                      </a:r>
                      <a:endParaRPr lang="ru-RU" sz="1600" dirty="0">
                        <a:effectLst/>
                        <a:latin typeface="Bahnschrift Ligh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2946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97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68EB2DC4-C09A-4EF1-BF2B-13230F954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1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85B65-B353-4F01-BAD5-7EB655C3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реализации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32B2CA-76D1-4A30-B4D2-2CD62253E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Количественные результаты проекта: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на данный момент в проекте приняли участие: </a:t>
            </a:r>
          </a:p>
          <a:p>
            <a:pPr marL="266700" indent="449263">
              <a:buFont typeface="Wingdings" panose="05000000000000000000" pitchFamily="2" charset="2"/>
              <a:buChar char="Ø"/>
            </a:pPr>
            <a:r>
              <a:rPr lang="ru-RU" dirty="0"/>
              <a:t>356 обучающихся МБОУ «СОШ №14» и МБОУ «СОШ №41 </a:t>
            </a:r>
            <a:r>
              <a:rPr lang="ru-RU" dirty="0" err="1"/>
              <a:t>им.В.В.Сизова</a:t>
            </a:r>
            <a:r>
              <a:rPr lang="ru-RU" dirty="0"/>
              <a:t>», </a:t>
            </a:r>
          </a:p>
          <a:p>
            <a:pPr marL="266700" indent="449263">
              <a:buFont typeface="Wingdings" panose="05000000000000000000" pitchFamily="2" charset="2"/>
              <a:buChar char="Ø"/>
            </a:pPr>
            <a:r>
              <a:rPr lang="ru-RU" dirty="0"/>
              <a:t>30 </a:t>
            </a:r>
            <a:r>
              <a:rPr lang="ru-RU" dirty="0" err="1"/>
              <a:t>ЮИДовцев</a:t>
            </a:r>
            <a:r>
              <a:rPr lang="ru-RU" dirty="0"/>
              <a:t>-активистов школы; </a:t>
            </a:r>
          </a:p>
          <a:p>
            <a:pPr marL="266700" indent="449263">
              <a:buFont typeface="Wingdings" panose="05000000000000000000" pitchFamily="2" charset="2"/>
              <a:buChar char="Ø"/>
            </a:pPr>
            <a:r>
              <a:rPr lang="ru-RU" dirty="0"/>
              <a:t>120 дошкольников МБДОУ №11,20;</a:t>
            </a:r>
          </a:p>
          <a:p>
            <a:pPr marL="266700" indent="449263">
              <a:buFont typeface="Wingdings" panose="05000000000000000000" pitchFamily="2" charset="2"/>
              <a:buChar char="Ø"/>
            </a:pPr>
            <a:r>
              <a:rPr lang="ru-RU" dirty="0"/>
              <a:t>родительская общественность. </a:t>
            </a:r>
          </a:p>
          <a:p>
            <a:pPr marL="1077913">
              <a:buFont typeface="Wingdings" panose="05000000000000000000" pitchFamily="2" charset="2"/>
              <a:buChar char="ü"/>
            </a:pPr>
            <a:r>
              <a:rPr lang="ru-RU" dirty="0"/>
              <a:t>Были созданы 7 сценария образовательных мероприятий (сказка, квест, </a:t>
            </a:r>
            <a:r>
              <a:rPr lang="ru-RU" dirty="0" err="1"/>
              <a:t>квиз</a:t>
            </a:r>
            <a:r>
              <a:rPr lang="ru-RU" dirty="0"/>
              <a:t> и т.д.).</a:t>
            </a:r>
          </a:p>
        </p:txBody>
      </p:sp>
    </p:spTree>
    <p:extLst>
      <p:ext uri="{BB962C8B-B14F-4D97-AF65-F5344CB8AC3E}">
        <p14:creationId xmlns:p14="http://schemas.microsoft.com/office/powerpoint/2010/main" val="3314374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68EB2DC4-C09A-4EF1-BF2B-13230F954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10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632B2CA-76D1-4A30-B4D2-2CD62253E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506" y="298750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ru-RU" dirty="0"/>
              <a:t>Качественные результаты реализации проекта: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По итогам диагностики было установлено, что в группе дошкольного младшего школьного возраста недостаточно сформирован уровень культуры безопасности в связи с низким уровнем знаний детей по вопросам основ безопасности жизнедеятельности, а в юношеском возрасте было установлено, что повышается самоуверенность респондентов в контексте поведения на дорожных объектах и при вождении разного вида транспорта.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Игровая форма подачи материалов для младших школьников была наиболее интересной и мотивирующей, что было отмечено всеми детьми в опросе. </a:t>
            </a:r>
          </a:p>
        </p:txBody>
      </p:sp>
    </p:spTree>
    <p:extLst>
      <p:ext uri="{BB962C8B-B14F-4D97-AF65-F5344CB8AC3E}">
        <p14:creationId xmlns:p14="http://schemas.microsoft.com/office/powerpoint/2010/main" val="189457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услан\Desktop\юид\9445029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086" y="1177079"/>
            <a:ext cx="1782989" cy="2376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WordArt 4"/>
          <p:cNvSpPr>
            <a:spLocks noChangeArrowheads="1" noChangeShapeType="1" noTextEdit="1"/>
          </p:cNvSpPr>
          <p:nvPr/>
        </p:nvSpPr>
        <p:spPr bwMode="auto">
          <a:xfrm>
            <a:off x="2640014" y="0"/>
            <a:ext cx="7056437" cy="1106488"/>
          </a:xfrm>
          <a:prstGeom prst="rect">
            <a:avLst/>
          </a:prstGeom>
        </p:spPr>
        <p:txBody>
          <a:bodyPr wrap="none" fromWordAr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НАША ЖИЗНЬ</a:t>
            </a:r>
          </a:p>
        </p:txBody>
      </p:sp>
      <p:pic>
        <p:nvPicPr>
          <p:cNvPr id="2" name="Picture 2" descr="C:\Users\Руслан\Desktop\юид\кто_хозяин3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17" y="1236463"/>
            <a:ext cx="3456383" cy="2399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Руслан\Desktop\юид\gQm9XjY4rV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875" y="1236463"/>
            <a:ext cx="294578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Руслан\Desktop\юид\U_JMOqwz1y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/>
          <a:stretch/>
        </p:blipFill>
        <p:spPr bwMode="auto">
          <a:xfrm>
            <a:off x="2894917" y="3765871"/>
            <a:ext cx="2587958" cy="2351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4F6C25-0732-42BC-B722-DEA57D7CE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33" y="3886718"/>
            <a:ext cx="3761117" cy="21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463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585</Words>
  <Application>Microsoft Office PowerPoint</Application>
  <PresentationFormat>Широкоэкранный</PresentationFormat>
  <Paragraphs>72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Bahnschrift Light Condensed</vt:lpstr>
      <vt:lpstr>Calibri</vt:lpstr>
      <vt:lpstr>Calibri Light</vt:lpstr>
      <vt:lpstr>Georgia</vt:lpstr>
      <vt:lpstr>Times New Roman</vt:lpstr>
      <vt:lpstr>Wingdings</vt:lpstr>
      <vt:lpstr>Тема Office</vt:lpstr>
      <vt:lpstr>Проект  «Азбука безопасности дорожного движения ЮИД»</vt:lpstr>
      <vt:lpstr>Презентация PowerPoint</vt:lpstr>
      <vt:lpstr>Описание проекта</vt:lpstr>
      <vt:lpstr>Основные целевые группы проекта</vt:lpstr>
      <vt:lpstr>План мероприятий в рамках реализации проекта  «Азбука безопасности дорожного движения ЮИД»</vt:lpstr>
      <vt:lpstr>Презентация PowerPoint</vt:lpstr>
      <vt:lpstr>Результаты реализации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14</cp:revision>
  <dcterms:created xsi:type="dcterms:W3CDTF">2020-04-23T21:06:30Z</dcterms:created>
  <dcterms:modified xsi:type="dcterms:W3CDTF">2020-04-24T15:21:41Z</dcterms:modified>
</cp:coreProperties>
</file>