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2" r:id="rId1"/>
  </p:sldMasterIdLst>
  <p:sldIdLst>
    <p:sldId id="292" r:id="rId2"/>
    <p:sldId id="321" r:id="rId3"/>
    <p:sldId id="322" r:id="rId4"/>
    <p:sldId id="320" r:id="rId5"/>
    <p:sldId id="319" r:id="rId6"/>
    <p:sldId id="297" r:id="rId7"/>
    <p:sldId id="298" r:id="rId8"/>
    <p:sldId id="300" r:id="rId9"/>
    <p:sldId id="302" r:id="rId10"/>
    <p:sldId id="306" r:id="rId11"/>
    <p:sldId id="309" r:id="rId12"/>
    <p:sldId id="311" r:id="rId13"/>
    <p:sldId id="312" r:id="rId14"/>
    <p:sldId id="316" r:id="rId15"/>
    <p:sldId id="318" r:id="rId16"/>
    <p:sldId id="314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1350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6CCAE-61DA-4140-A640-801E9443DF0F}" type="datetimeFigureOut">
              <a:rPr lang="ru-RU" smtClean="0"/>
              <a:t>11.07.2024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B9CF-128D-47B5-9BFB-5C17F4BB62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8375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6CCAE-61DA-4140-A640-801E9443DF0F}" type="datetimeFigureOut">
              <a:rPr lang="ru-RU" smtClean="0"/>
              <a:t>11.07.2024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B9CF-128D-47B5-9BFB-5C17F4BB62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1413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6CCAE-61DA-4140-A640-801E9443DF0F}" type="datetimeFigureOut">
              <a:rPr lang="ru-RU" smtClean="0"/>
              <a:t>11.07.2024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B9CF-128D-47B5-9BFB-5C17F4BB62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4686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6CCAE-61DA-4140-A640-801E9443DF0F}" type="datetimeFigureOut">
              <a:rPr lang="ru-RU" smtClean="0"/>
              <a:t>11.07.2024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B9CF-128D-47B5-9BFB-5C17F4BB62FF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066166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6CCAE-61DA-4140-A640-801E9443DF0F}" type="datetimeFigureOut">
              <a:rPr lang="ru-RU" smtClean="0"/>
              <a:t>11.07.2024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B9CF-128D-47B5-9BFB-5C17F4BB62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8276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6CCAE-61DA-4140-A640-801E9443DF0F}" type="datetimeFigureOut">
              <a:rPr lang="ru-RU" smtClean="0"/>
              <a:t>11.07.2024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B9CF-128D-47B5-9BFB-5C17F4BB62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7427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6CCAE-61DA-4140-A640-801E9443DF0F}" type="datetimeFigureOut">
              <a:rPr lang="ru-RU" smtClean="0"/>
              <a:t>11.07.2024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B9CF-128D-47B5-9BFB-5C17F4BB62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04774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6CCAE-61DA-4140-A640-801E9443DF0F}" type="datetimeFigureOut">
              <a:rPr lang="ru-RU" smtClean="0"/>
              <a:t>11.07.2024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B9CF-128D-47B5-9BFB-5C17F4BB62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9003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6CCAE-61DA-4140-A640-801E9443DF0F}" type="datetimeFigureOut">
              <a:rPr lang="ru-RU" smtClean="0"/>
              <a:t>11.07.2024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B9CF-128D-47B5-9BFB-5C17F4BB62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4413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6CCAE-61DA-4140-A640-801E9443DF0F}" type="datetimeFigureOut">
              <a:rPr lang="ru-RU" smtClean="0"/>
              <a:t>11.07.2024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B9CF-128D-47B5-9BFB-5C17F4BB62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5243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6CCAE-61DA-4140-A640-801E9443DF0F}" type="datetimeFigureOut">
              <a:rPr lang="ru-RU" smtClean="0"/>
              <a:t>11.07.2024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B9CF-128D-47B5-9BFB-5C17F4BB62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546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6CCAE-61DA-4140-A640-801E9443DF0F}" type="datetimeFigureOut">
              <a:rPr lang="ru-RU" smtClean="0"/>
              <a:t>11.07.2024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B9CF-128D-47B5-9BFB-5C17F4BB62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0846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6CCAE-61DA-4140-A640-801E9443DF0F}" type="datetimeFigureOut">
              <a:rPr lang="ru-RU" smtClean="0"/>
              <a:t>11.07.2024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B9CF-128D-47B5-9BFB-5C17F4BB62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0797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6CCAE-61DA-4140-A640-801E9443DF0F}" type="datetimeFigureOut">
              <a:rPr lang="ru-RU" smtClean="0"/>
              <a:t>11.07.2024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B9CF-128D-47B5-9BFB-5C17F4BB62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1974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6CCAE-61DA-4140-A640-801E9443DF0F}" type="datetimeFigureOut">
              <a:rPr lang="ru-RU" smtClean="0"/>
              <a:t>11.07.2024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B9CF-128D-47B5-9BFB-5C17F4BB62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7257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6CCAE-61DA-4140-A640-801E9443DF0F}" type="datetimeFigureOut">
              <a:rPr lang="ru-RU" smtClean="0"/>
              <a:t>11.07.2024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B9CF-128D-47B5-9BFB-5C17F4BB62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1256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6CCAE-61DA-4140-A640-801E9443DF0F}" type="datetimeFigureOut">
              <a:rPr lang="ru-RU" smtClean="0"/>
              <a:t>11.07.2024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B9CF-128D-47B5-9BFB-5C17F4BB62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339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9D16CCAE-61DA-4140-A640-801E9443DF0F}" type="datetimeFigureOut">
              <a:rPr lang="ru-RU" smtClean="0"/>
              <a:t>11.07.2024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9464B9CF-128D-47B5-9BFB-5C17F4BB62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46553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  <p:sldLayoutId id="2147483816" r:id="rId14"/>
    <p:sldLayoutId id="2147483817" r:id="rId15"/>
    <p:sldLayoutId id="2147483818" r:id="rId16"/>
    <p:sldLayoutId id="2147483819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957943"/>
            <a:ext cx="9144000" cy="78159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34145" y="5250915"/>
            <a:ext cx="660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Новгородского района</a:t>
            </a:r>
            <a:endParaRPr lang="ru-RU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60149" y="890706"/>
            <a:ext cx="48796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/>
              <a:t>Штаб добровольческой организации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358355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642" y="1"/>
            <a:ext cx="8870534" cy="2076626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200" dirty="0">
                <a:latin typeface="+mn-lt"/>
              </a:rPr>
              <a:t>7 декабря в Доме молодёжи Новгородского района прошло праздничное мероприятие, посвященное Дню добровольца.</a:t>
            </a:r>
            <a:br>
              <a:rPr lang="ru-RU" sz="1200" dirty="0">
                <a:latin typeface="+mn-lt"/>
              </a:rPr>
            </a:br>
            <a:r>
              <a:rPr lang="ru-RU" sz="1200" dirty="0" smtClean="0">
                <a:latin typeface="+mn-lt"/>
              </a:rPr>
              <a:t>Волонтеры </a:t>
            </a:r>
            <a:r>
              <a:rPr lang="ru-RU" sz="1200" dirty="0">
                <a:latin typeface="+mn-lt"/>
              </a:rPr>
              <a:t>Новгородского района успешно реализуют экологические, социальные и культурно-исторические проекты. Они плетут маскировочные сети для отправки в зону СВО, оказывают помощь многодетным и семьям мобилизованных, проявляют заботу о старшем поколении, участвуют в организации праздников.</a:t>
            </a:r>
            <a:br>
              <a:rPr lang="ru-RU" sz="1200" dirty="0">
                <a:latin typeface="+mn-lt"/>
              </a:rPr>
            </a:br>
            <a:r>
              <a:rPr lang="ru-RU" sz="1200" dirty="0" smtClean="0">
                <a:latin typeface="+mn-lt"/>
              </a:rPr>
              <a:t>Глава </a:t>
            </a:r>
            <a:r>
              <a:rPr lang="ru-RU" sz="1200" dirty="0">
                <a:latin typeface="+mn-lt"/>
              </a:rPr>
              <a:t>района Александр Дементьев поздравил добровольцев и поблагодарил за активную работу, неравнодушие и бескорыстность. Волонтеры культуры были награждены Почетными грамотами Главы района и Благодарственными письмами Центра развития добровольчества Новгородского района.</a:t>
            </a:r>
            <a:r>
              <a:rPr lang="ru-RU" sz="3600" dirty="0">
                <a:latin typeface="+mn-lt"/>
              </a:rPr>
              <a:t/>
            </a:r>
            <a:br>
              <a:rPr lang="ru-RU" sz="3600" dirty="0">
                <a:latin typeface="+mn-lt"/>
              </a:rPr>
            </a:br>
            <a:endParaRPr lang="ru-RU" sz="3600" dirty="0">
              <a:latin typeface="+mn-lt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203" y="1512603"/>
            <a:ext cx="3889656" cy="2190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611559" y="3626656"/>
            <a:ext cx="7886700" cy="8100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200" dirty="0">
                <a:latin typeface="+mn-lt"/>
              </a:rPr>
              <a:t>с</a:t>
            </a:r>
            <a:r>
              <a:rPr lang="ru-RU" sz="1200" dirty="0" smtClean="0">
                <a:latin typeface="+mn-lt"/>
              </a:rPr>
              <a:t> 27 июня по 6 июля проходит Всероссийский онлайн марафон по ходьбе "Пешая сотня" в поддержку детей и взрослых с множественными нарушениями развития. Волонтеры культуры Новгородского района участвуют в марафоне! Сегодня свои результаты мы отдаем команде "Молния". </a:t>
            </a:r>
            <a:endParaRPr lang="ru-RU" sz="1200" dirty="0">
              <a:latin typeface="+mn-l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4432829"/>
            <a:ext cx="1463410" cy="207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324" y="4432829"/>
            <a:ext cx="3630382" cy="207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620" y="4432829"/>
            <a:ext cx="2021973" cy="207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019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549" y="111095"/>
            <a:ext cx="8750893" cy="1317256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1400" dirty="0">
                <a:latin typeface="+mn-lt"/>
              </a:rPr>
              <a:t>24 июня в деревне Новоселицы прошли два фестиваля: военно-исторический фестиваль ««Аракчеевские маневры. 1812 год.» и гастрономический фестиваль под открытым небом «Окрошка-</a:t>
            </a:r>
            <a:r>
              <a:rPr lang="ru-RU" sz="1400" dirty="0" err="1">
                <a:latin typeface="+mn-lt"/>
              </a:rPr>
              <a:t>фест</a:t>
            </a:r>
            <a:r>
              <a:rPr lang="ru-RU" sz="1400" dirty="0">
                <a:latin typeface="+mn-lt"/>
              </a:rPr>
              <a:t>».</a:t>
            </a:r>
            <a:br>
              <a:rPr lang="ru-RU" sz="1400" dirty="0">
                <a:latin typeface="+mn-lt"/>
              </a:rPr>
            </a:br>
            <a:r>
              <a:rPr lang="ru-RU" sz="1400" dirty="0">
                <a:latin typeface="+mn-lt"/>
              </a:rPr>
              <a:t>Гостей ждали концерт, исторические экскурсии, на которых они познакомились с историей появления военных поселений на Новгородчине. Все желающие приняли участие в мастер-классах и </a:t>
            </a:r>
            <a:r>
              <a:rPr lang="ru-RU" sz="1400" dirty="0" err="1">
                <a:latin typeface="+mn-lt"/>
              </a:rPr>
              <a:t>квестах</a:t>
            </a:r>
            <a:r>
              <a:rPr lang="ru-RU" sz="1400" dirty="0">
                <a:latin typeface="+mn-lt"/>
              </a:rPr>
              <a:t>. Затем </a:t>
            </a:r>
            <a:r>
              <a:rPr lang="ru-RU" sz="1400" dirty="0" err="1">
                <a:latin typeface="+mn-lt"/>
              </a:rPr>
              <a:t>реконструкторы</a:t>
            </a:r>
            <a:r>
              <a:rPr lang="ru-RU" sz="1400" dirty="0">
                <a:latin typeface="+mn-lt"/>
              </a:rPr>
              <a:t> представили вниманию зрителей эпизод сражения русской и французской армий в Отечественной войне 1812 года.</a:t>
            </a:r>
            <a:br>
              <a:rPr lang="ru-RU" sz="1400" dirty="0">
                <a:latin typeface="+mn-lt"/>
              </a:rPr>
            </a:br>
            <a:r>
              <a:rPr lang="ru-RU" sz="1400" dirty="0">
                <a:latin typeface="+mn-lt"/>
              </a:rPr>
              <a:t>Благодарим Волонтёров культуры за работу на фестивале.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974" y="1428351"/>
            <a:ext cx="2677554" cy="2008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099" y="1428351"/>
            <a:ext cx="2677554" cy="2008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974" y="3315881"/>
            <a:ext cx="7888908" cy="670618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871" y="4071333"/>
            <a:ext cx="3102124" cy="2329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099" y="4071332"/>
            <a:ext cx="3092471" cy="2329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747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3466" y="102548"/>
            <a:ext cx="8639798" cy="2271497"/>
          </a:xfrm>
        </p:spPr>
        <p:txBody>
          <a:bodyPr>
            <a:noAutofit/>
          </a:bodyPr>
          <a:lstStyle/>
          <a:p>
            <a:pPr algn="just"/>
            <a:r>
              <a:rPr lang="ru-RU" sz="1400" dirty="0">
                <a:latin typeface="+mn-lt"/>
              </a:rPr>
              <a:t>С 4 по 7 декабря в г. Москва прошёл международный форум гражданского участия #</a:t>
            </a:r>
            <a:r>
              <a:rPr lang="ru-RU" sz="1400" dirty="0" err="1">
                <a:latin typeface="+mn-lt"/>
              </a:rPr>
              <a:t>МыВместе</a:t>
            </a:r>
            <a:r>
              <a:rPr lang="ru-RU" sz="1400" dirty="0">
                <a:latin typeface="+mn-lt"/>
              </a:rPr>
              <a:t>. Участниками Форума стали представители социально ориентированных некоммерческих организаций и волонтерских движений, органов государственной власти, медиа и компаний, соответствующих принципам Устойчивого развития.</a:t>
            </a:r>
            <a:br>
              <a:rPr lang="ru-RU" sz="1400" dirty="0">
                <a:latin typeface="+mn-lt"/>
              </a:rPr>
            </a:br>
            <a:r>
              <a:rPr lang="ru-RU" sz="1400" dirty="0">
                <a:latin typeface="+mn-lt"/>
              </a:rPr>
              <a:t>Он объединил всех неравнодушных людей, занимающихся добровольчеством в таких сферах, как культура, спорт, здравоохранение, экология, наука и технологии и т. д. Волонтёров культуры Новгородской области представили главный библиотекарь областной библиотеки, руководитель регионального отделения ВОД "Волонтеры культуры" Екатерина </a:t>
            </a:r>
            <a:r>
              <a:rPr lang="ru-RU" sz="1400" dirty="0" err="1">
                <a:latin typeface="+mn-lt"/>
              </a:rPr>
              <a:t>Лигус</a:t>
            </a:r>
            <a:r>
              <a:rPr lang="ru-RU" sz="1400" dirty="0">
                <a:latin typeface="+mn-lt"/>
              </a:rPr>
              <a:t> и заведующая отделом по организации досуга и </a:t>
            </a:r>
            <a:r>
              <a:rPr lang="ru-RU" sz="1400" dirty="0" err="1">
                <a:latin typeface="+mn-lt"/>
              </a:rPr>
              <a:t>киновидеопоказа</a:t>
            </a:r>
            <a:r>
              <a:rPr lang="ru-RU" sz="1400" dirty="0">
                <a:latin typeface="+mn-lt"/>
              </a:rPr>
              <a:t> МАУ «Чечулинский РЦФ», координатор добровольческого движения «Волонтеры культуры Новгородского района» Мария Русанова.</a:t>
            </a: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07" y="2783396"/>
            <a:ext cx="2646759" cy="3529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890" y="2797985"/>
            <a:ext cx="4666445" cy="3499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2570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4984" y="239282"/>
            <a:ext cx="7886700" cy="1340125"/>
          </a:xfrm>
        </p:spPr>
        <p:txBody>
          <a:bodyPr>
            <a:normAutofit/>
          </a:bodyPr>
          <a:lstStyle/>
          <a:p>
            <a:pPr algn="ctr"/>
            <a:r>
              <a:rPr lang="ru-RU" sz="1400" dirty="0">
                <a:latin typeface="+mn-lt"/>
              </a:rPr>
              <a:t>2 </a:t>
            </a:r>
            <a:r>
              <a:rPr lang="ru-RU" sz="1400" dirty="0" smtClean="0">
                <a:latin typeface="+mn-lt"/>
              </a:rPr>
              <a:t>декабря 2023г. </a:t>
            </a:r>
            <a:r>
              <a:rPr lang="ru-RU" sz="1400" dirty="0">
                <a:latin typeface="+mn-lt"/>
              </a:rPr>
              <a:t>прошли два значимых события в сфере добровольческого движения Новгородской области, в которых приняли участие и Волонтеры культуры Новгородского района. В региональном ресурсном центре развития добровольчества на базе ОАУ «Дом молодежи, центр подготовки граждан к военной службе» прошёл областной слет волонтеров «Искусство добра». </a:t>
            </a:r>
            <a:br>
              <a:rPr lang="ru-RU" sz="1400" dirty="0">
                <a:latin typeface="+mn-lt"/>
              </a:rPr>
            </a:br>
            <a:r>
              <a:rPr lang="ru-RU" sz="1400" dirty="0">
                <a:latin typeface="+mn-lt"/>
              </a:rPr>
              <a:t>В это же время в Новгородской областной библиотеке открылся </a:t>
            </a:r>
            <a:r>
              <a:rPr lang="ru-RU" sz="1400" dirty="0" err="1">
                <a:latin typeface="+mn-lt"/>
              </a:rPr>
              <a:t>коворкинг</a:t>
            </a:r>
            <a:r>
              <a:rPr lang="ru-RU" sz="1400" dirty="0">
                <a:latin typeface="+mn-lt"/>
              </a:rPr>
              <a:t>-центр «Пространство неравнодушных».</a:t>
            </a: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847" y="1579407"/>
            <a:ext cx="2080573" cy="1560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010" y="1577242"/>
            <a:ext cx="2171438" cy="1564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137" y="1575077"/>
            <a:ext cx="2086346" cy="1564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84268" y="3401226"/>
            <a:ext cx="8865727" cy="124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1400" dirty="0" smtClean="0">
                <a:latin typeface="+mn-lt"/>
              </a:rPr>
              <a:t>Более 60 волонтеров культуры приняли участие в акции «Сохраняем наследие вместе»</a:t>
            </a:r>
            <a:br>
              <a:rPr lang="ru-RU" sz="1400" dirty="0" smtClean="0">
                <a:latin typeface="+mn-lt"/>
              </a:rPr>
            </a:br>
            <a:r>
              <a:rPr lang="ru-RU" sz="1400" dirty="0" smtClean="0">
                <a:latin typeface="+mn-lt"/>
              </a:rPr>
              <a:t>Новгородская область вошла в число 20 регионов, выбранных для реализации проекта «Сохраняем наследие вместе». Цель проекта - выявить, сохранить и популяризировать культурное наследие через восстановление объектов культурного наследия и объектов, представляющих культурную и историческую ценность, а также создания постоянно действующих волонтерских сообществ, обладающих навыками и знаниями для осуществления данной деятельности.</a:t>
            </a:r>
            <a:endParaRPr lang="ru-RU" sz="1400" dirty="0">
              <a:latin typeface="+mn-lt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111" y="4648190"/>
            <a:ext cx="2769801" cy="207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947" y="4648190"/>
            <a:ext cx="2769800" cy="207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4546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012" y="179462"/>
            <a:ext cx="7886700" cy="496740"/>
          </a:xfrm>
        </p:spPr>
        <p:txBody>
          <a:bodyPr>
            <a:normAutofit/>
          </a:bodyPr>
          <a:lstStyle/>
          <a:p>
            <a:pPr algn="ctr"/>
            <a:r>
              <a:rPr lang="ru-RU" sz="1400" dirty="0" smtClean="0">
                <a:latin typeface="+mn-lt"/>
              </a:rPr>
              <a:t>Волонтёры Культуры активно принимают участие в профилактических акциях, направленных на пропаганду здорового образа жизни.</a:t>
            </a:r>
            <a:endParaRPr lang="ru-RU" sz="1400" dirty="0">
              <a:latin typeface="+mn-lt"/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54" y="777668"/>
            <a:ext cx="2583544" cy="1937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06183" y="682704"/>
            <a:ext cx="1665472" cy="2032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440" y="885374"/>
            <a:ext cx="2439937" cy="1829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736854" y="2816792"/>
            <a:ext cx="7886700" cy="8702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400" dirty="0" smtClean="0">
                <a:latin typeface="+mn-lt"/>
              </a:rPr>
              <a:t>Акция "Больше не один" по оказанию помощи старшим в наведении чистоты дома и по организации продуктовой помощи одиноким пожилым людям в рамках реализации благотворительного проекта "Коалиция "Забота рядом".</a:t>
            </a:r>
            <a:endParaRPr lang="ru-RU" sz="1400" dirty="0">
              <a:latin typeface="+mn-lt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350" y="3687085"/>
            <a:ext cx="2133264" cy="2844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784" y="3703620"/>
            <a:ext cx="2120864" cy="2827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100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6507" y="228394"/>
            <a:ext cx="7886700" cy="549273"/>
          </a:xfrm>
        </p:spPr>
        <p:txBody>
          <a:bodyPr>
            <a:normAutofit/>
          </a:bodyPr>
          <a:lstStyle/>
          <a:p>
            <a:pPr algn="ctr"/>
            <a:r>
              <a:rPr lang="ru-RU" sz="1400" dirty="0" smtClean="0">
                <a:latin typeface="+mn-lt"/>
              </a:rPr>
              <a:t>Волонтеры Новгородского района ежегодно проводят акцию </a:t>
            </a:r>
            <a:br>
              <a:rPr lang="ru-RU" sz="1400" dirty="0" smtClean="0">
                <a:latin typeface="+mn-lt"/>
              </a:rPr>
            </a:br>
            <a:r>
              <a:rPr lang="ru-RU" sz="1400" dirty="0" smtClean="0">
                <a:latin typeface="+mn-lt"/>
              </a:rPr>
              <a:t>«Новый год в каждый дом!»</a:t>
            </a:r>
            <a:endParaRPr lang="ru-RU" sz="1400" dirty="0">
              <a:latin typeface="+mn-lt"/>
            </a:endParaRPr>
          </a:p>
        </p:txBody>
      </p:sp>
      <p:pic>
        <p:nvPicPr>
          <p:cNvPr id="1741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872" y="1030109"/>
            <a:ext cx="3851985" cy="513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880" y="1004549"/>
            <a:ext cx="3863664" cy="5151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419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5563" y="68404"/>
            <a:ext cx="7886700" cy="1540946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1400" dirty="0">
                <a:latin typeface="+mn-lt"/>
              </a:rPr>
              <a:t>Волонтеров культуры Новгородского района </a:t>
            </a:r>
            <a:r>
              <a:rPr lang="ru-RU" sz="1400" dirty="0" smtClean="0">
                <a:latin typeface="+mn-lt"/>
              </a:rPr>
              <a:t>в сентябре 2023 </a:t>
            </a:r>
            <a:r>
              <a:rPr lang="ru-RU" sz="1400" smtClean="0">
                <a:latin typeface="+mn-lt"/>
              </a:rPr>
              <a:t>года наградили </a:t>
            </a:r>
            <a:r>
              <a:rPr lang="ru-RU" sz="1400" dirty="0">
                <a:latin typeface="+mn-lt"/>
              </a:rPr>
              <a:t>туристической </a:t>
            </a:r>
            <a:r>
              <a:rPr lang="ru-RU" sz="1400" dirty="0" smtClean="0">
                <a:latin typeface="+mn-lt"/>
              </a:rPr>
              <a:t>поездкой. Всероссийское </a:t>
            </a:r>
            <a:r>
              <a:rPr lang="ru-RU" sz="1400" dirty="0">
                <a:latin typeface="+mn-lt"/>
              </a:rPr>
              <a:t>общественное движение «Волонтеры культуры» совместно с АНО «Россия - страна возможностей» в рамках реализации проекта по разработке волонтерских функций для туристов </a:t>
            </a:r>
            <a:r>
              <a:rPr lang="ru-RU" sz="1400" dirty="0" smtClean="0">
                <a:latin typeface="+mn-lt"/>
              </a:rPr>
              <a:t>организуют познавательные </a:t>
            </a:r>
            <a:r>
              <a:rPr lang="ru-RU" sz="1400" dirty="0">
                <a:latin typeface="+mn-lt"/>
              </a:rPr>
              <a:t>поездки для активных </a:t>
            </a:r>
            <a:r>
              <a:rPr lang="ru-RU" sz="1400" dirty="0" smtClean="0">
                <a:latin typeface="+mn-lt"/>
              </a:rPr>
              <a:t>добровольцев</a:t>
            </a:r>
            <a:endParaRPr lang="ru-RU" sz="4000" dirty="0">
              <a:latin typeface="+mn-lt"/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75" y="1693029"/>
            <a:ext cx="4035943" cy="302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142" y="1693028"/>
            <a:ext cx="4035944" cy="302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364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0019" y="282011"/>
            <a:ext cx="8186871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Штаб </a:t>
            </a:r>
            <a:r>
              <a:rPr lang="ru-RU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добровольческой деятельности «Волонтеры культуры Новгородского района</a:t>
            </a:r>
            <a:r>
              <a:rPr lang="ru-RU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»</a:t>
            </a:r>
            <a:r>
              <a:rPr lang="ru-RU" dirty="0" smtClean="0"/>
              <a:t> создан </a:t>
            </a:r>
            <a:r>
              <a:rPr lang="ru-RU" dirty="0"/>
              <a:t>на базе </a:t>
            </a:r>
            <a:r>
              <a:rPr lang="ru-RU" dirty="0" smtClean="0"/>
              <a:t>муниципального автономного учреждения «Чечулинский районный Центр фольклора и досуга» в </a:t>
            </a:r>
            <a:r>
              <a:rPr lang="ru-RU" dirty="0"/>
              <a:t>2020 году. Руководитель - Фоменко Элеонора Геннадиевна, координатор - </a:t>
            </a:r>
            <a:r>
              <a:rPr lang="ru-RU" dirty="0" err="1"/>
              <a:t>Русанова</a:t>
            </a:r>
            <a:r>
              <a:rPr lang="ru-RU" dirty="0"/>
              <a:t> Мария Александровна</a:t>
            </a:r>
            <a:r>
              <a:rPr lang="ru-RU" dirty="0" smtClean="0"/>
              <a:t>.</a:t>
            </a:r>
          </a:p>
          <a:p>
            <a:pPr algn="just"/>
            <a:r>
              <a:rPr lang="ru-RU" dirty="0"/>
              <a:t>	</a:t>
            </a:r>
            <a:endParaRPr lang="ru-RU" dirty="0" smtClean="0"/>
          </a:p>
          <a:p>
            <a:r>
              <a:rPr lang="ru-RU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Цель </a:t>
            </a:r>
            <a:r>
              <a:rPr lang="ru-RU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Штаба: </a:t>
            </a:r>
            <a:r>
              <a:rPr lang="ru-RU" dirty="0"/>
              <a:t>распространение ценностей волонтерства (добровольчества), объединения и консолидации усилий волонтерских (добровольческих) формирований и граждан в сфере </a:t>
            </a:r>
            <a:r>
              <a:rPr lang="ru-RU" dirty="0" smtClean="0"/>
              <a:t>культуры Новгородского района.</a:t>
            </a:r>
          </a:p>
          <a:p>
            <a:r>
              <a:rPr lang="ru-RU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Задачи </a:t>
            </a:r>
            <a:r>
              <a:rPr lang="ru-RU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Штаба: </a:t>
            </a:r>
            <a:endParaRPr lang="ru-RU" dirty="0" smtClean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/>
              <a:t>Оказание </a:t>
            </a:r>
            <a:r>
              <a:rPr lang="ru-RU" dirty="0"/>
              <a:t>содействия в разработке и реализации добровольческих (волонтерских) проектов в сфере культуры. </a:t>
            </a:r>
            <a:endParaRPr lang="ru-RU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/>
              <a:t>Ведение </a:t>
            </a:r>
            <a:r>
              <a:rPr lang="ru-RU" dirty="0"/>
              <a:t>муниципальной базы добровольцев (волонтеров). </a:t>
            </a:r>
            <a:endParaRPr lang="ru-RU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/>
              <a:t>Организация </a:t>
            </a:r>
            <a:r>
              <a:rPr lang="ru-RU" dirty="0"/>
              <a:t>и проведения тренингов, мастер-классов и образовательных мероприятий для добровольцев (волонтеров) в сфере </a:t>
            </a:r>
            <a:r>
              <a:rPr lang="ru-RU" dirty="0" smtClean="0"/>
              <a:t>культуры.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/>
              <a:t>Информирование </a:t>
            </a:r>
            <a:r>
              <a:rPr lang="ru-RU" dirty="0"/>
              <a:t>о возможностях единой информационной системы Dobro.ru, оказание содействия в регистрации волонтеров и добровольческих (волонтерских) организаций в Dobro.ru. </a:t>
            </a:r>
            <a:endParaRPr lang="ru-RU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/>
              <a:t>Содействие </a:t>
            </a:r>
            <a:r>
              <a:rPr lang="ru-RU" dirty="0"/>
              <a:t>росту числа волонтерских (добровольческих) инициатив и формирований, мониторинг развития волонтерства (добровольчества) на территории муниципального образования. </a:t>
            </a:r>
            <a:endParaRPr lang="ru-RU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/>
              <a:t> </a:t>
            </a:r>
            <a:r>
              <a:rPr lang="ru-RU" dirty="0"/>
              <a:t>Реализация плана работы Штаба.</a:t>
            </a:r>
          </a:p>
        </p:txBody>
      </p:sp>
    </p:spTree>
    <p:extLst>
      <p:ext uri="{BB962C8B-B14F-4D97-AF65-F5344CB8AC3E}">
        <p14:creationId xmlns:p14="http://schemas.microsoft.com/office/powerpoint/2010/main" val="27140030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64778" y="1358780"/>
            <a:ext cx="68708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В структуру штаба входит 12  волонтерских формирований, созданных на базе учреждений культуры Новгородского района. В настоящее время в них числится 382 волонтера.</a:t>
            </a:r>
          </a:p>
          <a:p>
            <a:pPr algn="ctr"/>
            <a:endParaRPr lang="ru-RU" sz="2800" b="1" dirty="0" smtClean="0"/>
          </a:p>
          <a:p>
            <a:pPr algn="ctr"/>
            <a:r>
              <a:rPr lang="ru-RU" sz="2800" b="1" dirty="0" smtClean="0"/>
              <a:t>Волонтеры культуры Новгородского района  проводят: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34866370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49274"/>
          </a:xfrm>
        </p:spPr>
        <p:txBody>
          <a:bodyPr>
            <a:normAutofit/>
          </a:bodyPr>
          <a:lstStyle/>
          <a:p>
            <a:pPr algn="ctr"/>
            <a:r>
              <a:rPr lang="ru-RU" sz="1400" dirty="0" smtClean="0">
                <a:latin typeface="Arial Black" panose="020B0A04020102020204" pitchFamily="34" charset="0"/>
              </a:rPr>
              <a:t>Патриотические акции</a:t>
            </a:r>
            <a:endParaRPr lang="ru-RU" sz="1400" dirty="0">
              <a:latin typeface="Arial Black" panose="020B0A04020102020204" pitchFamily="34" charset="0"/>
            </a:endParaRPr>
          </a:p>
        </p:txBody>
      </p:sp>
      <p:pic>
        <p:nvPicPr>
          <p:cNvPr id="2150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85" y="914401"/>
            <a:ext cx="3046292" cy="2301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843" y="4098703"/>
            <a:ext cx="3463552" cy="2321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110" y="1177972"/>
            <a:ext cx="3204673" cy="2155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465" y="3658453"/>
            <a:ext cx="2454690" cy="184240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3163395"/>
            <a:ext cx="2227858" cy="334178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1176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2214" y="174091"/>
            <a:ext cx="7886700" cy="729578"/>
          </a:xfrm>
        </p:spPr>
        <p:txBody>
          <a:bodyPr>
            <a:normAutofit/>
          </a:bodyPr>
          <a:lstStyle/>
          <a:p>
            <a:pPr algn="ctr"/>
            <a:r>
              <a:rPr lang="ru-RU" sz="1400" dirty="0" smtClean="0">
                <a:latin typeface="Arial Black" panose="020B0A04020102020204" pitchFamily="34" charset="0"/>
              </a:rPr>
              <a:t>Экологические акции</a:t>
            </a:r>
            <a:endParaRPr lang="ru-RU" sz="1400" dirty="0">
              <a:latin typeface="Arial Black" panose="020B0A04020102020204" pitchFamily="34" charset="0"/>
            </a:endParaRP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30" y="1038851"/>
            <a:ext cx="3765283" cy="2529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43" y="3783478"/>
            <a:ext cx="3478378" cy="2632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757" y="3675973"/>
            <a:ext cx="2144995" cy="2847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390" y="996995"/>
            <a:ext cx="3693524" cy="247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870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8830" y="454184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ru-RU" sz="1200" dirty="0">
                <a:latin typeface="+mn-lt"/>
              </a:rPr>
              <a:t>15 </a:t>
            </a:r>
            <a:r>
              <a:rPr lang="ru-RU" sz="1200" dirty="0" smtClean="0">
                <a:latin typeface="+mn-lt"/>
              </a:rPr>
              <a:t>июня 2024 </a:t>
            </a:r>
            <a:r>
              <a:rPr lang="ru-RU" sz="1200" dirty="0">
                <a:latin typeface="+mn-lt"/>
              </a:rPr>
              <a:t>деревня Наволок превратилась в центр настоящего народного гуляния. Здесь прошел очередной региональный традиционный праздник народного творчества и ремесел «Хоровод традиций» с творческим проектом "Всей семьей к нам приезжайте и на празднике гуляйте!"</a:t>
            </a:r>
            <a:br>
              <a:rPr lang="ru-RU" sz="1200" dirty="0">
                <a:latin typeface="+mn-lt"/>
              </a:rPr>
            </a:br>
            <a:r>
              <a:rPr lang="ru-RU" sz="1200" dirty="0">
                <a:latin typeface="+mn-lt"/>
              </a:rPr>
              <a:t>Выставка этнографического музея, костюмированное шествие по деревне, яркая концертная программа и, конечно же, традиционная </a:t>
            </a:r>
            <a:r>
              <a:rPr lang="ru-RU" sz="1200" dirty="0" err="1">
                <a:latin typeface="+mn-lt"/>
              </a:rPr>
              <a:t>наволокская</a:t>
            </a:r>
            <a:r>
              <a:rPr lang="ru-RU" sz="1200" dirty="0">
                <a:latin typeface="+mn-lt"/>
              </a:rPr>
              <a:t> уха - все это сегодня ждало гостей на празднике народного творчества.</a:t>
            </a:r>
            <a:br>
              <a:rPr lang="ru-RU" sz="1200" dirty="0">
                <a:latin typeface="+mn-lt"/>
              </a:rPr>
            </a:br>
            <a:r>
              <a:rPr lang="ru-RU" sz="1200" dirty="0">
                <a:latin typeface="+mn-lt"/>
              </a:rPr>
              <a:t>Наши волонтеры принимали активное участие в проведении этого мероприятия:</a:t>
            </a:r>
            <a:br>
              <a:rPr lang="ru-RU" sz="1200" dirty="0">
                <a:latin typeface="+mn-lt"/>
              </a:rPr>
            </a:br>
            <a:r>
              <a:rPr lang="ru-RU" sz="1200" dirty="0">
                <a:latin typeface="+mn-lt"/>
              </a:rPr>
              <a:t>- оказывали информационное сопровождение гостям праздника;</a:t>
            </a:r>
            <a:br>
              <a:rPr lang="ru-RU" sz="1200" dirty="0">
                <a:latin typeface="+mn-lt"/>
              </a:rPr>
            </a:br>
            <a:r>
              <a:rPr lang="ru-RU" sz="1200" dirty="0">
                <a:latin typeface="+mn-lt"/>
              </a:rPr>
              <a:t>- провожали артистов к месту выступления и отдыха;</a:t>
            </a:r>
            <a:br>
              <a:rPr lang="ru-RU" sz="1200" dirty="0">
                <a:latin typeface="+mn-lt"/>
              </a:rPr>
            </a:br>
            <a:r>
              <a:rPr lang="ru-RU" sz="1200" dirty="0">
                <a:latin typeface="+mn-lt"/>
              </a:rPr>
              <a:t>- поддерживали чистоту и порядок территории на протяжении всего мероприятия.</a:t>
            </a:r>
            <a:br>
              <a:rPr lang="ru-RU" sz="1200" dirty="0">
                <a:latin typeface="+mn-lt"/>
              </a:rPr>
            </a:br>
            <a:endParaRPr lang="ru-RU" sz="1200" dirty="0">
              <a:latin typeface="+mn-lt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24" y="1947513"/>
            <a:ext cx="3238781" cy="2158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274" y="1947513"/>
            <a:ext cx="3238779" cy="2158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24" y="4511627"/>
            <a:ext cx="3238781" cy="2158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274" y="4533732"/>
            <a:ext cx="3205611" cy="2136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637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013" y="0"/>
            <a:ext cx="7886700" cy="1325563"/>
          </a:xfrm>
        </p:spPr>
        <p:txBody>
          <a:bodyPr>
            <a:normAutofit/>
          </a:bodyPr>
          <a:lstStyle/>
          <a:p>
            <a:r>
              <a:rPr lang="ru-RU" sz="1400" dirty="0">
                <a:latin typeface="+mn-lt"/>
              </a:rPr>
              <a:t>Мы ни на минуту не забываем о том, что нашим Защитникам нужна наша помощь и поддержка, ведь именно благодаря им, мы сегодня спим спокойно в наших домах!!!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46363" y="998058"/>
            <a:ext cx="2409874" cy="1913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629" y="1074970"/>
            <a:ext cx="2551621" cy="1913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538050" y="2911773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400" dirty="0" smtClean="0">
                <a:latin typeface="+mn-lt"/>
              </a:rPr>
              <a:t>В апреле наши волонтеры хорошо поработали: помогали в оформлении фотозоны ко Всероссийской акции "Библиосумерки-2024", делали открытки-поздравления для солдат с праздником Светлой Пасхи и  ко Дню Победы, в этом году эти всеми любимые праздники празднуются почти одновременно, писали письма солдатам. </a:t>
            </a:r>
            <a:endParaRPr lang="ru-RU" sz="1400" dirty="0">
              <a:latin typeface="+mn-lt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166" y="4194190"/>
            <a:ext cx="2578084" cy="193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72366" y="4194190"/>
            <a:ext cx="2320091" cy="193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439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7946" y="146452"/>
            <a:ext cx="7886700" cy="745827"/>
          </a:xfrm>
        </p:spPr>
        <p:txBody>
          <a:bodyPr>
            <a:normAutofit/>
          </a:bodyPr>
          <a:lstStyle/>
          <a:p>
            <a:pPr algn="ctr"/>
            <a:r>
              <a:rPr lang="ru-RU" sz="1400" dirty="0">
                <a:latin typeface="+mn-lt"/>
              </a:rPr>
              <a:t>Всероссийская акция "Георгиевская ленточка".🇷🇺</a:t>
            </a:r>
            <a:br>
              <a:rPr lang="ru-RU" sz="1400" dirty="0">
                <a:latin typeface="+mn-lt"/>
              </a:rPr>
            </a:br>
            <a:r>
              <a:rPr lang="ru-RU" sz="1400" dirty="0">
                <a:latin typeface="+mn-lt"/>
              </a:rPr>
              <a:t>Георгиевская ленточка-это символ Победы, который носят в знак уважения к подвигу победителей в Великой Отечественной войне!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880" y="972336"/>
            <a:ext cx="3214802" cy="180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638" y="972580"/>
            <a:ext cx="3214799" cy="180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617946" y="292788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400" dirty="0" smtClean="0">
                <a:latin typeface="+mn-lt"/>
              </a:rPr>
              <a:t>Наши волонтёры приняли участие в акции "Лечим книжки".</a:t>
            </a:r>
            <a:br>
              <a:rPr lang="ru-RU" sz="1400" dirty="0" smtClean="0">
                <a:latin typeface="+mn-lt"/>
              </a:rPr>
            </a:br>
            <a:r>
              <a:rPr lang="ru-RU" sz="1400" dirty="0" smtClean="0">
                <a:latin typeface="+mn-lt"/>
              </a:rPr>
              <a:t>На земле могут болеть все. Люди, животные, растения. И даже книги тоже могут болеть. А как же они могут болеть? Книги могут быть порваны, разрисованы или исписаны, могут рассыпаться, намокнуть. Или оторвалась обложка, загнулись уголки, помялись листочки. А каким образом мы можем помочь книгам? Ведь они так нуждаются в нашей помощи. Мы можем заклеить порванные листики, подклеить корешок, отремонтировать уголки, разгладить помятые листики.</a:t>
            </a:r>
            <a:endParaRPr lang="ru-RU" sz="1400" dirty="0">
              <a:latin typeface="+mn-lt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3311" y="4317760"/>
            <a:ext cx="3675648" cy="2190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10718" y="4317760"/>
            <a:ext cx="3693928" cy="2188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99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463" y="290557"/>
            <a:ext cx="7886700" cy="870293"/>
          </a:xfrm>
        </p:spPr>
        <p:txBody>
          <a:bodyPr>
            <a:normAutofit/>
          </a:bodyPr>
          <a:lstStyle/>
          <a:p>
            <a:r>
              <a:rPr lang="ru-RU" sz="1400" dirty="0" smtClean="0">
                <a:latin typeface="Arial Black" panose="020B0A04020102020204" pitchFamily="34" charset="0"/>
              </a:rPr>
              <a:t>Волонтеры культуры Новгородского района приняли участие в акции </a:t>
            </a:r>
            <a:r>
              <a:rPr lang="ru-RU" sz="1400" dirty="0">
                <a:latin typeface="Arial Black" panose="020B0A04020102020204" pitchFamily="34" charset="0"/>
              </a:rPr>
              <a:t>"Всероссийский День заботы о памятниках истории и культуры"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273" y="1160850"/>
            <a:ext cx="3510894" cy="2389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20" y="1160850"/>
            <a:ext cx="3374871" cy="2389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82" y="3789201"/>
            <a:ext cx="3408609" cy="2556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273" y="3789201"/>
            <a:ext cx="3408609" cy="2556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1916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лубина">
  <a:themeElements>
    <a:clrScheme name="Глубина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Глубина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убина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Глубина</Template>
  <TotalTime>842</TotalTime>
  <Words>522</Words>
  <Application>Microsoft Office PowerPoint</Application>
  <PresentationFormat>Экран (4:3)</PresentationFormat>
  <Paragraphs>33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Arial Black</vt:lpstr>
      <vt:lpstr>Corbel</vt:lpstr>
      <vt:lpstr>Глубина</vt:lpstr>
      <vt:lpstr>Презентация PowerPoint</vt:lpstr>
      <vt:lpstr>Презентация PowerPoint</vt:lpstr>
      <vt:lpstr>Презентация PowerPoint</vt:lpstr>
      <vt:lpstr>Патриотические акции</vt:lpstr>
      <vt:lpstr>Экологические акции</vt:lpstr>
      <vt:lpstr>15 июня 2024 деревня Наволок превратилась в центр настоящего народного гуляния. Здесь прошел очередной региональный традиционный праздник народного творчества и ремесел «Хоровод традиций» с творческим проектом "Всей семьей к нам приезжайте и на празднике гуляйте!" Выставка этнографического музея, костюмированное шествие по деревне, яркая концертная программа и, конечно же, традиционная наволокская уха - все это сегодня ждало гостей на празднике народного творчества. Наши волонтеры принимали активное участие в проведении этого мероприятия: - оказывали информационное сопровождение гостям праздника; - провожали артистов к месту выступления и отдыха; - поддерживали чистоту и порядок территории на протяжении всего мероприятия. </vt:lpstr>
      <vt:lpstr>Мы ни на минуту не забываем о том, что нашим Защитникам нужна наша помощь и поддержка, ведь именно благодаря им, мы сегодня спим спокойно в наших домах!!!</vt:lpstr>
      <vt:lpstr>Всероссийская акция "Георгиевская ленточка".🇷🇺 Георгиевская ленточка-это символ Победы, который носят в знак уважения к подвигу победителей в Великой Отечественной войне!</vt:lpstr>
      <vt:lpstr>Волонтеры культуры Новгородского района приняли участие в акции "Всероссийский День заботы о памятниках истории и культуры"</vt:lpstr>
      <vt:lpstr>7 декабря в Доме молодёжи Новгородского района прошло праздничное мероприятие, посвященное Дню добровольца. Волонтеры Новгородского района успешно реализуют экологические, социальные и культурно-исторические проекты. Они плетут маскировочные сети для отправки в зону СВО, оказывают помощь многодетным и семьям мобилизованных, проявляют заботу о старшем поколении, участвуют в организации праздников. Глава района Александр Дементьев поздравил добровольцев и поблагодарил за активную работу, неравнодушие и бескорыстность. Волонтеры культуры были награждены Почетными грамотами Главы района и Благодарственными письмами Центра развития добровольчества Новгородского района. </vt:lpstr>
      <vt:lpstr>24 июня в деревне Новоселицы прошли два фестиваля: военно-исторический фестиваль ««Аракчеевские маневры. 1812 год.» и гастрономический фестиваль под открытым небом «Окрошка-фест». Гостей ждали концерт, исторические экскурсии, на которых они познакомились с историей появления военных поселений на Новгородчине. Все желающие приняли участие в мастер-классах и квестах. Затем реконструкторы представили вниманию зрителей эпизод сражения русской и французской армий в Отечественной войне 1812 года. Благодарим Волонтёров культуры за работу на фестивале.</vt:lpstr>
      <vt:lpstr>С 4 по 7 декабря в г. Москва прошёл международный форум гражданского участия #МыВместе. Участниками Форума стали представители социально ориентированных некоммерческих организаций и волонтерских движений, органов государственной власти, медиа и компаний, соответствующих принципам Устойчивого развития. Он объединил всех неравнодушных людей, занимающихся добровольчеством в таких сферах, как культура, спорт, здравоохранение, экология, наука и технологии и т. д. Волонтёров культуры Новгородской области представили главный библиотекарь областной библиотеки, руководитель регионального отделения ВОД "Волонтеры культуры" Екатерина Лигус и заведующая отделом по организации досуга и киновидеопоказа МАУ «Чечулинский РЦФ», координатор добровольческого движения «Волонтеры культуры Новгородского района» Мария Русанова.</vt:lpstr>
      <vt:lpstr>2 декабря 2023г. прошли два значимых события в сфере добровольческого движения Новгородской области, в которых приняли участие и Волонтеры культуры Новгородского района. В региональном ресурсном центре развития добровольчества на базе ОАУ «Дом молодежи, центр подготовки граждан к военной службе» прошёл областной слет волонтеров «Искусство добра».  В это же время в Новгородской областной библиотеке открылся коворкинг-центр «Пространство неравнодушных».</vt:lpstr>
      <vt:lpstr>Волонтёры Культуры активно принимают участие в профилактических акциях, направленных на пропаганду здорового образа жизни.</vt:lpstr>
      <vt:lpstr>Волонтеры Новгородского района ежегодно проводят акцию  «Новый год в каждый дом!»</vt:lpstr>
      <vt:lpstr>Волонтеров культуры Новгородского района в сентябре 2023 года наградили туристической поездкой. Всероссийское общественное движение «Волонтеры культуры» совместно с АНО «Россия - страна возможностей» в рамках реализации проекта по разработке волонтерских функций для туристов организуют познавательные поездки для активных добровольцев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User</cp:lastModifiedBy>
  <cp:revision>88</cp:revision>
  <dcterms:created xsi:type="dcterms:W3CDTF">2024-02-13T11:38:48Z</dcterms:created>
  <dcterms:modified xsi:type="dcterms:W3CDTF">2024-07-11T14:10:20Z</dcterms:modified>
</cp:coreProperties>
</file>