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24" r:id="rId3"/>
    <p:sldId id="258" r:id="rId4"/>
    <p:sldId id="326" r:id="rId5"/>
    <p:sldId id="323" r:id="rId6"/>
    <p:sldId id="327" r:id="rId7"/>
    <p:sldId id="328" r:id="rId8"/>
    <p:sldId id="329" r:id="rId9"/>
    <p:sldId id="330" r:id="rId10"/>
    <p:sldId id="331" r:id="rId1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C2B"/>
    <a:srgbClr val="217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96"/>
      </p:cViewPr>
      <p:guideLst>
        <p:guide orient="horz" pos="2160"/>
        <p:guide pos="2880"/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8892A-57DD-45D3-87A2-0828D72870B9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A0C6C-A080-4107-BBF7-74DBB57B4F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2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FE3E-5069-4BC0-B5D0-31513AF44F2F}" type="datetimeFigureOut">
              <a:rPr lang="ru-RU" smtClean="0"/>
              <a:pPr/>
              <a:t>26.11.2023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F13A-8A46-4E9A-B876-B598D2F35F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mailto:ziteva@taganay.or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12" Type="http://schemas.openxmlformats.org/officeDocument/2006/relationships/hyperlink" Target="mailto:&#1047;&#1080;&#1090;&#1077;&#1074;&#1086;&#1081;ziteva@taganay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fon_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664746"/>
            <a:ext cx="867966" cy="54086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" y="38841"/>
            <a:ext cx="6858000" cy="9906000"/>
          </a:xfrm>
          <a:prstGeom prst="rect">
            <a:avLst/>
          </a:prstGeom>
          <a:solidFill>
            <a:srgbClr val="1A4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OOP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2202" y="1"/>
            <a:ext cx="6870202" cy="1523920"/>
          </a:xfrm>
          <a:prstGeom prst="rect">
            <a:avLst/>
          </a:prstGeom>
        </p:spPr>
      </p:pic>
      <p:pic>
        <p:nvPicPr>
          <p:cNvPr id="20" name="Рисунок 19" descr="fon_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151284" y="8184976"/>
            <a:ext cx="1181100" cy="1485900"/>
          </a:xfrm>
          <a:prstGeom prst="rect">
            <a:avLst/>
          </a:prstGeom>
        </p:spPr>
      </p:pic>
      <p:pic>
        <p:nvPicPr>
          <p:cNvPr id="11" name="Рисунок 10" descr="logo_1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6733" y="285322"/>
            <a:ext cx="2408212" cy="950398"/>
          </a:xfrm>
          <a:prstGeom prst="rect">
            <a:avLst/>
          </a:prstGeom>
        </p:spPr>
      </p:pic>
      <p:sp>
        <p:nvSpPr>
          <p:cNvPr id="14" name="Заголовок 8"/>
          <p:cNvSpPr txBox="1">
            <a:spLocks/>
          </p:cNvSpPr>
          <p:nvPr/>
        </p:nvSpPr>
        <p:spPr bwMode="auto">
          <a:xfrm>
            <a:off x="516733" y="4406940"/>
            <a:ext cx="5720579" cy="156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1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spc="1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ВОЛОНТЁРСКИЕ АКЦИИ ТАГАНАЯ</a:t>
            </a:r>
          </a:p>
        </p:txBody>
      </p:sp>
      <p:pic>
        <p:nvPicPr>
          <p:cNvPr id="13" name="Picture 2" descr="C:\Лена\Лена\Фирменный стиль\Таганай\Лого\лого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05" y="347343"/>
            <a:ext cx="1270535" cy="7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37AA90-7787-443B-93B8-845EDBBB0EA3}"/>
              </a:ext>
            </a:extLst>
          </p:cNvPr>
          <p:cNvSpPr/>
          <p:nvPr/>
        </p:nvSpPr>
        <p:spPr>
          <a:xfrm>
            <a:off x="1508956" y="371486"/>
            <a:ext cx="63408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Дистанционное </a:t>
            </a: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волонтерство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endParaRPr lang="ru-RU" sz="2800" b="1" cap="sm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61FEC9-3B58-4A1E-8626-8D329AB07989}"/>
              </a:ext>
            </a:extLst>
          </p:cNvPr>
          <p:cNvSpPr/>
          <p:nvPr/>
        </p:nvSpPr>
        <p:spPr>
          <a:xfrm>
            <a:off x="12198" y="-79471"/>
            <a:ext cx="6858000" cy="9906000"/>
          </a:xfrm>
          <a:prstGeom prst="rect">
            <a:avLst/>
          </a:prstGeom>
          <a:solidFill>
            <a:srgbClr val="1A4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OOPT.png">
            <a:extLst>
              <a:ext uri="{FF2B5EF4-FFF2-40B4-BE49-F238E27FC236}">
                <a16:creationId xmlns:a16="http://schemas.microsoft.com/office/drawing/2014/main" id="{95B7EA9F-66EA-4A1C-99AA-1239BF559F6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2202" y="1"/>
            <a:ext cx="6870202" cy="1523920"/>
          </a:xfrm>
          <a:prstGeom prst="rect">
            <a:avLst/>
          </a:prstGeom>
        </p:spPr>
      </p:pic>
      <p:pic>
        <p:nvPicPr>
          <p:cNvPr id="16" name="Рисунок 15" descr="logo_11.png">
            <a:extLst>
              <a:ext uri="{FF2B5EF4-FFF2-40B4-BE49-F238E27FC236}">
                <a16:creationId xmlns:a16="http://schemas.microsoft.com/office/drawing/2014/main" id="{E6212630-E358-439E-A686-11FCC9CB67B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6733" y="285322"/>
            <a:ext cx="2408212" cy="950398"/>
          </a:xfrm>
          <a:prstGeom prst="rect">
            <a:avLst/>
          </a:prstGeom>
        </p:spPr>
      </p:pic>
      <p:pic>
        <p:nvPicPr>
          <p:cNvPr id="18" name="Picture 2" descr="C:\Лена\Лена\Фирменный стиль\Таганай\Лого\лого2.jpg">
            <a:extLst>
              <a:ext uri="{FF2B5EF4-FFF2-40B4-BE49-F238E27FC236}">
                <a16:creationId xmlns:a16="http://schemas.microsoft.com/office/drawing/2014/main" id="{F7EF7741-7C92-49B0-A45A-D21F68AB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05" y="347343"/>
            <a:ext cx="1270535" cy="7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A723CC-AA19-42BA-AD03-B9B3B85FCC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5" b="-1"/>
          <a:stretch/>
        </p:blipFill>
        <p:spPr>
          <a:xfrm>
            <a:off x="218750" y="6682207"/>
            <a:ext cx="6340834" cy="314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638C2F-CC50-469D-A83E-9BE813052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1315" y="6898538"/>
            <a:ext cx="3055211" cy="8923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3D4F0A-511D-413F-A555-4E9715AE9F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2" y="1668946"/>
            <a:ext cx="6417638" cy="412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B0A344-97CC-499A-9CDE-0D6C100D4F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6"/>
          <a:stretch/>
        </p:blipFill>
        <p:spPr>
          <a:xfrm>
            <a:off x="5054249" y="1471245"/>
            <a:ext cx="1815949" cy="182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1C43CC-E91B-4302-A9A7-DDA03A1916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r="21488"/>
          <a:stretch/>
        </p:blipFill>
        <p:spPr>
          <a:xfrm>
            <a:off x="93689" y="3970332"/>
            <a:ext cx="1765618" cy="193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BF6BF6BB-E852-4C05-AC47-3A89BB9849F0}"/>
              </a:ext>
            </a:extLst>
          </p:cNvPr>
          <p:cNvSpPr txBox="1">
            <a:spLocks/>
          </p:cNvSpPr>
          <p:nvPr/>
        </p:nvSpPr>
        <p:spPr bwMode="auto">
          <a:xfrm>
            <a:off x="976498" y="1555776"/>
            <a:ext cx="4762193" cy="12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150" dirty="0">
                <a:solidFill>
                  <a:srgbClr val="1A4C2B"/>
                </a:solidFill>
                <a:latin typeface="Tahoma" pitchFamily="34" charset="0"/>
                <a:cs typeface="Tahoma" pitchFamily="34" charset="0"/>
              </a:rPr>
              <a:t>До встречи на Таганае!</a:t>
            </a:r>
            <a:endParaRPr lang="ru-RU" sz="2800" b="1" spc="150" dirty="0">
              <a:solidFill>
                <a:srgbClr val="1A4C2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A06F02-6BF2-4F59-AD39-188325CADB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16" y="2983481"/>
            <a:ext cx="1826180" cy="197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256BC8B-A175-4311-A0A3-D75F2466FC5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3" r="16692" b="-1"/>
          <a:stretch/>
        </p:blipFill>
        <p:spPr>
          <a:xfrm>
            <a:off x="-4528946" y="4961843"/>
            <a:ext cx="2529472" cy="181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86663-0C22-423B-B460-50E494F75280}"/>
              </a:ext>
            </a:extLst>
          </p:cNvPr>
          <p:cNvSpPr txBox="1"/>
          <p:nvPr/>
        </p:nvSpPr>
        <p:spPr>
          <a:xfrm>
            <a:off x="93689" y="5872047"/>
            <a:ext cx="665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всем вопросам волонтерской деятельности, обращайтесь к куратору Евгении  </a:t>
            </a:r>
            <a:r>
              <a:rPr lang="ru-RU" dirty="0" err="1">
                <a:solidFill>
                  <a:schemeClr val="bg1"/>
                </a:solidFill>
              </a:rPr>
              <a:t>Зитевой</a:t>
            </a:r>
            <a:r>
              <a:rPr lang="ru-RU" dirty="0">
                <a:solidFill>
                  <a:schemeClr val="bg1"/>
                </a:solidFill>
              </a:rPr>
              <a:t>                       </a:t>
            </a:r>
            <a:r>
              <a:rPr lang="ru-RU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ziteva@taganay.org</a:t>
            </a:r>
            <a:r>
              <a:rPr lang="ru-RU" dirty="0">
                <a:solidFill>
                  <a:schemeClr val="bg1"/>
                </a:solidFill>
              </a:rPr>
              <a:t> ,</a:t>
            </a:r>
          </a:p>
          <a:p>
            <a:r>
              <a:rPr lang="ru-RU" dirty="0">
                <a:solidFill>
                  <a:schemeClr val="bg1"/>
                </a:solidFill>
              </a:rPr>
              <a:t> тел. 8(3513)67 13 13 (</a:t>
            </a:r>
            <a:r>
              <a:rPr lang="ru-RU" dirty="0" err="1">
                <a:solidFill>
                  <a:schemeClr val="bg1"/>
                </a:solidFill>
              </a:rPr>
              <a:t>доб</a:t>
            </a:r>
            <a:r>
              <a:rPr lang="ru-RU" dirty="0">
                <a:solidFill>
                  <a:schemeClr val="bg1"/>
                </a:solidFill>
              </a:rPr>
              <a:t> 161)</a:t>
            </a:r>
          </a:p>
        </p:txBody>
      </p:sp>
    </p:spTree>
    <p:extLst>
      <p:ext uri="{BB962C8B-B14F-4D97-AF65-F5344CB8AC3E}">
        <p14:creationId xmlns:p14="http://schemas.microsoft.com/office/powerpoint/2010/main" val="18374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logo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6622" y="-39553"/>
            <a:ext cx="6912006" cy="1248138"/>
          </a:xfrm>
          <a:prstGeom prst="rect">
            <a:avLst/>
          </a:prstGeom>
        </p:spPr>
      </p:pic>
      <p:pic>
        <p:nvPicPr>
          <p:cNvPr id="27" name="Рисунок 26" descr="Logo_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761" y="198753"/>
            <a:ext cx="1238250" cy="771525"/>
          </a:xfrm>
          <a:prstGeom prst="rect">
            <a:avLst/>
          </a:prstGeom>
        </p:spPr>
      </p:pic>
      <p:pic>
        <p:nvPicPr>
          <p:cNvPr id="21" name="Рисунок 20" descr="logo_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646" y="9385381"/>
            <a:ext cx="2095500" cy="3333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8641" y="1676637"/>
            <a:ext cx="396043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 благодарностью, Таганай!»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Очистка территории национального парка «Таганай» от мусора.</a:t>
            </a:r>
          </a:p>
          <a:p>
            <a:endParaRPr lang="ru-RU" sz="16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«Покормите птиц!»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Подкормка зимующих птиц на тропах Таганая.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«Лесные культуры»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Прополка молодой хвойной лесопосадки от высоких травяных растений.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Таганайские тропы»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маркировки на разрешённых тропах.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«Научные экспедиции»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в научной деятельности, инвентаризация растений, учёт животных и т.д.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Экокультуристы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Таганая»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в подготовке проведении массовых и спортивных мероприятий в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экостиле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«Дистанционное волонтерство»</a:t>
            </a: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Дизайн, иллюстрация, макетирование.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365B7-4A86-4856-9BF7-87B1D43B76C7}"/>
              </a:ext>
            </a:extLst>
          </p:cNvPr>
          <p:cNvSpPr/>
          <p:nvPr/>
        </p:nvSpPr>
        <p:spPr>
          <a:xfrm>
            <a:off x="1776766" y="232293"/>
            <a:ext cx="5103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ВОЛОНТЁРСКИЕ АКЦИИ </a:t>
            </a:r>
          </a:p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ТАГАНАЯ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A0C02E-C990-4A99-BA37-7BE7709CE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92" y="3368824"/>
            <a:ext cx="340467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66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logo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6622" y="-39553"/>
            <a:ext cx="6912006" cy="1248138"/>
          </a:xfrm>
          <a:prstGeom prst="rect">
            <a:avLst/>
          </a:prstGeom>
        </p:spPr>
      </p:pic>
      <p:pic>
        <p:nvPicPr>
          <p:cNvPr id="23" name="Рисунок 22" descr="Logo_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761" y="198753"/>
            <a:ext cx="1238250" cy="771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37068" y="2360712"/>
            <a:ext cx="635632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Оставленный мусор в лесах не только портит пейзаж, но и наносит серьезный ущерб диким животным, и может стать источником возникновения пожара. 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28CD3D-7813-44C8-9BBE-9271FEB11F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1"/>
          <a:stretch/>
        </p:blipFill>
        <p:spPr>
          <a:xfrm>
            <a:off x="4021864" y="3112917"/>
            <a:ext cx="2648847" cy="165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806A2D-E15A-40EA-92E7-D17CDFE629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/>
        </p:blipFill>
        <p:spPr>
          <a:xfrm>
            <a:off x="3964500" y="3005259"/>
            <a:ext cx="2792398" cy="178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9429DC-6E7B-4E64-981F-688FA5F7AAC9}"/>
              </a:ext>
            </a:extLst>
          </p:cNvPr>
          <p:cNvSpPr txBox="1"/>
          <p:nvPr/>
        </p:nvSpPr>
        <p:spPr>
          <a:xfrm>
            <a:off x="308220" y="1473667"/>
            <a:ext cx="610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ОБЪЕДИНЯЕТ ВСЕХ, КТО ЖЕЛАЕТ ВНЕСТИ СВОЙ ВКЛАД В СОХРАНЕНИЕ ПРИРОДЫ. </a:t>
            </a:r>
            <a:endParaRPr lang="ru-RU" sz="1600" b="1" cap="small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A17EFA-0B57-480E-AEC4-0E26C03146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0"/>
          <a:stretch/>
        </p:blipFill>
        <p:spPr>
          <a:xfrm>
            <a:off x="3378773" y="7545288"/>
            <a:ext cx="3328707" cy="230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D10C4D-01B7-41B3-8CC0-36260C9FDB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r="13188"/>
          <a:stretch/>
        </p:blipFill>
        <p:spPr>
          <a:xfrm>
            <a:off x="4167231" y="5165498"/>
            <a:ext cx="2358114" cy="216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79656" y="152792"/>
            <a:ext cx="49137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sm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 БЛАГОДАРНОСТЬЮ, ТАГАНАЙ!» </a:t>
            </a:r>
          </a:p>
        </p:txBody>
      </p:sp>
      <p:pic>
        <p:nvPicPr>
          <p:cNvPr id="24" name="Рисунок 23" descr="logo_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646" y="9385381"/>
            <a:ext cx="2095500" cy="3333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9429DC-6E7B-4E64-981F-688FA5F7AAC9}"/>
              </a:ext>
            </a:extLst>
          </p:cNvPr>
          <p:cNvSpPr txBox="1"/>
          <p:nvPr/>
        </p:nvSpPr>
        <p:spPr>
          <a:xfrm>
            <a:off x="375840" y="3728864"/>
            <a:ext cx="276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600" b="1" cap="small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332656" y="4088904"/>
            <a:ext cx="390386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от 3 до 30 человек (в зависимости от объемов и срока работ).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своим коллективом или присоединиться к сборной группе.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Национальный парк предоставляет проживание в гостевых домах/палатках на время волонтерской смены (если это необходимо).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рабочий инвентарь (перчатки, мешки и пр.).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4" name="Рисунок 13" descr="logo_2.png">
            <a:extLst>
              <a:ext uri="{FF2B5EF4-FFF2-40B4-BE49-F238E27FC236}">
                <a16:creationId xmlns:a16="http://schemas.microsoft.com/office/drawing/2014/main" id="{81EA0197-9EB4-4A28-97F6-34E5FEAEF50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4410" y="-22796"/>
            <a:ext cx="6912006" cy="1248138"/>
          </a:xfrm>
          <a:prstGeom prst="rect">
            <a:avLst/>
          </a:prstGeom>
        </p:spPr>
      </p:pic>
      <p:pic>
        <p:nvPicPr>
          <p:cNvPr id="17" name="Рисунок 16" descr="Logo_w.png">
            <a:extLst>
              <a:ext uri="{FF2B5EF4-FFF2-40B4-BE49-F238E27FC236}">
                <a16:creationId xmlns:a16="http://schemas.microsoft.com/office/drawing/2014/main" id="{75041AE9-0B7D-4E74-A777-AD1D9E7629F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73" y="215510"/>
            <a:ext cx="1238250" cy="77152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B2E68C-4B55-42EE-A2F2-A6C5EBEDEEB3}"/>
              </a:ext>
            </a:extLst>
          </p:cNvPr>
          <p:cNvSpPr/>
          <p:nvPr/>
        </p:nvSpPr>
        <p:spPr>
          <a:xfrm>
            <a:off x="1771868" y="169549"/>
            <a:ext cx="49137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sm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 БЛАГОДАРНОСТЬЮ, ТАГАНАЙ!» </a:t>
            </a:r>
          </a:p>
        </p:txBody>
      </p:sp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ogo_2.png">
            <a:extLst>
              <a:ext uri="{FF2B5EF4-FFF2-40B4-BE49-F238E27FC236}">
                <a16:creationId xmlns:a16="http://schemas.microsoft.com/office/drawing/2014/main" id="{DB5FA983-9878-4E78-9CC8-B3B456E3BB5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6174"/>
            <a:ext cx="6912006" cy="1248138"/>
          </a:xfrm>
          <a:prstGeom prst="rect">
            <a:avLst/>
          </a:prstGeom>
        </p:spPr>
      </p:pic>
      <p:pic>
        <p:nvPicPr>
          <p:cNvPr id="10" name="Рисунок 9" descr="Logo_w.png">
            <a:extLst>
              <a:ext uri="{FF2B5EF4-FFF2-40B4-BE49-F238E27FC236}">
                <a16:creationId xmlns:a16="http://schemas.microsoft.com/office/drawing/2014/main" id="{2C75F498-8C77-4F18-BC03-D70830F05A8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4594" y="132412"/>
            <a:ext cx="1238250" cy="771525"/>
          </a:xfrm>
          <a:prstGeom prst="rect">
            <a:avLst/>
          </a:prstGeom>
        </p:spPr>
      </p:pic>
      <p:pic>
        <p:nvPicPr>
          <p:cNvPr id="13" name="Рисунок 12" descr="logo_1.png">
            <a:extLst>
              <a:ext uri="{FF2B5EF4-FFF2-40B4-BE49-F238E27FC236}">
                <a16:creationId xmlns:a16="http://schemas.microsoft.com/office/drawing/2014/main" id="{29A8A0E3-8B6A-41D4-BAB7-57EF3BAEC3AC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4594" y="9345488"/>
            <a:ext cx="2095500" cy="333375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528194E-46D6-4912-9518-F9C55921EAB8}"/>
              </a:ext>
            </a:extLst>
          </p:cNvPr>
          <p:cNvSpPr/>
          <p:nvPr/>
        </p:nvSpPr>
        <p:spPr>
          <a:xfrm>
            <a:off x="2492896" y="346862"/>
            <a:ext cx="5224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sm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«Покормите птиц!»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B412D6-55AA-4CAC-B7E7-ED6208A0BF7F}"/>
              </a:ext>
            </a:extLst>
          </p:cNvPr>
          <p:cNvSpPr/>
          <p:nvPr/>
        </p:nvSpPr>
        <p:spPr>
          <a:xfrm>
            <a:off x="346348" y="1428184"/>
            <a:ext cx="6219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Подкормка зимующих птиц на тропах Таганая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FF78D-3BBE-45F5-952B-B4CC8E446D9D}"/>
              </a:ext>
            </a:extLst>
          </p:cNvPr>
          <p:cNvSpPr txBox="1"/>
          <p:nvPr/>
        </p:nvSpPr>
        <p:spPr>
          <a:xfrm>
            <a:off x="346348" y="2993263"/>
            <a:ext cx="276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600" b="1" cap="small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0D90F97-339E-44DC-8E48-34561E60B2FE}"/>
              </a:ext>
            </a:extLst>
          </p:cNvPr>
          <p:cNvSpPr txBox="1">
            <a:spLocks/>
          </p:cNvSpPr>
          <p:nvPr/>
        </p:nvSpPr>
        <p:spPr>
          <a:xfrm>
            <a:off x="329332" y="2093462"/>
            <a:ext cx="635632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AB52B7-E90A-4760-9BD5-11290F1574E1}"/>
              </a:ext>
            </a:extLst>
          </p:cNvPr>
          <p:cNvSpPr/>
          <p:nvPr/>
        </p:nvSpPr>
        <p:spPr>
          <a:xfrm>
            <a:off x="311448" y="2154428"/>
            <a:ext cx="6296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Вы можете помочь нашим птичкам пережить холода. Как?</a:t>
            </a:r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125DDE1-F4C2-4ACF-B6EC-06056D43721E}"/>
              </a:ext>
            </a:extLst>
          </p:cNvPr>
          <p:cNvSpPr txBox="1">
            <a:spLocks/>
          </p:cNvSpPr>
          <p:nvPr/>
        </p:nvSpPr>
        <p:spPr>
          <a:xfrm>
            <a:off x="329332" y="3524321"/>
            <a:ext cx="390386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от 1 до 10 человек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в одиночку или своим коллективом. Большим группам нужно разделиться и пойти по двум или трем разным тропам.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Строго соблюдать правила кормления пернатых. Их разрешено кормить только нежареными, не солеными семечками и нежареным, не соленым салом.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Приветствуются волонтеры со своим кормом. Также корм можно взять у нас бесплатно.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688E21-4004-4BA1-9F8A-FD9476E01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58" y="5970533"/>
            <a:ext cx="2531216" cy="337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0792BFC0-B647-4CF0-9F84-CC79C6072341}"/>
              </a:ext>
            </a:extLst>
          </p:cNvPr>
          <p:cNvSpPr txBox="1">
            <a:spLocks/>
          </p:cNvSpPr>
          <p:nvPr/>
        </p:nvSpPr>
        <p:spPr>
          <a:xfrm>
            <a:off x="349300" y="2093188"/>
            <a:ext cx="635632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0072579E-6895-44F8-A10E-2285BBE4EFF6}"/>
              </a:ext>
            </a:extLst>
          </p:cNvPr>
          <p:cNvSpPr txBox="1">
            <a:spLocks/>
          </p:cNvSpPr>
          <p:nvPr/>
        </p:nvSpPr>
        <p:spPr>
          <a:xfrm>
            <a:off x="674694" y="2976780"/>
            <a:ext cx="567063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1E6008-64C1-4D73-B15E-F03F7CA7B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93" y="3006497"/>
            <a:ext cx="4405358" cy="31706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5FD324-CA97-4CB5-B7E2-B9786F58E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12" y="6801137"/>
            <a:ext cx="4512616" cy="38745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3A5E76-2E22-4E93-8D76-56FF375DC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768" y="5169024"/>
            <a:ext cx="2115146" cy="22914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BA6757-7B66-4D13-8E5D-EFF407319C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15620"/>
          <a:stretch/>
        </p:blipFill>
        <p:spPr>
          <a:xfrm>
            <a:off x="4018756" y="5993117"/>
            <a:ext cx="256687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logo_2.png">
            <a:extLst>
              <a:ext uri="{FF2B5EF4-FFF2-40B4-BE49-F238E27FC236}">
                <a16:creationId xmlns:a16="http://schemas.microsoft.com/office/drawing/2014/main" id="{BAD2D99C-DD7B-4045-BD25-D009F43E3047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968" y="15900"/>
            <a:ext cx="6912006" cy="1248138"/>
          </a:xfrm>
          <a:prstGeom prst="rect">
            <a:avLst/>
          </a:prstGeom>
        </p:spPr>
      </p:pic>
      <p:pic>
        <p:nvPicPr>
          <p:cNvPr id="18" name="Рисунок 17" descr="Logo_w.png">
            <a:extLst>
              <a:ext uri="{FF2B5EF4-FFF2-40B4-BE49-F238E27FC236}">
                <a16:creationId xmlns:a16="http://schemas.microsoft.com/office/drawing/2014/main" id="{C6D74033-CB28-4D2F-A448-9588E5A9C1CC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4562" y="132138"/>
            <a:ext cx="1238250" cy="771525"/>
          </a:xfrm>
          <a:prstGeom prst="rect">
            <a:avLst/>
          </a:prstGeom>
        </p:spPr>
      </p:pic>
      <p:pic>
        <p:nvPicPr>
          <p:cNvPr id="19" name="Рисунок 18" descr="logo_1.png">
            <a:extLst>
              <a:ext uri="{FF2B5EF4-FFF2-40B4-BE49-F238E27FC236}">
                <a16:creationId xmlns:a16="http://schemas.microsoft.com/office/drawing/2014/main" id="{BAE243F4-5BD1-4B73-80E5-C67D3086DE99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4562" y="9345214"/>
            <a:ext cx="2095500" cy="333375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0A11C6-B9F8-414B-8F62-A606D3E28275}"/>
              </a:ext>
            </a:extLst>
          </p:cNvPr>
          <p:cNvSpPr/>
          <p:nvPr/>
        </p:nvSpPr>
        <p:spPr>
          <a:xfrm>
            <a:off x="366316" y="1427910"/>
            <a:ext cx="6219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Прополка молодой хвойной лесопосадки от высоких травяных растений.</a:t>
            </a:r>
          </a:p>
          <a:p>
            <a:endParaRPr lang="ru-RU" sz="20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804DBA-C246-462B-9BC0-AE0301425CE6}"/>
              </a:ext>
            </a:extLst>
          </p:cNvPr>
          <p:cNvSpPr txBox="1"/>
          <p:nvPr/>
        </p:nvSpPr>
        <p:spPr>
          <a:xfrm>
            <a:off x="628972" y="3514914"/>
            <a:ext cx="276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600" b="1" cap="small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C79811D-A31A-4B3E-B045-C2C1BF9E3F02}"/>
              </a:ext>
            </a:extLst>
          </p:cNvPr>
          <p:cNvSpPr/>
          <p:nvPr/>
        </p:nvSpPr>
        <p:spPr>
          <a:xfrm>
            <a:off x="331416" y="2154154"/>
            <a:ext cx="6296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Молодым хвойным деревьям сложно расти среди высоких быстро растущих кустарников и травы. Вы сможете освободить их и дать возможность подрасти.</a:t>
            </a: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7C4F4149-078C-4D07-B03E-0822D9C1A0FA}"/>
              </a:ext>
            </a:extLst>
          </p:cNvPr>
          <p:cNvSpPr txBox="1">
            <a:spLocks/>
          </p:cNvSpPr>
          <p:nvPr/>
        </p:nvSpPr>
        <p:spPr>
          <a:xfrm>
            <a:off x="331416" y="3966888"/>
            <a:ext cx="390386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от 10 до 50 человек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в одиночку или присоединиться к группе, а так же своим большим коллективом.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 более 10 человек добираются до места посадок на своем транспорте.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рабочий инвентарь (перчатки, тяпки, секаторы, мешки и пр.).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2B0CF6B-9B58-4097-818A-3A3925093F30}"/>
              </a:ext>
            </a:extLst>
          </p:cNvPr>
          <p:cNvSpPr/>
          <p:nvPr/>
        </p:nvSpPr>
        <p:spPr>
          <a:xfrm>
            <a:off x="2492896" y="346862"/>
            <a:ext cx="5224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sm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Лесные культуры</a:t>
            </a:r>
            <a:r>
              <a:rPr lang="ru-RU" sz="2800" b="1" cap="sm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2672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_w.png">
            <a:extLst>
              <a:ext uri="{FF2B5EF4-FFF2-40B4-BE49-F238E27FC236}">
                <a16:creationId xmlns:a16="http://schemas.microsoft.com/office/drawing/2014/main" id="{C8C2ACD3-CB2A-4A16-B7D7-DFA088C26CC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647" y="376493"/>
            <a:ext cx="926486" cy="11106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C459C-90AF-495D-9741-FB4CB0F01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4853196"/>
            <a:ext cx="2808312" cy="460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ogo_2.png">
            <a:extLst>
              <a:ext uri="{FF2B5EF4-FFF2-40B4-BE49-F238E27FC236}">
                <a16:creationId xmlns:a16="http://schemas.microsoft.com/office/drawing/2014/main" id="{D8AF83B3-DC86-4AC9-A098-FDFD2E0819D9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968" y="15900"/>
            <a:ext cx="6912006" cy="1248138"/>
          </a:xfrm>
          <a:prstGeom prst="rect">
            <a:avLst/>
          </a:prstGeom>
        </p:spPr>
      </p:pic>
      <p:pic>
        <p:nvPicPr>
          <p:cNvPr id="8" name="Рисунок 7" descr="Logo_w.png">
            <a:extLst>
              <a:ext uri="{FF2B5EF4-FFF2-40B4-BE49-F238E27FC236}">
                <a16:creationId xmlns:a16="http://schemas.microsoft.com/office/drawing/2014/main" id="{F51F7E04-A1B6-4541-AACA-936CD302450C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4562" y="132138"/>
            <a:ext cx="1238250" cy="771525"/>
          </a:xfrm>
          <a:prstGeom prst="rect">
            <a:avLst/>
          </a:prstGeom>
        </p:spPr>
      </p:pic>
      <p:pic>
        <p:nvPicPr>
          <p:cNvPr id="9" name="Рисунок 8" descr="logo_1.png">
            <a:extLst>
              <a:ext uri="{FF2B5EF4-FFF2-40B4-BE49-F238E27FC236}">
                <a16:creationId xmlns:a16="http://schemas.microsoft.com/office/drawing/2014/main" id="{10C03B5F-DACB-4643-AAB7-CD1B80521593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4562" y="9345214"/>
            <a:ext cx="2095500" cy="3333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16E4E5-8F09-4B1D-984E-148BE9CBD0C5}"/>
              </a:ext>
            </a:extLst>
          </p:cNvPr>
          <p:cNvSpPr/>
          <p:nvPr/>
        </p:nvSpPr>
        <p:spPr>
          <a:xfrm>
            <a:off x="366316" y="1427910"/>
            <a:ext cx="6219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78E8F-3BB6-4D3B-910C-688B02252D6C}"/>
              </a:ext>
            </a:extLst>
          </p:cNvPr>
          <p:cNvSpPr txBox="1"/>
          <p:nvPr/>
        </p:nvSpPr>
        <p:spPr>
          <a:xfrm>
            <a:off x="503176" y="3474728"/>
            <a:ext cx="276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600" b="1" cap="small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FD30BC-FFC3-45A5-9FE9-03695DB92B72}"/>
              </a:ext>
            </a:extLst>
          </p:cNvPr>
          <p:cNvSpPr/>
          <p:nvPr/>
        </p:nvSpPr>
        <p:spPr>
          <a:xfrm>
            <a:off x="331416" y="2154154"/>
            <a:ext cx="6296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Краска под воздействием погодных условий приходит в негодность всего через пару лет, поэтому паку необходима помощь в обновлении маркировки. 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7077A7C-C2A7-424E-ADA9-9EFA670FBE9C}"/>
              </a:ext>
            </a:extLst>
          </p:cNvPr>
          <p:cNvSpPr txBox="1">
            <a:spLocks/>
          </p:cNvSpPr>
          <p:nvPr/>
        </p:nvSpPr>
        <p:spPr>
          <a:xfrm>
            <a:off x="331416" y="3966888"/>
            <a:ext cx="390386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до 10.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в одиночку или присоединиться к группе, а так же своим коллективом.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Тропы в парке протяженные, необходима физическая выносливость.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Краску и пустые баллоны из-под краски волонтер несет самостоятельно.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Национальный парк предоставляет проживание в гостевых домах/палатках на время волонтерской смены (если это необходимо).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рабочий инвентарь (перчатки, краску, мешки и пр.).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EB20B3E-BBEC-4A68-892A-4180141FBBD2}"/>
              </a:ext>
            </a:extLst>
          </p:cNvPr>
          <p:cNvSpPr/>
          <p:nvPr/>
        </p:nvSpPr>
        <p:spPr>
          <a:xfrm>
            <a:off x="2492896" y="346862"/>
            <a:ext cx="5224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Таганайские тропы» </a:t>
            </a:r>
          </a:p>
          <a:p>
            <a:endParaRPr lang="ru-RU" sz="2800" b="1" cap="sm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5BBE590-40FB-456E-B7B9-E5AEF8C5C24E}"/>
              </a:ext>
            </a:extLst>
          </p:cNvPr>
          <p:cNvSpPr/>
          <p:nvPr/>
        </p:nvSpPr>
        <p:spPr>
          <a:xfrm>
            <a:off x="503176" y="1480821"/>
            <a:ext cx="6347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маркировки на разрешённых тропах.</a:t>
            </a:r>
          </a:p>
        </p:txBody>
      </p:sp>
    </p:spTree>
    <p:extLst>
      <p:ext uri="{BB962C8B-B14F-4D97-AF65-F5344CB8AC3E}">
        <p14:creationId xmlns:p14="http://schemas.microsoft.com/office/powerpoint/2010/main" val="254051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logo_2.png">
            <a:extLst>
              <a:ext uri="{FF2B5EF4-FFF2-40B4-BE49-F238E27FC236}">
                <a16:creationId xmlns:a16="http://schemas.microsoft.com/office/drawing/2014/main" id="{DEBC4F4C-6876-444B-95AE-6D61DE886C5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968" y="15900"/>
            <a:ext cx="6912006" cy="1248138"/>
          </a:xfrm>
          <a:prstGeom prst="rect">
            <a:avLst/>
          </a:prstGeom>
        </p:spPr>
      </p:pic>
      <p:pic>
        <p:nvPicPr>
          <p:cNvPr id="10" name="Рисунок 9" descr="Logo_w.png">
            <a:extLst>
              <a:ext uri="{FF2B5EF4-FFF2-40B4-BE49-F238E27FC236}">
                <a16:creationId xmlns:a16="http://schemas.microsoft.com/office/drawing/2014/main" id="{8E4C7C7C-324D-4A1E-AF5A-7831B4C64932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4562" y="132138"/>
            <a:ext cx="1238250" cy="771525"/>
          </a:xfrm>
          <a:prstGeom prst="rect">
            <a:avLst/>
          </a:prstGeom>
        </p:spPr>
      </p:pic>
      <p:pic>
        <p:nvPicPr>
          <p:cNvPr id="11" name="Рисунок 10" descr="logo_1.png">
            <a:extLst>
              <a:ext uri="{FF2B5EF4-FFF2-40B4-BE49-F238E27FC236}">
                <a16:creationId xmlns:a16="http://schemas.microsoft.com/office/drawing/2014/main" id="{4BA2E33D-B2FC-484D-BC18-59832387371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4562" y="9345214"/>
            <a:ext cx="2095500" cy="333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C9F71C-2043-4E4C-A48D-FE86D001BC87}"/>
              </a:ext>
            </a:extLst>
          </p:cNvPr>
          <p:cNvSpPr txBox="1"/>
          <p:nvPr/>
        </p:nvSpPr>
        <p:spPr>
          <a:xfrm>
            <a:off x="503176" y="3474728"/>
            <a:ext cx="276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600" b="1" cap="small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87A1A8-C2F0-4A5A-A11E-8A29DE5C570E}"/>
              </a:ext>
            </a:extLst>
          </p:cNvPr>
          <p:cNvSpPr/>
          <p:nvPr/>
        </p:nvSpPr>
        <p:spPr>
          <a:xfrm>
            <a:off x="331416" y="2505090"/>
            <a:ext cx="6296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Побывать в самых заповедных уголках парка, поближе познакомится с флорой и фауной Таганая, внеся свой вклад в науку.</a:t>
            </a:r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05F1FA3-1BEC-462A-8AC0-F6BDEDDD5DDD}"/>
              </a:ext>
            </a:extLst>
          </p:cNvPr>
          <p:cNvSpPr txBox="1">
            <a:spLocks/>
          </p:cNvSpPr>
          <p:nvPr/>
        </p:nvSpPr>
        <p:spPr>
          <a:xfrm>
            <a:off x="331416" y="3966888"/>
            <a:ext cx="590589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до 10.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 одиночку или семьей, присоединяясь  к группе единомышленников.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Экспедиции чаще всего многодневные, поэтому необходима физическая выносливость, готовность проживать в диких условиях, без удобств и связи. А так же готовность нести на себе все необходимое для экспедиции и личные вещи.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Необходима ответственность, аккуратность, внимательность и безграничная любовь к природе.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Национальный парк предоставляет только бесплатные входные билеты. Проживание чаще всего в собственных палатках и собственным спальным инвентарем. Гостевые дома предоставляются только если экспедиция размещается в рекреационной зоне парка  на время волонтерской смены (если это необходимо).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рабочий инвентарь (перчатки, мешки, ведра и пр.). И костровое оборудование.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C41327D-950D-4B8A-A83C-DA465631E631}"/>
              </a:ext>
            </a:extLst>
          </p:cNvPr>
          <p:cNvSpPr/>
          <p:nvPr/>
        </p:nvSpPr>
        <p:spPr>
          <a:xfrm>
            <a:off x="2060848" y="309931"/>
            <a:ext cx="5224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Научные экспедиции» </a:t>
            </a:r>
          </a:p>
          <a:p>
            <a:endParaRPr lang="ru-RU" sz="2800" b="1" cap="sm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6514B06-195B-4928-ABF1-96ACC1958480}"/>
              </a:ext>
            </a:extLst>
          </p:cNvPr>
          <p:cNvSpPr/>
          <p:nvPr/>
        </p:nvSpPr>
        <p:spPr>
          <a:xfrm>
            <a:off x="503176" y="1480821"/>
            <a:ext cx="6347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в научной деятельности, инвентаризация растений, учёт животных и т.д.</a:t>
            </a:r>
          </a:p>
        </p:txBody>
      </p:sp>
    </p:spTree>
    <p:extLst>
      <p:ext uri="{BB962C8B-B14F-4D97-AF65-F5344CB8AC3E}">
        <p14:creationId xmlns:p14="http://schemas.microsoft.com/office/powerpoint/2010/main" val="55682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76221D-44E4-47F6-8ABE-14D12215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7110890"/>
            <a:ext cx="3384376" cy="267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ogo_2.png">
            <a:extLst>
              <a:ext uri="{FF2B5EF4-FFF2-40B4-BE49-F238E27FC236}">
                <a16:creationId xmlns:a16="http://schemas.microsoft.com/office/drawing/2014/main" id="{4012C782-CBBD-48D1-875C-574B5EBD157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968" y="15900"/>
            <a:ext cx="6912006" cy="1248138"/>
          </a:xfrm>
          <a:prstGeom prst="rect">
            <a:avLst/>
          </a:prstGeom>
        </p:spPr>
      </p:pic>
      <p:pic>
        <p:nvPicPr>
          <p:cNvPr id="8" name="Рисунок 7" descr="Logo_w.png">
            <a:extLst>
              <a:ext uri="{FF2B5EF4-FFF2-40B4-BE49-F238E27FC236}">
                <a16:creationId xmlns:a16="http://schemas.microsoft.com/office/drawing/2014/main" id="{68DAD079-2BB6-4ED8-80AF-9EE2719BADB6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4562" y="132138"/>
            <a:ext cx="1238250" cy="771525"/>
          </a:xfrm>
          <a:prstGeom prst="rect">
            <a:avLst/>
          </a:prstGeom>
        </p:spPr>
      </p:pic>
      <p:pic>
        <p:nvPicPr>
          <p:cNvPr id="9" name="Рисунок 8" descr="logo_1.png">
            <a:extLst>
              <a:ext uri="{FF2B5EF4-FFF2-40B4-BE49-F238E27FC236}">
                <a16:creationId xmlns:a16="http://schemas.microsoft.com/office/drawing/2014/main" id="{75DFB2A8-E72A-499B-B3D7-49F4B3CE501D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4562" y="9345214"/>
            <a:ext cx="2095500" cy="333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727757-684F-4826-8805-7A0AB40285F3}"/>
              </a:ext>
            </a:extLst>
          </p:cNvPr>
          <p:cNvSpPr txBox="1"/>
          <p:nvPr/>
        </p:nvSpPr>
        <p:spPr>
          <a:xfrm>
            <a:off x="492844" y="3553547"/>
            <a:ext cx="276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УЧАСТИЯ:</a:t>
            </a:r>
            <a:endParaRPr lang="ru-RU" sz="1600" b="1" cap="small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40CD35BD-C6C8-47CB-8FED-0C033675F771}"/>
              </a:ext>
            </a:extLst>
          </p:cNvPr>
          <p:cNvSpPr txBox="1">
            <a:spLocks/>
          </p:cNvSpPr>
          <p:nvPr/>
        </p:nvSpPr>
        <p:spPr>
          <a:xfrm>
            <a:off x="331416" y="3966888"/>
            <a:ext cx="611580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человек в группе от 1 до 40 чел., в зависимости от мероприятия.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 можете приехать  одиночку с друзьями, классом, коллективом.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обучаться правилам игры  экологических  игр.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примерять на себя образы Таганайских персонажей.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Готовность позитивно общаться с гостями парка и участниками мероприятия.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Мы предоставляем реквизит и игры.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Расходы, связанные с питанием и проездом до национального парка, участники волонтерских акций осуществляют самостоятельно. 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B110E0-1FED-4279-A65D-CF639EF86EDB}"/>
              </a:ext>
            </a:extLst>
          </p:cNvPr>
          <p:cNvSpPr/>
          <p:nvPr/>
        </p:nvSpPr>
        <p:spPr>
          <a:xfrm>
            <a:off x="2344750" y="291550"/>
            <a:ext cx="5224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Экокультуристы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endParaRPr lang="ru-RU" sz="2800" b="1" cap="sm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5C6427-B1C8-48C2-B102-25999EE69368}"/>
              </a:ext>
            </a:extLst>
          </p:cNvPr>
          <p:cNvSpPr/>
          <p:nvPr/>
        </p:nvSpPr>
        <p:spPr>
          <a:xfrm>
            <a:off x="503176" y="1480821"/>
            <a:ext cx="6347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Помощь в подготовке проведении массовых и спортивных мероприятий в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экостиле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AB0E4A8-C644-4B2B-9F24-069C1FC5B79C}"/>
              </a:ext>
            </a:extLst>
          </p:cNvPr>
          <p:cNvSpPr/>
          <p:nvPr/>
        </p:nvSpPr>
        <p:spPr>
          <a:xfrm>
            <a:off x="371097" y="2321291"/>
            <a:ext cx="6115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вы активны, позитивны, любите природу, экологию, хотите проявить или показать себя и свои способности эта акция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398832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_w.png">
            <a:extLst>
              <a:ext uri="{FF2B5EF4-FFF2-40B4-BE49-F238E27FC236}">
                <a16:creationId xmlns:a16="http://schemas.microsoft.com/office/drawing/2014/main" id="{99DD40D3-5561-421B-8239-366DB2D8E4D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647" y="376493"/>
            <a:ext cx="926486" cy="1110604"/>
          </a:xfrm>
          <a:prstGeom prst="rect">
            <a:avLst/>
          </a:prstGeom>
        </p:spPr>
      </p:pic>
      <p:pic>
        <p:nvPicPr>
          <p:cNvPr id="5" name="Рисунок 4" descr="logo_2.png">
            <a:extLst>
              <a:ext uri="{FF2B5EF4-FFF2-40B4-BE49-F238E27FC236}">
                <a16:creationId xmlns:a16="http://schemas.microsoft.com/office/drawing/2014/main" id="{969CF184-8CB8-441C-A73E-5DFEF995235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968" y="15900"/>
            <a:ext cx="6912006" cy="1248138"/>
          </a:xfrm>
          <a:prstGeom prst="rect">
            <a:avLst/>
          </a:prstGeom>
        </p:spPr>
      </p:pic>
      <p:pic>
        <p:nvPicPr>
          <p:cNvPr id="6" name="Рисунок 5" descr="Logo_w.png">
            <a:extLst>
              <a:ext uri="{FF2B5EF4-FFF2-40B4-BE49-F238E27FC236}">
                <a16:creationId xmlns:a16="http://schemas.microsoft.com/office/drawing/2014/main" id="{282F290D-CC30-4713-9669-AA1FB8C400C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4562" y="132138"/>
            <a:ext cx="1238250" cy="771525"/>
          </a:xfrm>
          <a:prstGeom prst="rect">
            <a:avLst/>
          </a:prstGeom>
        </p:spPr>
      </p:pic>
      <p:pic>
        <p:nvPicPr>
          <p:cNvPr id="7" name="Рисунок 6" descr="logo_1.png">
            <a:extLst>
              <a:ext uri="{FF2B5EF4-FFF2-40B4-BE49-F238E27FC236}">
                <a16:creationId xmlns:a16="http://schemas.microsoft.com/office/drawing/2014/main" id="{C2B24148-3B35-4E47-A12E-050573E2CF2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4562" y="9345214"/>
            <a:ext cx="2095500" cy="3333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33B507-61D8-4276-8FFB-4215FEC23D8E}"/>
              </a:ext>
            </a:extLst>
          </p:cNvPr>
          <p:cNvSpPr/>
          <p:nvPr/>
        </p:nvSpPr>
        <p:spPr>
          <a:xfrm>
            <a:off x="1508956" y="371486"/>
            <a:ext cx="63408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Дистанционное </a:t>
            </a: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волонтерство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endParaRPr lang="ru-RU" sz="2800" b="1" cap="sm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86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789</Words>
  <Application>Microsoft Office PowerPoint</Application>
  <PresentationFormat>Лист A4 (210x297 мм)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Users</dc:creator>
  <cp:lastModifiedBy>User</cp:lastModifiedBy>
  <cp:revision>122</cp:revision>
  <dcterms:created xsi:type="dcterms:W3CDTF">2018-01-20T11:08:05Z</dcterms:created>
  <dcterms:modified xsi:type="dcterms:W3CDTF">2023-11-26T07:27:51Z</dcterms:modified>
</cp:coreProperties>
</file>