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9" r:id="rId3"/>
    <p:sldId id="258" r:id="rId4"/>
    <p:sldId id="271" r:id="rId5"/>
    <p:sldId id="284" r:id="rId6"/>
    <p:sldId id="286" r:id="rId7"/>
    <p:sldId id="287" r:id="rId8"/>
    <p:sldId id="288" r:id="rId9"/>
    <p:sldId id="279" r:id="rId10"/>
    <p:sldId id="267" r:id="rId11"/>
    <p:sldId id="266" r:id="rId12"/>
    <p:sldId id="280" r:id="rId13"/>
    <p:sldId id="273" r:id="rId14"/>
    <p:sldId id="257" r:id="rId15"/>
    <p:sldId id="263" r:id="rId16"/>
    <p:sldId id="289" r:id="rId17"/>
    <p:sldId id="256" r:id="rId18"/>
    <p:sldId id="26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ахи\Downloads\лого с альфаканало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37380">
            <a:off x="3314533" y="1780516"/>
            <a:ext cx="2747842" cy="333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0843511">
            <a:off x="1237953" y="731390"/>
            <a:ext cx="54772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galin" pitchFamily="50" charset="0"/>
              </a:rPr>
              <a:t>Портфолио </a:t>
            </a:r>
            <a:endParaRPr lang="ru-RU" sz="2800" b="1" spc="50" dirty="0" smtClean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Gagalin" pitchFamily="50" charset="0"/>
            </a:endParaRPr>
          </a:p>
          <a:p>
            <a:pPr algn="ctr"/>
            <a:r>
              <a:rPr lang="ru-RU" sz="2800" b="1" spc="50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galin" pitchFamily="50" charset="0"/>
              </a:rPr>
              <a:t>волонтёрского </a:t>
            </a:r>
            <a:r>
              <a:rPr lang="ru-RU" sz="2800" b="1" spc="50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galin" pitchFamily="50" charset="0"/>
              </a:rPr>
              <a:t>отряда </a:t>
            </a:r>
          </a:p>
        </p:txBody>
      </p:sp>
      <p:sp>
        <p:nvSpPr>
          <p:cNvPr id="5" name="Прямоугольник 4"/>
          <p:cNvSpPr/>
          <p:nvPr/>
        </p:nvSpPr>
        <p:spPr>
          <a:xfrm rot="20722494">
            <a:off x="2079416" y="4954294"/>
            <a:ext cx="668484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spc="50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agalin" pitchFamily="50" charset="0"/>
              </a:rPr>
              <a:t>«Милосердие</a:t>
            </a:r>
            <a:r>
              <a:rPr lang="ru-RU" sz="4000" b="1" spc="50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agalin" pitchFamily="50" charset="0"/>
              </a:rPr>
              <a:t>»</a:t>
            </a:r>
          </a:p>
          <a:p>
            <a:pPr algn="ctr"/>
            <a:r>
              <a:rPr lang="ru-RU" sz="2400" b="1" spc="50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agalin" pitchFamily="50" charset="0"/>
              </a:rPr>
              <a:t>ГБОУ ЛНР «СЛСШ имени </a:t>
            </a:r>
            <a:r>
              <a:rPr lang="ru-RU" sz="24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agalin" pitchFamily="50" charset="0"/>
              </a:rPr>
              <a:t>Грекова</a:t>
            </a:r>
            <a:r>
              <a:rPr lang="ru-RU" sz="2400" b="1" spc="50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agalin" pitchFamily="50" charset="0"/>
              </a:rPr>
              <a:t> П.М»</a:t>
            </a:r>
            <a:r>
              <a:rPr lang="ru-RU" sz="2400" b="1" spc="50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agalin" pitchFamily="50" charset="0"/>
              </a:rPr>
              <a:t> </a:t>
            </a:r>
            <a:endParaRPr lang="ru-RU" sz="2400" b="1" spc="50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agalin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427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911" y="6105490"/>
            <a:ext cx="12313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agalin" pitchFamily="50" charset="0"/>
              </a:rPr>
              <a:t>Мы являемся активными участниками и организаторами </a:t>
            </a:r>
          </a:p>
          <a:p>
            <a:r>
              <a:rPr lang="ru-RU" sz="2000" dirty="0" smtClean="0">
                <a:latin typeface="Gagalin" pitchFamily="50" charset="0"/>
              </a:rPr>
              <a:t>Всероссийских акций: «Бессмертный полк», «Георгиевская ленточка». </a:t>
            </a:r>
            <a:endParaRPr lang="ru-RU" sz="2000" dirty="0">
              <a:latin typeface="Gagalin" pitchFamily="50" charset="0"/>
            </a:endParaRPr>
          </a:p>
        </p:txBody>
      </p:sp>
      <p:pic>
        <p:nvPicPr>
          <p:cNvPr id="4100" name="Picture 4" descr="C:\Users\Комахи\Downloads\photo_2023-12-04_21-54-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04" t="10545" r="3382" b="19452"/>
          <a:stretch/>
        </p:blipFill>
        <p:spPr bwMode="auto">
          <a:xfrm>
            <a:off x="869430" y="8889166"/>
            <a:ext cx="10178320" cy="577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Комахи\Downloads\Telegram Desktop\photo_2023-12-05_02-34-54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4904" y="116632"/>
            <a:ext cx="4509096" cy="600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Комахи\Downloads\Telegram Desktop\photo_2023-12-05_02-34-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4542987" cy="604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5297" y="188640"/>
            <a:ext cx="57371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agalin" pitchFamily="50" charset="0"/>
              </a:rPr>
              <a:t>На торжественных линейках, тематических вечерах, посвящённых знаменательным датам, получаем опыт сопереживания и сопричастности к событиям, важным для нашей родины.</a:t>
            </a:r>
            <a:endParaRPr lang="ru-RU" dirty="0">
              <a:latin typeface="Gagalin" pitchFamily="50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5733256"/>
            <a:ext cx="52920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agalin" pitchFamily="50" charset="0"/>
              </a:rPr>
              <a:t>Встречи с ветеранами способствуют формированию патриотических чувств у подрастающего поколения. </a:t>
            </a:r>
            <a:endParaRPr lang="ru-RU" sz="2000" dirty="0">
              <a:latin typeface="Gagalin" pitchFamily="50" charset="0"/>
            </a:endParaRPr>
          </a:p>
        </p:txBody>
      </p:sp>
      <p:pic>
        <p:nvPicPr>
          <p:cNvPr id="5122" name="Picture 2" descr="C:\Users\Комахи\Downloads\Telegram Desktop\photo_2023-12-05_02-34-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84785"/>
            <a:ext cx="302433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Комахи\Downloads\Telegram Desktop\photo_2023-12-05_02-34-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78521"/>
            <a:ext cx="2717648" cy="407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Комахи\Downloads\Telegram Desktop\photo_2023-12-05_02-34-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0270" y="279927"/>
            <a:ext cx="2577828" cy="343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513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err="1" smtClean="0">
                <a:latin typeface="Gagalin" pitchFamily="50" charset="0"/>
              </a:rPr>
              <a:t>Медиаволонтерство</a:t>
            </a:r>
            <a:endParaRPr lang="ru-RU" sz="3600" dirty="0">
              <a:latin typeface="Gagalin" pitchFamily="50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6179598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Gagalin" pitchFamily="50" charset="0"/>
              </a:rPr>
              <a:t>Медиаволонтеры</a:t>
            </a:r>
            <a:r>
              <a:rPr lang="ru-RU" dirty="0" smtClean="0">
                <a:latin typeface="Gagalin" pitchFamily="50" charset="0"/>
              </a:rPr>
              <a:t> на добровольной основе ведут социальные сети, снимают видео и целые фильмы, пишут статьи.</a:t>
            </a:r>
            <a:endParaRPr lang="ru-RU" dirty="0">
              <a:latin typeface="Gagalin" pitchFamily="50" charset="0"/>
            </a:endParaRPr>
          </a:p>
        </p:txBody>
      </p:sp>
      <p:pic>
        <p:nvPicPr>
          <p:cNvPr id="5" name="Picture 3" descr="C:\Users\Комахи\Downloads\Telegram Desktop\photo_2023-12-05_02-35-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54" y="3501008"/>
            <a:ext cx="4142906" cy="253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Комахи\Downloads\Telegram Desktop\photo_2023-12-05_02-34-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4150326" cy="279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Комахи\Downloads\Telegram Desktop\photo_2023-12-05_02-35-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052737"/>
            <a:ext cx="4847247" cy="505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«Нам жить и помнить!» - помощь ветеранам, вдовам труженикам тыла Великой Отечественной войны ;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 Историческое значение каждого русского человека измеряется его заслугами Родине, его человеческое достоинство – силой его патриотизма. </a:t>
            </a:r>
            <a:r>
              <a:rPr lang="ru-RU" dirty="0" err="1" smtClean="0"/>
              <a:t>Н.Г.Чернышевский</a:t>
            </a:r>
            <a:r>
              <a:rPr lang="ru-RU" dirty="0" smtClean="0"/>
              <a:t> </a:t>
            </a:r>
          </a:p>
          <a:p>
            <a:r>
              <a:rPr lang="ru-RU" dirty="0" smtClean="0"/>
              <a:t>Актуальность: </a:t>
            </a:r>
          </a:p>
          <a:p>
            <a:pPr marL="342900" indent="-342900">
              <a:buAutoNum type="arabicPeriod"/>
            </a:pPr>
            <a:r>
              <a:rPr lang="ru-RU" dirty="0" smtClean="0"/>
              <a:t>Молодое поколение стало забывать о значении победы в Великой Отечественной Войны, сама победа стала историй, сухими фактами из учебника. </a:t>
            </a:r>
          </a:p>
          <a:p>
            <a:r>
              <a:rPr lang="ru-RU" dirty="0" smtClean="0"/>
              <a:t>2. Отсутствие должного внимания подрастающим поколением к историческим корням - ветеранам войн и труженикам тыла века великих потрясений. </a:t>
            </a:r>
          </a:p>
          <a:p>
            <a:endParaRPr lang="ru-RU" dirty="0"/>
          </a:p>
          <a:p>
            <a:r>
              <a:rPr lang="ru-RU" dirty="0" smtClean="0"/>
              <a:t>Цель: воспитание способности делать свой жизненный выбор и нести за него ответственность, отстаивать свои интересы, своего отряда, своей семьи, своего народа, государства, освоение навыков самоуправления. </a:t>
            </a:r>
          </a:p>
          <a:p>
            <a:r>
              <a:rPr lang="ru-RU" dirty="0" smtClean="0"/>
              <a:t>Задачи: 1. Формировать гордость за отечественную историю, сохранять историческую память поколений в памяти потомков; </a:t>
            </a:r>
          </a:p>
          <a:p>
            <a:r>
              <a:rPr lang="ru-RU" dirty="0" smtClean="0"/>
              <a:t>2. Воспитать уважение к национальной культуре, своему народу, традициям своей страны. </a:t>
            </a:r>
          </a:p>
          <a:p>
            <a:r>
              <a:rPr lang="ru-RU" dirty="0" smtClean="0"/>
              <a:t>3. Проявлять свою гражданскую позицию, бороться с безнравственными и противоправными поступками людей.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Gagalin" pitchFamily="50" charset="0"/>
              </a:rPr>
              <a:t>Содержание и формы работы </a:t>
            </a:r>
            <a:endParaRPr lang="en-US" sz="2800" dirty="0">
              <a:solidFill>
                <a:srgbClr val="002060"/>
              </a:solidFill>
              <a:latin typeface="Gagalin" pitchFamily="50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Gagalin" pitchFamily="50" charset="0"/>
              </a:rPr>
              <a:t>волонтёрского отряда «Милосердие»</a:t>
            </a:r>
            <a:endParaRPr lang="ru-RU" sz="2800" dirty="0">
              <a:solidFill>
                <a:srgbClr val="002060"/>
              </a:solidFill>
              <a:latin typeface="Gagalin" pitchFamily="50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62015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Gagalin" pitchFamily="50" charset="0"/>
              </a:rPr>
              <a:t>Оказание помощи находящимся в трудной жизненной ситуации.</a:t>
            </a:r>
            <a:endParaRPr lang="ru-RU" dirty="0">
              <a:latin typeface="Gagalin" pitchFamily="50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3140968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agalin" pitchFamily="50" charset="0"/>
              </a:rPr>
              <a:t>Оказание помощи в организации и проведении массовых мероприятий, акций. </a:t>
            </a:r>
            <a:endParaRPr lang="ru-RU" dirty="0">
              <a:latin typeface="Gagalin" pitchFamily="50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2481295"/>
            <a:ext cx="4974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Gagalin" pitchFamily="50" charset="0"/>
              </a:rPr>
              <a:t>Шефская помощь над младшими классами.</a:t>
            </a:r>
            <a:endParaRPr lang="ru-RU" dirty="0">
              <a:latin typeface="Gagalin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365104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Gagalin" pitchFamily="50" charset="0"/>
              </a:rPr>
              <a:t>5. Выйти из клуба по собственному желанию. </a:t>
            </a:r>
            <a:endParaRPr lang="ru-RU" sz="2400" dirty="0">
              <a:latin typeface="Gagalin" pitchFamily="50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15062"/>
            <a:ext cx="35012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  <a:latin typeface="Gagalin" pitchFamily="50" charset="0"/>
              </a:rPr>
              <a:t>Наши права: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3170" y="1268760"/>
            <a:ext cx="75652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>
              <a:buAutoNum type="arabicPeriod"/>
            </a:pPr>
            <a:r>
              <a:rPr lang="ru-RU" sz="2400" dirty="0">
                <a:latin typeface="Gagalin" pitchFamily="50" charset="0"/>
              </a:rPr>
              <a:t>Каждый волонтёр может выбирать вид деятельности из числа предложенных.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132856"/>
            <a:ext cx="79972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Gagalin" pitchFamily="50" charset="0"/>
              </a:rPr>
              <a:t>2. Быть проинформированным о специфике и трудностях работы.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039343"/>
            <a:ext cx="56781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Gagalin" pitchFamily="50" charset="0"/>
              </a:rPr>
              <a:t>3. Получить поддержку и понимание</a:t>
            </a:r>
            <a:r>
              <a:rPr lang="ru-RU" sz="2400" dirty="0" smtClean="0">
                <a:latin typeface="Gagalin" pitchFamily="50" charset="0"/>
              </a:rPr>
              <a:t>. </a:t>
            </a:r>
            <a:endParaRPr lang="ru-RU" sz="2400" dirty="0">
              <a:latin typeface="Gagalin" pitchFamily="50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3687415"/>
            <a:ext cx="5904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Gagalin" pitchFamily="50" charset="0"/>
              </a:rPr>
              <a:t>4. иметь право на собственное мнение.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861048"/>
            <a:ext cx="92180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agalin" pitchFamily="50" charset="0"/>
              </a:rPr>
              <a:t> формируем активную жизненную позицию.</a:t>
            </a:r>
          </a:p>
          <a:p>
            <a:r>
              <a:rPr lang="ru-RU" dirty="0" smtClean="0">
                <a:latin typeface="Gagalin" pitchFamily="50" charset="0"/>
              </a:rPr>
              <a:t> Согласно Уставу нашего клуба у каждого волонтёра есть свои права и обязанности. </a:t>
            </a:r>
            <a:endParaRPr lang="ru-RU" dirty="0">
              <a:latin typeface="Gagalin" pitchFamily="50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37713" y="35332"/>
            <a:ext cx="40302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Gagalin" pitchFamily="50" charset="0"/>
              </a:rPr>
              <a:t>Наши заповеди: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9722" y="937795"/>
            <a:ext cx="8592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Gagalin" pitchFamily="50" charset="0"/>
              </a:rPr>
              <a:t> каждый становится волонтёром добровольно;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484784"/>
            <a:ext cx="81922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Gagalin" pitchFamily="50" charset="0"/>
              </a:rPr>
              <a:t> оказание помощи окружающим – главная задача волонтёра;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988840"/>
            <a:ext cx="8768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Gagalin" pitchFamily="50" charset="0"/>
              </a:rPr>
              <a:t> желание жить, исправлять собственные недостатки и помогать преодолению недугов тем, кто в этом нуждается;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6224" y="2780928"/>
            <a:ext cx="8982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Gagalin" pitchFamily="50" charset="0"/>
              </a:rPr>
              <a:t> знаниями и опытом мы щедро делимся со всеми нуждающимися;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1713" y="3356992"/>
            <a:ext cx="74766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Gagalin" pitchFamily="50" charset="0"/>
              </a:rPr>
              <a:t>  стремимся к новым достижениям и высотам;</a:t>
            </a:r>
          </a:p>
        </p:txBody>
      </p:sp>
    </p:spTree>
    <p:extLst>
      <p:ext uri="{BB962C8B-B14F-4D97-AF65-F5344CB8AC3E}">
        <p14:creationId xmlns:p14="http://schemas.microsoft.com/office/powerpoint/2010/main" xmlns="" val="397719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515462"/>
            <a:ext cx="76328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Gagalin" pitchFamily="50" charset="0"/>
              </a:rPr>
              <a:t>Для чего мне золото и камни,</a:t>
            </a:r>
          </a:p>
          <a:p>
            <a:r>
              <a:rPr lang="ru-RU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Gagalin" pitchFamily="50" charset="0"/>
              </a:rPr>
              <a:t>Что навечно спрятаны в горах?</a:t>
            </a:r>
            <a:br>
              <a:rPr lang="ru-RU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Gagalin" pitchFamily="50" charset="0"/>
              </a:rPr>
            </a:br>
            <a:r>
              <a:rPr lang="ru-RU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Gagalin" pitchFamily="50" charset="0"/>
              </a:rPr>
              <a:t>И звезда на небе не нужна мне,</a:t>
            </a:r>
            <a:br>
              <a:rPr lang="ru-RU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Gagalin" pitchFamily="50" charset="0"/>
              </a:rPr>
            </a:br>
            <a:r>
              <a:rPr lang="ru-RU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Gagalin" pitchFamily="50" charset="0"/>
              </a:rPr>
              <a:t>Коль не светит, прячась в облаках.</a:t>
            </a:r>
            <a:br>
              <a:rPr lang="ru-RU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Gagalin" pitchFamily="50" charset="0"/>
              </a:rPr>
            </a:br>
            <a:r>
              <a:rPr lang="ru-RU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Gagalin" pitchFamily="50" charset="0"/>
              </a:rPr>
              <a:t>Ты хоть много проживи, хоть мало,</a:t>
            </a:r>
            <a:br>
              <a:rPr lang="ru-RU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Gagalin" pitchFamily="50" charset="0"/>
              </a:rPr>
            </a:br>
            <a:r>
              <a:rPr lang="ru-RU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Gagalin" pitchFamily="50" charset="0"/>
              </a:rPr>
              <a:t>Но, скажу тебе я, не тая,</a:t>
            </a:r>
            <a:br>
              <a:rPr lang="ru-RU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Gagalin" pitchFamily="50" charset="0"/>
              </a:rPr>
            </a:br>
            <a:r>
              <a:rPr lang="ru-RU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Gagalin" pitchFamily="50" charset="0"/>
              </a:rPr>
              <a:t>Если боль других твоей не стала -</a:t>
            </a:r>
            <a:br>
              <a:rPr lang="ru-RU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Gagalin" pitchFamily="50" charset="0"/>
              </a:rPr>
            </a:br>
            <a:r>
              <a:rPr lang="ru-RU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Gagalin" pitchFamily="50" charset="0"/>
              </a:rPr>
              <a:t>Прожита напрасно жизнь твоя.</a:t>
            </a:r>
          </a:p>
          <a:p>
            <a:endParaRPr lang="ru-RU" sz="3200" dirty="0" smtClean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Gagalin" pitchFamily="50" charset="0"/>
            </a:endParaRPr>
          </a:p>
          <a:p>
            <a:r>
              <a:rPr lang="ru-RU" sz="32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Gagalin" pitchFamily="50" charset="0"/>
              </a:rPr>
              <a:t>			</a:t>
            </a:r>
            <a:r>
              <a:rPr lang="ru-RU" sz="3200" b="1" dirty="0" smtClean="0">
                <a:ln>
                  <a:solidFill>
                    <a:schemeClr val="tx1"/>
                  </a:solidFill>
                </a:ln>
                <a:latin typeface="Gagalin" pitchFamily="50" charset="0"/>
              </a:rPr>
              <a:t>Расул Гамзатов</a:t>
            </a:r>
            <a:endParaRPr lang="ru-RU" sz="3200" dirty="0">
              <a:ln>
                <a:solidFill>
                  <a:schemeClr val="tx1"/>
                </a:solidFill>
              </a:ln>
              <a:latin typeface="Gagalin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332656"/>
            <a:ext cx="46073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Gagalin" pitchFamily="50" charset="0"/>
              </a:rPr>
              <a:t>Зачем нам это НУЖНО! </a:t>
            </a:r>
            <a:endParaRPr lang="ru-RU" sz="3200" dirty="0">
              <a:latin typeface="Gagalin" pitchFamily="50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124744"/>
            <a:ext cx="66247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agalin" pitchFamily="50" charset="0"/>
              </a:rPr>
              <a:t>Мы живем в поселке городского типа, нам не всегда доступны такие возможности как посещение театров, музеев, концертных площадок. Создается впечатление, что мы оторваны от большой современной жизни, где мелькает череда событий, где у молодежи есть огромные возможности реализоваться как общественной личности. Но мы здесь и сейчас! И у нас есть наш маленький поселок, у нас есть наша школа, вокруг нас живут люди, мы – часть большой жизни, мы хотим учиться в современной школе, жить в современном поселке!</a:t>
            </a:r>
            <a:endParaRPr lang="ru-RU" sz="2000" dirty="0">
              <a:latin typeface="Gagalin" pitchFamily="50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486916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Gagalin" pitchFamily="50" charset="0"/>
              </a:rPr>
              <a:t>и мы хотим, чтобы наша жизнь была достойной и интересной!</a:t>
            </a:r>
            <a:endParaRPr lang="ru-RU" sz="2800" b="1" dirty="0">
              <a:solidFill>
                <a:srgbClr val="FF0000"/>
              </a:solidFill>
              <a:latin typeface="Gagalin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33265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Gagalin" pitchFamily="50" charset="0"/>
              </a:rPr>
              <a:t>Мы - юные, активные, талантливые, позитивные и неординарные учащиеся </a:t>
            </a:r>
            <a:r>
              <a:rPr lang="ru-RU" dirty="0" smtClean="0">
                <a:latin typeface="Gagalin" pitchFamily="50" charset="0"/>
              </a:rPr>
              <a:t>6-111-х </a:t>
            </a:r>
            <a:r>
              <a:rPr lang="ru-RU" dirty="0" smtClean="0">
                <a:latin typeface="Gagalin" pitchFamily="50" charset="0"/>
              </a:rPr>
              <a:t>классов </a:t>
            </a:r>
          </a:p>
          <a:p>
            <a:pPr algn="r"/>
            <a:r>
              <a:rPr lang="ru-RU" dirty="0">
                <a:latin typeface="Gagalin" pitchFamily="50" charset="0"/>
              </a:rPr>
              <a:t>	</a:t>
            </a:r>
            <a:r>
              <a:rPr lang="ru-RU" dirty="0" smtClean="0">
                <a:latin typeface="Gagalin" pitchFamily="50" charset="0"/>
              </a:rPr>
              <a:t>– члены волонтёрского отряда «Милосердие».</a:t>
            </a:r>
            <a:endParaRPr lang="ru-RU" dirty="0">
              <a:latin typeface="Gagalin" pitchFamily="50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3948" y="5805264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Gagalin" pitchFamily="50" charset="0"/>
              </a:rPr>
              <a:t>Мы – разные, но все мы – добрые, отзывчивые, целеустремлённые и бескорыстные. </a:t>
            </a:r>
            <a:endParaRPr lang="ru-RU" sz="2400" dirty="0">
              <a:latin typeface="Gagalin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0152" y="4555811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Gagalin" pitchFamily="50" charset="0"/>
              </a:rPr>
              <a:t>Волонтерский отряд «Милосердие</a:t>
            </a:r>
            <a:endParaRPr lang="ru-RU" sz="2400" dirty="0">
              <a:solidFill>
                <a:srgbClr val="002060"/>
              </a:solidFill>
              <a:latin typeface="Gagalin" pitchFamily="50" charset="0"/>
            </a:endParaRPr>
          </a:p>
        </p:txBody>
      </p:sp>
      <p:pic>
        <p:nvPicPr>
          <p:cNvPr id="2050" name="Picture 2" descr="C:\Users\Комахи\Downloads\Telegram Desktop\photo_2023-12-05_02-35-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25" t="33969" r="17283" b="7238"/>
          <a:stretch/>
        </p:blipFill>
        <p:spPr bwMode="auto">
          <a:xfrm>
            <a:off x="107504" y="188640"/>
            <a:ext cx="1872208" cy="103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Комахи\Downloads\волонтеры\Волонтёры\i (24).jf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814" y="1259049"/>
            <a:ext cx="1677898" cy="94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омахи\Downloads\волонтеры\Волонтёры\i (21).jf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88" t="21426" r="-1867" b="16836"/>
          <a:stretch/>
        </p:blipFill>
        <p:spPr bwMode="auto">
          <a:xfrm>
            <a:off x="2017073" y="1340768"/>
            <a:ext cx="190685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Комахи\Downloads\волонтеры\i (13)7Г76НГ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50" t="20402" r="52120" b="37713"/>
          <a:stretch/>
        </p:blipFill>
        <p:spPr bwMode="auto">
          <a:xfrm>
            <a:off x="2017073" y="404664"/>
            <a:ext cx="1227271" cy="91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Комахи\Downloads\волонтеры\vxkpOrEaL9c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36" r="16421"/>
          <a:stretch/>
        </p:blipFill>
        <p:spPr bwMode="auto">
          <a:xfrm>
            <a:off x="1106506" y="2249731"/>
            <a:ext cx="1117304" cy="93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Комахи\Downloads\волонтеры\i (8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1836" y="2239674"/>
            <a:ext cx="1858327" cy="104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Комахи\Downloads\волонтеры\i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51" t="29229" r="12113" b="12951"/>
          <a:stretch/>
        </p:blipFill>
        <p:spPr bwMode="auto">
          <a:xfrm>
            <a:off x="3923928" y="1238949"/>
            <a:ext cx="985233" cy="96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Комахи\Downloads\волонтеры\i (12)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424" t="38059" b="24466"/>
          <a:stretch/>
        </p:blipFill>
        <p:spPr bwMode="auto">
          <a:xfrm>
            <a:off x="35496" y="3204358"/>
            <a:ext cx="2165524" cy="101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07811"/>
            <a:ext cx="2671650" cy="127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C:\Users\Комахи\Downloads\Telegram Desktop\photo_2023-12-05_02-34-52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95" t="23707" r="7945" b="19785"/>
          <a:stretch/>
        </p:blipFill>
        <p:spPr bwMode="auto">
          <a:xfrm>
            <a:off x="4139952" y="2242076"/>
            <a:ext cx="2018097" cy="104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Комахи\Downloads\Telegram Desktop\photo_2023-12-05_02-34-47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5225" y="4254174"/>
            <a:ext cx="952731" cy="142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Комахи\Downloads\Telegram Desktop\photo_2023-12-05_02-34-46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21" t="40788"/>
          <a:stretch/>
        </p:blipFill>
        <p:spPr bwMode="auto">
          <a:xfrm>
            <a:off x="5004048" y="3325590"/>
            <a:ext cx="2558028" cy="125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Комахи\Downloads\Telegram Desktop\photo_2023-12-05_02-34-40 (2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3175" y="4623097"/>
            <a:ext cx="1886777" cy="10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Комахи\Downloads\photo_2023-12-04_21-33-51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07" t="6913" r="13721" b="26057"/>
          <a:stretch/>
        </p:blipFill>
        <p:spPr bwMode="auto">
          <a:xfrm>
            <a:off x="4209389" y="4659199"/>
            <a:ext cx="1403648" cy="107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13971"/>
            <a:ext cx="7776864" cy="107721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/>
                <a:latin typeface="Gagalin" pitchFamily="50" charset="0"/>
              </a:rPr>
              <a:t>Основные цели и задачи волонтёрского отряда «Милосердие» </a:t>
            </a:r>
            <a:endParaRPr lang="ru-RU" sz="3200" dirty="0">
              <a:solidFill>
                <a:srgbClr val="002060"/>
              </a:solidFill>
              <a:effectLst/>
              <a:latin typeface="Gagalin" pitchFamily="50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40768"/>
            <a:ext cx="6695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agalin" pitchFamily="50" charset="0"/>
              </a:rPr>
              <a:t>Цель - </a:t>
            </a:r>
            <a:r>
              <a:rPr lang="ru-RU" dirty="0" smtClean="0">
                <a:solidFill>
                  <a:srgbClr val="FF0000"/>
                </a:solidFill>
                <a:latin typeface="Gagalin" pitchFamily="50" charset="0"/>
              </a:rPr>
              <a:t>привлечь молодежь к социально полезной деятельности, привить понимание причастности ко всему, что происходит вокруг.</a:t>
            </a:r>
            <a:endParaRPr lang="ru-RU" dirty="0">
              <a:solidFill>
                <a:srgbClr val="FF0000"/>
              </a:solidFill>
              <a:latin typeface="Gagalin" pitchFamily="50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9328" y="2299006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agalin" pitchFamily="50" charset="0"/>
              </a:rPr>
              <a:t>Задачи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1877" y="2699628"/>
            <a:ext cx="79945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Gagalin" pitchFamily="50" charset="0"/>
              </a:rPr>
              <a:t> Популяризация идеи добровольчества.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068960"/>
            <a:ext cx="882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Gagalin" pitchFamily="50" charset="0"/>
              </a:rPr>
              <a:t> Знакомство с деятельностью волонтерских организации в мире и России.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429000"/>
            <a:ext cx="8483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Gagalin" pitchFamily="50" charset="0"/>
              </a:rPr>
              <a:t> Определение направлений деятельности волонтеров.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789040"/>
            <a:ext cx="8279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Gagalin" pitchFamily="50" charset="0"/>
              </a:rPr>
              <a:t> Разработка плана волонтерской работы.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4262" y="4149080"/>
            <a:ext cx="9347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Gagalin" pitchFamily="50" charset="0"/>
              </a:rPr>
              <a:t> Получение необходимого опыта и навыков для </a:t>
            </a:r>
            <a:r>
              <a:rPr lang="ru-RU" dirty="0" smtClean="0">
                <a:latin typeface="Gagalin" pitchFamily="50" charset="0"/>
              </a:rPr>
              <a:t>реализации</a:t>
            </a:r>
          </a:p>
          <a:p>
            <a:r>
              <a:rPr lang="ru-RU" dirty="0" smtClean="0">
                <a:latin typeface="Gagalin" pitchFamily="50" charset="0"/>
              </a:rPr>
              <a:t> </a:t>
            </a:r>
            <a:r>
              <a:rPr lang="ru-RU" dirty="0">
                <a:latin typeface="Gagalin" pitchFamily="50" charset="0"/>
              </a:rPr>
              <a:t>собственных идей и проектов.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725144"/>
            <a:ext cx="934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Gagalin" pitchFamily="50" charset="0"/>
              </a:rPr>
              <a:t> Создание в учебном заведении условий, позволяющих подросткам своими силами вести работу.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5302949"/>
            <a:ext cx="10369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Gagalin" pitchFamily="50" charset="0"/>
              </a:rPr>
              <a:t> Привлечение в деятельность волонтерских </a:t>
            </a:r>
            <a:r>
              <a:rPr lang="ru-RU" dirty="0" smtClean="0">
                <a:latin typeface="Gagalin" pitchFamily="50" charset="0"/>
              </a:rPr>
              <a:t>групп</a:t>
            </a:r>
          </a:p>
          <a:p>
            <a:r>
              <a:rPr lang="ru-RU" dirty="0" smtClean="0">
                <a:latin typeface="Gagalin" pitchFamily="50" charset="0"/>
              </a:rPr>
              <a:t> </a:t>
            </a:r>
            <a:r>
              <a:rPr lang="ru-RU" dirty="0">
                <a:latin typeface="Gagalin" pitchFamily="50" charset="0"/>
              </a:rPr>
              <a:t>подростков «группы риска».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5877272"/>
            <a:ext cx="10188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Gagalin" pitchFamily="50" charset="0"/>
              </a:rPr>
              <a:t> Обеспечение поддержки волонтерского </a:t>
            </a:r>
            <a:r>
              <a:rPr lang="ru-RU" dirty="0" smtClean="0">
                <a:latin typeface="Gagalin" pitchFamily="50" charset="0"/>
              </a:rPr>
              <a:t>движения</a:t>
            </a:r>
          </a:p>
          <a:p>
            <a:r>
              <a:rPr lang="ru-RU" dirty="0" smtClean="0">
                <a:latin typeface="Gagalin" pitchFamily="50" charset="0"/>
              </a:rPr>
              <a:t> </a:t>
            </a:r>
            <a:r>
              <a:rPr lang="ru-RU" dirty="0">
                <a:latin typeface="Gagalin" pitchFamily="50" charset="0"/>
              </a:rPr>
              <a:t>со стороны педагогического коллектива </a:t>
            </a:r>
            <a:endParaRPr lang="ru-RU" dirty="0" smtClean="0">
              <a:latin typeface="Gagalin" pitchFamily="50" charset="0"/>
            </a:endParaRPr>
          </a:p>
          <a:p>
            <a:r>
              <a:rPr lang="ru-RU" dirty="0" smtClean="0">
                <a:latin typeface="Gagalin" pitchFamily="50" charset="0"/>
              </a:rPr>
              <a:t>и </a:t>
            </a:r>
            <a:r>
              <a:rPr lang="ru-RU" dirty="0">
                <a:latin typeface="Gagalin" pitchFamily="50" charset="0"/>
              </a:rPr>
              <a:t>родительского актива учебного заведения;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7171" y="307073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Gagalin" pitchFamily="50" charset="0"/>
              </a:rPr>
              <a:t>Правила деятельности волонтера:</a:t>
            </a:r>
            <a:endParaRPr lang="ru-RU" sz="3200" dirty="0" smtClean="0">
              <a:solidFill>
                <a:schemeClr val="tx2">
                  <a:lumMod val="75000"/>
                </a:schemeClr>
              </a:solidFill>
              <a:latin typeface="Gagalin" pitchFamily="50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10527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Gagalin" pitchFamily="50" charset="0"/>
              </a:rPr>
              <a:t>Если ты волонтер, забудь лень и равнодушие к проблемам окружающих.</a:t>
            </a:r>
          </a:p>
        </p:txBody>
      </p:sp>
      <p:pic>
        <p:nvPicPr>
          <p:cNvPr id="2050" name="Picture 2" descr="Галерея - Лампочка. Идея!: Плоские икон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68960"/>
            <a:ext cx="553126" cy="55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35842" y="3235200"/>
            <a:ext cx="2824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Gagalin" pitchFamily="50" charset="0"/>
              </a:rPr>
              <a:t>Будь генератором идей!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3872359"/>
            <a:ext cx="2818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Gagalin" pitchFamily="50" charset="0"/>
              </a:rPr>
              <a:t>Уважай мнение других!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76264" y="443885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Gagalin" pitchFamily="50" charset="0"/>
              </a:rPr>
              <a:t>Критикуешь – предлагай, предлагаешь - выполняй!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75918" y="5147900"/>
            <a:ext cx="2456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Gagalin" pitchFamily="50" charset="0"/>
              </a:rPr>
              <a:t>Обещаешь – сделай!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87514" y="5733256"/>
            <a:ext cx="2573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Gagalin" pitchFamily="50" charset="0"/>
              </a:rPr>
              <a:t>Не умеешь – научись!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03100" y="1885287"/>
            <a:ext cx="4325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Gagalin" pitchFamily="50" charset="0"/>
              </a:rPr>
              <a:t>Будь настойчив в достижении целей!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11296" y="24595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Gagalin" pitchFamily="50" charset="0"/>
              </a:rPr>
              <a:t>Веди здоровый образ жизни! Твой образ жизни – пример для подражания</a:t>
            </a:r>
            <a:endParaRPr lang="ru-RU" dirty="0"/>
          </a:p>
        </p:txBody>
      </p:sp>
      <p:pic>
        <p:nvPicPr>
          <p:cNvPr id="2052" name="Picture 4" descr="Цель – Бесплатные иконки: бизне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30935"/>
            <a:ext cx="478036" cy="47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Здоровый образ жизни – Бесплатные иконки: люд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92896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Лень – Бесплатные иконки: пользовател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8147" y="1052736"/>
            <a:ext cx="543573" cy="54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Уважать – Бесплатные иконки: бизнес и финансы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89040"/>
            <a:ext cx="452651" cy="45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Критика – Бесплатные иконки: коммуникаци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7483" y="4524342"/>
            <a:ext cx="388741" cy="38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Обещание – Бесплатные иконки: руки и жесты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3030" y="5085184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Образование – Бесплатные иконки: образовани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742897"/>
            <a:ext cx="359691" cy="35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6093296"/>
            <a:ext cx="9362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Gagalin" pitchFamily="50" charset="0"/>
              </a:rPr>
              <a:t>Медицинское </a:t>
            </a:r>
            <a:r>
              <a:rPr lang="ru-RU" dirty="0" err="1">
                <a:latin typeface="Gagalin" pitchFamily="50" charset="0"/>
              </a:rPr>
              <a:t>волонтерство</a:t>
            </a:r>
            <a:r>
              <a:rPr lang="ru-RU" dirty="0">
                <a:latin typeface="Gagalin" pitchFamily="50" charset="0"/>
              </a:rPr>
              <a:t> является особым видом добровольной деятельности, направленной на оказание помощи в сфере здравоохранения.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65385" y="24285"/>
            <a:ext cx="81479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agalin" pitchFamily="50" charset="0"/>
              </a:rPr>
              <a:t>Медицинское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agalin" pitchFamily="50" charset="0"/>
              </a:rPr>
              <a:t> </a:t>
            </a:r>
            <a:r>
              <a:rPr lang="uk-UA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agalin" pitchFamily="50" charset="0"/>
              </a:rPr>
              <a:t>Волонтерство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  <a:latin typeface="Gagalin" pitchFamily="50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43" y="1630367"/>
            <a:ext cx="9130057" cy="522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805" y="5574139"/>
            <a:ext cx="4249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Gagalin" pitchFamily="50" charset="0"/>
              </a:rPr>
              <a:t>Горохова Любовь Михайловна</a:t>
            </a:r>
            <a:endParaRPr lang="ru-RU" dirty="0">
              <a:solidFill>
                <a:schemeClr val="bg1"/>
              </a:solidFill>
              <a:latin typeface="Gagalin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15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6158046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agalin" pitchFamily="50" charset="0"/>
              </a:rPr>
              <a:t>Социальное </a:t>
            </a:r>
            <a:r>
              <a:rPr lang="ru-RU" dirty="0" err="1" smtClean="0">
                <a:latin typeface="Gagalin" pitchFamily="50" charset="0"/>
              </a:rPr>
              <a:t>волонтерство</a:t>
            </a:r>
            <a:r>
              <a:rPr lang="ru-RU" dirty="0" smtClean="0">
                <a:latin typeface="Gagalin" pitchFamily="50" charset="0"/>
              </a:rPr>
              <a:t> направлено на облегчение жизни тех, кто испытывает трудности. </a:t>
            </a:r>
            <a:endParaRPr lang="ru-RU" dirty="0">
              <a:latin typeface="Gagalin" pitchFamily="50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56338"/>
            <a:ext cx="85048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agalin" pitchFamily="50" charset="0"/>
              </a:rPr>
              <a:t>социальное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agalin" pitchFamily="50" charset="0"/>
              </a:rPr>
              <a:t> </a:t>
            </a:r>
            <a:r>
              <a:rPr lang="uk-UA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agalin" pitchFamily="50" charset="0"/>
              </a:rPr>
              <a:t>Волонтерство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  <a:latin typeface="Gagalin" pitchFamily="50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1417" y="5327049"/>
            <a:ext cx="7542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Gagalin" pitchFamily="50" charset="0"/>
              </a:rPr>
              <a:t>Мастер-класс ко Дню пожилого человека. Выпечка пряников.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41417" y="5480937"/>
            <a:ext cx="1744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agalin" pitchFamily="50" charset="0"/>
              </a:rPr>
              <a:t>Вожатые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41416" y="5327048"/>
            <a:ext cx="76918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Gagalin" pitchFamily="50" charset="0"/>
              </a:rPr>
              <a:t>Вожатые. </a:t>
            </a:r>
          </a:p>
          <a:p>
            <a:r>
              <a:rPr lang="ru-RU" sz="2400" dirty="0">
                <a:solidFill>
                  <a:schemeClr val="bg1"/>
                </a:solidFill>
                <a:latin typeface="Gagalin" pitchFamily="50" charset="0"/>
              </a:rPr>
              <a:t>Помощь в организации мероприятий, праздников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20411" y="5643837"/>
            <a:ext cx="4365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agalin" pitchFamily="50" charset="0"/>
              </a:rPr>
              <a:t>Вожатые. ДОУ «Сказка»</a:t>
            </a:r>
          </a:p>
        </p:txBody>
      </p:sp>
      <p:pic>
        <p:nvPicPr>
          <p:cNvPr id="1035" name="Picture 11" descr="C:\Users\Комахи\Downloads\Telegram Desktop\photo_2023-12-05_02-34-44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08720"/>
            <a:ext cx="2967609" cy="527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385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2" grpId="0"/>
      <p:bldP spid="4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волонтеры\VbgbGL9iU_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495584" cy="56615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5338" y="5301208"/>
            <a:ext cx="6412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Gagalin" pitchFamily="50" charset="0"/>
              </a:rPr>
              <a:t>Акция «Книги для Станицы Луганской. Книги для больницы.</a:t>
            </a:r>
            <a:endParaRPr lang="ru-RU" sz="2400" dirty="0">
              <a:solidFill>
                <a:schemeClr val="bg1"/>
              </a:solidFill>
              <a:latin typeface="Gagalin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171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0620" y="5589240"/>
            <a:ext cx="889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Gagalin" pitchFamily="50" charset="0"/>
              </a:rPr>
              <a:t>Акция «Книги для Станицы Луганской». Приняли участие в акции клуба «Большая перемена». Более 300 книг для школьной библиотеки. </a:t>
            </a:r>
            <a:endParaRPr lang="ru-RU" sz="2000" dirty="0">
              <a:latin typeface="Gagalin" pitchFamily="50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546" t="16990"/>
          <a:stretch/>
        </p:blipFill>
        <p:spPr bwMode="auto">
          <a:xfrm>
            <a:off x="1259632" y="404664"/>
            <a:ext cx="6694643" cy="514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6892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46" y="6211669"/>
            <a:ext cx="9468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agalin" pitchFamily="50" charset="0"/>
              </a:rPr>
              <a:t>Сохранение памяти об истории нашей страны, помощь ветеранам и ветеранским организациям, поисковые работы, исторические реконструкции.</a:t>
            </a:r>
            <a:endParaRPr lang="ru-RU" dirty="0">
              <a:latin typeface="Gagalin" pitchFamily="50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35687" y="41824"/>
            <a:ext cx="85048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agalin" pitchFamily="50" charset="0"/>
              </a:rPr>
              <a:t>патриотическое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agalin" pitchFamily="50" charset="0"/>
              </a:rPr>
              <a:t> </a:t>
            </a:r>
            <a:r>
              <a:rPr lang="uk-UA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agalin" pitchFamily="50" charset="0"/>
              </a:rPr>
              <a:t>воспитание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  <a:latin typeface="Gagalin" pitchFamily="50" charset="0"/>
            </a:endParaRPr>
          </a:p>
        </p:txBody>
      </p:sp>
      <p:pic>
        <p:nvPicPr>
          <p:cNvPr id="2050" name="Picture 2" descr="C:\Users\Комахи\Downloads\Telegram Desktop\IMG_20231203_1609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067" y="1628800"/>
            <a:ext cx="9038933" cy="50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845</Words>
  <Application>Microsoft Office PowerPoint</Application>
  <PresentationFormat>Экран (4:3)</PresentationFormat>
  <Paragraphs>89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Наталія</cp:lastModifiedBy>
  <cp:revision>102</cp:revision>
  <dcterms:created xsi:type="dcterms:W3CDTF">2023-12-04T14:17:48Z</dcterms:created>
  <dcterms:modified xsi:type="dcterms:W3CDTF">2024-11-21T04:38:23Z</dcterms:modified>
</cp:coreProperties>
</file>