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rial Black" panose="020B0A04020102020204" pitchFamily="34" charset="0"/>
      <p:bold r:id="rId13"/>
    </p:embeddedFont>
    <p:embeddedFont>
      <p:font typeface="Cabin" panose="020B0604020202020204" charset="0"/>
      <p:regular r:id="rId14"/>
    </p:embeddedFont>
    <p:embeddedFont>
      <p:font typeface="Unbounded" panose="020B0604020202020204" charset="-52"/>
      <p:regular r:id="rId1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1" d="100"/>
          <a:sy n="81" d="100"/>
        </p:scale>
        <p:origin x="13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25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37724" y="2144197"/>
            <a:ext cx="7468553" cy="2816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История флоры, фауны и структура Парка Победы в Липецке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5319236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Исследование природного и культурного значения ключевой зеленой зоны города Липецка.</a:t>
            </a:r>
            <a:endParaRPr lang="en-US" sz="185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D9CD0D-250E-7973-83DC-93370D8F4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009" y="842978"/>
            <a:ext cx="4976667" cy="65436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5D0C22B-9341-D227-2C0A-BB47E89A62D1}"/>
              </a:ext>
            </a:extLst>
          </p:cNvPr>
          <p:cNvSpPr/>
          <p:nvPr/>
        </p:nvSpPr>
        <p:spPr>
          <a:xfrm>
            <a:off x="12801600" y="7750629"/>
            <a:ext cx="1730829" cy="402771"/>
          </a:xfrm>
          <a:prstGeom prst="roundRect">
            <a:avLst/>
          </a:prstGeom>
          <a:solidFill>
            <a:srgbClr val="1128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223E0-854A-18FD-08E2-48AC709CDF3F}"/>
              </a:ext>
            </a:extLst>
          </p:cNvPr>
          <p:cNvSpPr txBox="1"/>
          <p:nvPr/>
        </p:nvSpPr>
        <p:spPr>
          <a:xfrm>
            <a:off x="751114" y="7293429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Работу выполнил Голубых Егор</a:t>
            </a:r>
          </a:p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 ученик 11 Б класса Гимназии №69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8053" y="2835831"/>
            <a:ext cx="13394293" cy="831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Заключение: Парки Липецка — Мост между природой и городом</a:t>
            </a:r>
            <a:endParaRPr lang="en-US" sz="2600" dirty="0"/>
          </a:p>
        </p:txBody>
      </p:sp>
      <p:sp>
        <p:nvSpPr>
          <p:cNvPr id="4" name="Text 1"/>
          <p:cNvSpPr/>
          <p:nvPr/>
        </p:nvSpPr>
        <p:spPr>
          <a:xfrm>
            <a:off x="882848" y="4196477"/>
            <a:ext cx="4930735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Сохранение зеленого наследия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882848" y="4772858"/>
            <a:ext cx="13129498" cy="564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История флоры, фауны и структуры Парка Победы наглядно демонстрирует богатство и одновременно хрупкость природного наследия Липецкой области.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618053" y="3931682"/>
            <a:ext cx="22860" cy="1604605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7" name="Text 4"/>
          <p:cNvSpPr/>
          <p:nvPr/>
        </p:nvSpPr>
        <p:spPr>
          <a:xfrm>
            <a:off x="618053" y="5911453"/>
            <a:ext cx="2781657" cy="259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Интеграция функций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18053" y="6347698"/>
            <a:ext cx="6481762" cy="564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Современная структура парка гармонично сочетает функции сохранения природы с культурными и образовательными целями.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18053" y="6974324"/>
            <a:ext cx="6481762" cy="564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Парк выступает как важный рекреационный и экологический центр города.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7538204" y="5911453"/>
            <a:ext cx="2512338" cy="259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Призыв к действию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7538204" y="6347698"/>
            <a:ext cx="6481762" cy="847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Призываем всех жителей Липецка активно участвовать в поддержке и бережном отношении к зеленым зонам, обеспечивая их процветание для будущих поколений.</a:t>
            </a:r>
            <a:endParaRPr lang="en-US" sz="1350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4250163-1029-C591-F090-291B17A039DD}"/>
              </a:ext>
            </a:extLst>
          </p:cNvPr>
          <p:cNvSpPr/>
          <p:nvPr/>
        </p:nvSpPr>
        <p:spPr>
          <a:xfrm>
            <a:off x="12801600" y="7750629"/>
            <a:ext cx="1730829" cy="402771"/>
          </a:xfrm>
          <a:prstGeom prst="roundRect">
            <a:avLst/>
          </a:prstGeom>
          <a:solidFill>
            <a:srgbClr val="1128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2A7AE5-B0FD-8BCA-6EAF-0059EDD28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11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1150" y="770215"/>
            <a:ext cx="11761946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Липецкая природа: Уникальное сочетание леса и степи</a:t>
            </a:r>
            <a:endParaRPr lang="en-US" sz="2650" dirty="0"/>
          </a:p>
        </p:txBody>
      </p:sp>
      <p:sp>
        <p:nvSpPr>
          <p:cNvPr id="3" name="Shape 1"/>
          <p:cNvSpPr/>
          <p:nvPr/>
        </p:nvSpPr>
        <p:spPr>
          <a:xfrm>
            <a:off x="631150" y="1667828"/>
            <a:ext cx="3832265" cy="2559844"/>
          </a:xfrm>
          <a:prstGeom prst="roundRect">
            <a:avLst>
              <a:gd name="adj" fmla="val 4287"/>
            </a:avLst>
          </a:prstGeom>
          <a:solidFill>
            <a:srgbClr val="112836"/>
          </a:solidFill>
          <a:ln w="22860">
            <a:solidFill>
              <a:srgbClr val="49606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08290" y="1667828"/>
            <a:ext cx="91440" cy="2559844"/>
          </a:xfrm>
          <a:prstGeom prst="roundRect">
            <a:avLst>
              <a:gd name="adj" fmla="val 29585"/>
            </a:avLst>
          </a:prstGeom>
          <a:solidFill>
            <a:srgbClr val="0A988B"/>
          </a:solidFill>
          <a:ln/>
        </p:spPr>
      </p:sp>
      <p:sp>
        <p:nvSpPr>
          <p:cNvPr id="5" name="Text 3"/>
          <p:cNvSpPr/>
          <p:nvPr/>
        </p:nvSpPr>
        <p:spPr>
          <a:xfrm>
            <a:off x="902851" y="1870948"/>
            <a:ext cx="3357443" cy="530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Географическое положение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902851" y="2581513"/>
            <a:ext cx="3357443" cy="1443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Липецкая область расположена на восточной окраине Центрально-Русской возвышенности, в лесостепной зоне, что определяет уникальный характер ее природы.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4643676" y="1667828"/>
            <a:ext cx="3832384" cy="2559844"/>
          </a:xfrm>
          <a:prstGeom prst="roundRect">
            <a:avLst>
              <a:gd name="adj" fmla="val 4287"/>
            </a:avLst>
          </a:prstGeom>
          <a:solidFill>
            <a:srgbClr val="112836"/>
          </a:solidFill>
          <a:ln w="22860">
            <a:solidFill>
              <a:srgbClr val="49606E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4620816" y="1667828"/>
            <a:ext cx="91440" cy="2559844"/>
          </a:xfrm>
          <a:prstGeom prst="roundRect">
            <a:avLst>
              <a:gd name="adj" fmla="val 29585"/>
            </a:avLst>
          </a:prstGeom>
          <a:solidFill>
            <a:srgbClr val="0A988B"/>
          </a:solidFill>
          <a:ln/>
        </p:spPr>
      </p:sp>
      <p:sp>
        <p:nvSpPr>
          <p:cNvPr id="9" name="Text 7"/>
          <p:cNvSpPr/>
          <p:nvPr/>
        </p:nvSpPr>
        <p:spPr>
          <a:xfrm>
            <a:off x="4915376" y="1870948"/>
            <a:ext cx="3042523" cy="265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Природные комплексы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4915376" y="2316361"/>
            <a:ext cx="3357563" cy="11544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Ландшафт региона включает смешанные леса, живописные степные участки и плодородные речные долины.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631150" y="4407932"/>
            <a:ext cx="3832265" cy="2848451"/>
          </a:xfrm>
          <a:prstGeom prst="roundRect">
            <a:avLst>
              <a:gd name="adj" fmla="val 3852"/>
            </a:avLst>
          </a:prstGeom>
          <a:solidFill>
            <a:srgbClr val="112836"/>
          </a:solidFill>
          <a:ln w="22860">
            <a:solidFill>
              <a:srgbClr val="49606E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608290" y="4407932"/>
            <a:ext cx="91440" cy="2848451"/>
          </a:xfrm>
          <a:prstGeom prst="roundRect">
            <a:avLst>
              <a:gd name="adj" fmla="val 29585"/>
            </a:avLst>
          </a:prstGeom>
          <a:solidFill>
            <a:srgbClr val="0A988B"/>
          </a:solidFill>
          <a:ln/>
        </p:spPr>
      </p:sp>
      <p:sp>
        <p:nvSpPr>
          <p:cNvPr id="13" name="Text 11"/>
          <p:cNvSpPr/>
          <p:nvPr/>
        </p:nvSpPr>
        <p:spPr>
          <a:xfrm>
            <a:off x="902851" y="4611053"/>
            <a:ext cx="3357443" cy="530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Биологическое разнообразие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902851" y="5321617"/>
            <a:ext cx="3357443" cy="1731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Богатство флоры и фауны обусловлено разнообразием ландшафтов, сочетанием северных и южных видов, а также благоприятными климатическими условиями.</a:t>
            </a:r>
            <a:endParaRPr lang="en-US" sz="1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C8D1A16-0280-A58A-1BFD-58B15CDFC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871" y="2838689"/>
            <a:ext cx="4761239" cy="3544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458A7F4-D422-B36B-C736-54CF60D3D1F8}"/>
              </a:ext>
            </a:extLst>
          </p:cNvPr>
          <p:cNvSpPr/>
          <p:nvPr/>
        </p:nvSpPr>
        <p:spPr>
          <a:xfrm>
            <a:off x="12801600" y="7750629"/>
            <a:ext cx="1730829" cy="402771"/>
          </a:xfrm>
          <a:prstGeom prst="roundRect">
            <a:avLst/>
          </a:prstGeom>
          <a:solidFill>
            <a:srgbClr val="1128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7230" y="3044309"/>
            <a:ext cx="13235940" cy="937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Природный парк «Олений»: Эталон природы Липецкой области</a:t>
            </a:r>
            <a:endParaRPr lang="en-US" sz="2950" dirty="0"/>
          </a:p>
        </p:txBody>
      </p:sp>
      <p:sp>
        <p:nvSpPr>
          <p:cNvPr id="4" name="Text 1"/>
          <p:cNvSpPr/>
          <p:nvPr/>
        </p:nvSpPr>
        <p:spPr>
          <a:xfrm>
            <a:off x="697230" y="4280654"/>
            <a:ext cx="13235940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Парк "Олений" служит ярким примером сохранения биоразнообразия региона, представляя собой важный природоохранный объект.</a:t>
            </a:r>
            <a:endParaRPr lang="en-US" sz="1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" y="4823341"/>
            <a:ext cx="597694" cy="59769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7230" y="5669994"/>
            <a:ext cx="3579495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Охраняемая территория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697230" y="6082546"/>
            <a:ext cx="4246007" cy="955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Парк создан в 2011 году с целью сохранения и восстановления редких видов животных и растений на площади 1217 гектаров.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197" y="4823341"/>
            <a:ext cx="597694" cy="59769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192197" y="5669994"/>
            <a:ext cx="3940016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Богатое животное царство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5192197" y="6082546"/>
            <a:ext cx="4246007" cy="1593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Здесь обитают </a:t>
            </a:r>
            <a:r>
              <a:rPr lang="en-US" sz="15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благородный и пятнистый олень, косуля, лань, муфлоны, дикие лошади</a:t>
            </a: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, а также сурки-байбаки — всего более 1000 особей диких животных.</a:t>
            </a:r>
            <a:endParaRPr lang="en-US" sz="15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7163" y="4823341"/>
            <a:ext cx="597694" cy="59769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687163" y="5669994"/>
            <a:ext cx="2942630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Водные экосистемы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9687163" y="6082546"/>
            <a:ext cx="4246007" cy="1274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Водные объекты парка поддерживают разнообразие птиц, включая перепелов, куропаток, болотных сов и пустельгу, что важно для орнитофауны.</a:t>
            </a:r>
            <a:endParaRPr lang="en-US" sz="1550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804939A-1699-6CFA-D41D-B84CA8E3E317}"/>
              </a:ext>
            </a:extLst>
          </p:cNvPr>
          <p:cNvSpPr/>
          <p:nvPr/>
        </p:nvSpPr>
        <p:spPr>
          <a:xfrm>
            <a:off x="12801600" y="7750629"/>
            <a:ext cx="1730829" cy="402771"/>
          </a:xfrm>
          <a:prstGeom prst="roundRect">
            <a:avLst/>
          </a:prstGeom>
          <a:solidFill>
            <a:srgbClr val="1128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B50E30-6BDE-6330-3183-AEBF89EF9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4630400" cy="2559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59011" y="667703"/>
            <a:ext cx="7825978" cy="1329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Флора Липецкой области: Богатство растительных сообществ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659011" y="2561630"/>
            <a:ext cx="3818811" cy="2855238"/>
          </a:xfrm>
          <a:prstGeom prst="roundRect">
            <a:avLst>
              <a:gd name="adj" fmla="val 3843"/>
            </a:avLst>
          </a:prstGeom>
          <a:solidFill>
            <a:srgbClr val="112836"/>
          </a:solidFill>
          <a:ln/>
        </p:spPr>
      </p:sp>
      <p:sp>
        <p:nvSpPr>
          <p:cNvPr id="5" name="Shape 2"/>
          <p:cNvSpPr/>
          <p:nvPr/>
        </p:nvSpPr>
        <p:spPr>
          <a:xfrm>
            <a:off x="659011" y="2538770"/>
            <a:ext cx="3818811" cy="91440"/>
          </a:xfrm>
          <a:prstGeom prst="roundRect">
            <a:avLst>
              <a:gd name="adj" fmla="val 30890"/>
            </a:avLst>
          </a:prstGeom>
          <a:solidFill>
            <a:srgbClr val="0A988B"/>
          </a:solidFill>
          <a:ln/>
        </p:spPr>
      </p:sp>
      <p:sp>
        <p:nvSpPr>
          <p:cNvPr id="6" name="Shape 3"/>
          <p:cNvSpPr/>
          <p:nvPr/>
        </p:nvSpPr>
        <p:spPr>
          <a:xfrm>
            <a:off x="2286000" y="2279213"/>
            <a:ext cx="564833" cy="564833"/>
          </a:xfrm>
          <a:prstGeom prst="roundRect">
            <a:avLst>
              <a:gd name="adj" fmla="val 161889"/>
            </a:avLst>
          </a:prstGeom>
          <a:solidFill>
            <a:srgbClr val="0A988B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426" y="2420422"/>
            <a:ext cx="225862" cy="28241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70109" y="3032284"/>
            <a:ext cx="3396615" cy="553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Общее количество видов</a:t>
            </a:r>
            <a:endParaRPr lang="en-US" sz="1700" dirty="0"/>
          </a:p>
        </p:txBody>
      </p:sp>
      <p:sp>
        <p:nvSpPr>
          <p:cNvPr id="9" name="Text 5"/>
          <p:cNvSpPr/>
          <p:nvPr/>
        </p:nvSpPr>
        <p:spPr>
          <a:xfrm>
            <a:off x="870109" y="3699034"/>
            <a:ext cx="3396615" cy="1205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 регионе зарегистрировано более 1400 видов сосудистых растений (согласно данным 1996 года), что подчеркивает уникальность флоры.</a:t>
            </a:r>
            <a:endParaRPr lang="en-US" sz="1450" dirty="0"/>
          </a:p>
        </p:txBody>
      </p:sp>
      <p:sp>
        <p:nvSpPr>
          <p:cNvPr id="10" name="Shape 6"/>
          <p:cNvSpPr/>
          <p:nvPr/>
        </p:nvSpPr>
        <p:spPr>
          <a:xfrm>
            <a:off x="4666059" y="2561630"/>
            <a:ext cx="3818930" cy="2855238"/>
          </a:xfrm>
          <a:prstGeom prst="roundRect">
            <a:avLst>
              <a:gd name="adj" fmla="val 3843"/>
            </a:avLst>
          </a:prstGeom>
          <a:solidFill>
            <a:srgbClr val="112836"/>
          </a:solidFill>
          <a:ln/>
        </p:spPr>
      </p:sp>
      <p:sp>
        <p:nvSpPr>
          <p:cNvPr id="11" name="Shape 7"/>
          <p:cNvSpPr/>
          <p:nvPr/>
        </p:nvSpPr>
        <p:spPr>
          <a:xfrm>
            <a:off x="4666059" y="2538770"/>
            <a:ext cx="3818930" cy="91440"/>
          </a:xfrm>
          <a:prstGeom prst="roundRect">
            <a:avLst>
              <a:gd name="adj" fmla="val 30890"/>
            </a:avLst>
          </a:prstGeom>
          <a:solidFill>
            <a:srgbClr val="0A988B"/>
          </a:solidFill>
          <a:ln/>
        </p:spPr>
      </p:sp>
      <p:sp>
        <p:nvSpPr>
          <p:cNvPr id="12" name="Shape 8"/>
          <p:cNvSpPr/>
          <p:nvPr/>
        </p:nvSpPr>
        <p:spPr>
          <a:xfrm>
            <a:off x="6293048" y="2279213"/>
            <a:ext cx="564833" cy="564833"/>
          </a:xfrm>
          <a:prstGeom prst="roundRect">
            <a:avLst>
              <a:gd name="adj" fmla="val 161889"/>
            </a:avLst>
          </a:prstGeom>
          <a:solidFill>
            <a:srgbClr val="0A988B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474" y="2420422"/>
            <a:ext cx="225862" cy="28241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4877157" y="3032284"/>
            <a:ext cx="3396734" cy="553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Сохранение в парке «Олений»</a:t>
            </a:r>
            <a:endParaRPr lang="en-US" sz="1700" dirty="0"/>
          </a:p>
        </p:txBody>
      </p:sp>
      <p:sp>
        <p:nvSpPr>
          <p:cNvPr id="15" name="Text 10"/>
          <p:cNvSpPr/>
          <p:nvPr/>
        </p:nvSpPr>
        <p:spPr>
          <a:xfrm>
            <a:off x="4877157" y="3699034"/>
            <a:ext cx="3396734" cy="1506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 природном парке «Олений» выявлено 506 видов сосудистых растений, среди которых присутствуют редкие и охраняемые виды, требующие защиты.</a:t>
            </a:r>
            <a:endParaRPr lang="en-US" sz="1450" dirty="0"/>
          </a:p>
        </p:txBody>
      </p:sp>
      <p:sp>
        <p:nvSpPr>
          <p:cNvPr id="16" name="Shape 11"/>
          <p:cNvSpPr/>
          <p:nvPr/>
        </p:nvSpPr>
        <p:spPr>
          <a:xfrm>
            <a:off x="659011" y="5887522"/>
            <a:ext cx="7825978" cy="1674257"/>
          </a:xfrm>
          <a:prstGeom prst="roundRect">
            <a:avLst>
              <a:gd name="adj" fmla="val 6554"/>
            </a:avLst>
          </a:prstGeom>
          <a:solidFill>
            <a:srgbClr val="112836"/>
          </a:solidFill>
          <a:ln/>
        </p:spPr>
      </p:sp>
      <p:sp>
        <p:nvSpPr>
          <p:cNvPr id="17" name="Shape 12"/>
          <p:cNvSpPr/>
          <p:nvPr/>
        </p:nvSpPr>
        <p:spPr>
          <a:xfrm>
            <a:off x="659011" y="5864662"/>
            <a:ext cx="7825978" cy="91440"/>
          </a:xfrm>
          <a:prstGeom prst="roundRect">
            <a:avLst>
              <a:gd name="adj" fmla="val 30890"/>
            </a:avLst>
          </a:prstGeom>
          <a:solidFill>
            <a:srgbClr val="0A988B"/>
          </a:solidFill>
          <a:ln/>
        </p:spPr>
      </p:sp>
      <p:sp>
        <p:nvSpPr>
          <p:cNvPr id="18" name="Shape 13"/>
          <p:cNvSpPr/>
          <p:nvPr/>
        </p:nvSpPr>
        <p:spPr>
          <a:xfrm>
            <a:off x="4289584" y="5605105"/>
            <a:ext cx="564833" cy="564833"/>
          </a:xfrm>
          <a:prstGeom prst="roundRect">
            <a:avLst>
              <a:gd name="adj" fmla="val 161889"/>
            </a:avLst>
          </a:prstGeom>
          <a:solidFill>
            <a:srgbClr val="0A988B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010" y="5746313"/>
            <a:ext cx="225862" cy="282416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870109" y="6358176"/>
            <a:ext cx="3182183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Ключевые сообщества</a:t>
            </a:r>
            <a:endParaRPr lang="en-US" sz="1700" dirty="0"/>
          </a:p>
        </p:txBody>
      </p:sp>
      <p:sp>
        <p:nvSpPr>
          <p:cNvPr id="21" name="Text 15"/>
          <p:cNvSpPr/>
          <p:nvPr/>
        </p:nvSpPr>
        <p:spPr>
          <a:xfrm>
            <a:off x="870109" y="6747986"/>
            <a:ext cx="7403783" cy="602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Основные типы растительности включают дубравы, березняки, осинники, сосновые леса, а также богатые луговые и степные экосистемы.</a:t>
            </a:r>
            <a:endParaRPr lang="en-US" sz="145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C52C93D-7D47-D620-468F-3EEE21711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2363" y="705438"/>
            <a:ext cx="4767485" cy="67488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3FF85C85-22A7-301B-D1F9-C03A4EED7162}"/>
              </a:ext>
            </a:extLst>
          </p:cNvPr>
          <p:cNvSpPr/>
          <p:nvPr/>
        </p:nvSpPr>
        <p:spPr>
          <a:xfrm>
            <a:off x="12801600" y="7750629"/>
            <a:ext cx="1730829" cy="402771"/>
          </a:xfrm>
          <a:prstGeom prst="roundRect">
            <a:avLst/>
          </a:prstGeom>
          <a:solidFill>
            <a:srgbClr val="1128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2227" y="528161"/>
            <a:ext cx="13285946" cy="9039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Исторический</a:t>
            </a:r>
            <a:r>
              <a:rPr lang="en-US" sz="28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а</a:t>
            </a:r>
            <a:r>
              <a:rPr lang="en-US" sz="28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спект</a:t>
            </a:r>
            <a:r>
              <a:rPr lang="en-US" sz="28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: Трансформация парковых территорий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7557135" y="1892856"/>
            <a:ext cx="6408658" cy="614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Территория Парка Победы и его окрестностей, как и многие городские зоны, испытала значительные изменения: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7549515" y="3215137"/>
            <a:ext cx="6408658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Активная сельскохозяйственная деятельность в прошлом</a:t>
            </a: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549515" y="3982179"/>
            <a:ext cx="6408658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Интенсивная урбанизация и застройка прилегающих районов</a:t>
            </a:r>
            <a:r>
              <a:rPr lang="en-US" sz="15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57135" y="4749221"/>
            <a:ext cx="6408658" cy="921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Процессы восстановления природных сообществ и создание новых зеленых насаждений как часть современной городской экологии.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7557135" y="6130626"/>
            <a:ext cx="6408658" cy="614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Современные парки сочетают элементы благоустройства, природные ландшафты и объекты культурного наследия.</a:t>
            </a:r>
            <a:endParaRPr lang="en-US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A498D55-DD7F-2ACB-3C33-77AB4E256B53}"/>
              </a:ext>
            </a:extLst>
          </p:cNvPr>
          <p:cNvSpPr/>
          <p:nvPr/>
        </p:nvSpPr>
        <p:spPr>
          <a:xfrm>
            <a:off x="12801600" y="7750629"/>
            <a:ext cx="1730829" cy="402771"/>
          </a:xfrm>
          <a:prstGeom prst="roundRect">
            <a:avLst/>
          </a:prstGeom>
          <a:solidFill>
            <a:srgbClr val="1128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4B4B82-A85C-80E6-2FE9-09028D3CC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913" y="1588171"/>
            <a:ext cx="4157832" cy="6113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18027" y="998101"/>
            <a:ext cx="7880747" cy="8491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Структура Парка Победы: Сочетание природы и благоустройства</a:t>
            </a:r>
            <a:endParaRPr lang="en-US" sz="2650" dirty="0"/>
          </a:p>
        </p:txBody>
      </p:sp>
      <p:sp>
        <p:nvSpPr>
          <p:cNvPr id="4" name="Shape 1"/>
          <p:cNvSpPr/>
          <p:nvPr/>
        </p:nvSpPr>
        <p:spPr>
          <a:xfrm>
            <a:off x="6118027" y="2117884"/>
            <a:ext cx="3850124" cy="2899648"/>
          </a:xfrm>
          <a:prstGeom prst="roundRect">
            <a:avLst>
              <a:gd name="adj" fmla="val 934"/>
            </a:avLst>
          </a:prstGeom>
          <a:solidFill>
            <a:srgbClr val="304755"/>
          </a:solidFill>
          <a:ln/>
        </p:spPr>
      </p:sp>
      <p:sp>
        <p:nvSpPr>
          <p:cNvPr id="5" name="Shape 2"/>
          <p:cNvSpPr/>
          <p:nvPr/>
        </p:nvSpPr>
        <p:spPr>
          <a:xfrm>
            <a:off x="6298406" y="2298263"/>
            <a:ext cx="541377" cy="541377"/>
          </a:xfrm>
          <a:prstGeom prst="roundRect">
            <a:avLst>
              <a:gd name="adj" fmla="val 16888574"/>
            </a:avLst>
          </a:prstGeom>
          <a:solidFill>
            <a:srgbClr val="0A988B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234" y="2416612"/>
            <a:ext cx="243602" cy="30456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298406" y="3020020"/>
            <a:ext cx="2236351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Природные зоны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6298406" y="3393519"/>
            <a:ext cx="3489365" cy="1154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Парк включает обширные лесные массивы, открытые луга и аллеи, засаженные хвойными и лиственными деревьями.</a:t>
            </a: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10148530" y="2117884"/>
            <a:ext cx="3850243" cy="2899648"/>
          </a:xfrm>
          <a:prstGeom prst="roundRect">
            <a:avLst>
              <a:gd name="adj" fmla="val 934"/>
            </a:avLst>
          </a:prstGeom>
          <a:solidFill>
            <a:srgbClr val="304755"/>
          </a:solidFill>
          <a:ln/>
        </p:spPr>
      </p:sp>
      <p:sp>
        <p:nvSpPr>
          <p:cNvPr id="10" name="Shape 6"/>
          <p:cNvSpPr/>
          <p:nvPr/>
        </p:nvSpPr>
        <p:spPr>
          <a:xfrm>
            <a:off x="10328910" y="2298263"/>
            <a:ext cx="541377" cy="541377"/>
          </a:xfrm>
          <a:prstGeom prst="roundRect">
            <a:avLst>
              <a:gd name="adj" fmla="val 16888574"/>
            </a:avLst>
          </a:prstGeom>
          <a:solidFill>
            <a:srgbClr val="0A988B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738" y="2416612"/>
            <a:ext cx="243602" cy="30456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28910" y="3020020"/>
            <a:ext cx="2656642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Вклад в озеленение</a:t>
            </a:r>
            <a:endParaRPr lang="en-US" sz="1650" dirty="0"/>
          </a:p>
        </p:txBody>
      </p:sp>
      <p:sp>
        <p:nvSpPr>
          <p:cNvPr id="13" name="Text 8"/>
          <p:cNvSpPr/>
          <p:nvPr/>
        </p:nvSpPr>
        <p:spPr>
          <a:xfrm>
            <a:off x="10328910" y="3393519"/>
            <a:ext cx="3489484" cy="1443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 2025 году в рамках акции «Сад Победы» было высажено 80 саженцев ели и сосны на территории православной гимназии, демонстрируя заботу о парке.</a:t>
            </a:r>
            <a:endParaRPr lang="en-US" sz="1400" dirty="0"/>
          </a:p>
        </p:txBody>
      </p:sp>
      <p:sp>
        <p:nvSpPr>
          <p:cNvPr id="14" name="Shape 9"/>
          <p:cNvSpPr/>
          <p:nvPr/>
        </p:nvSpPr>
        <p:spPr>
          <a:xfrm>
            <a:off x="6118027" y="5197912"/>
            <a:ext cx="7880747" cy="2033468"/>
          </a:xfrm>
          <a:prstGeom prst="roundRect">
            <a:avLst>
              <a:gd name="adj" fmla="val 1331"/>
            </a:avLst>
          </a:prstGeom>
          <a:solidFill>
            <a:srgbClr val="304755"/>
          </a:solidFill>
          <a:ln/>
        </p:spPr>
      </p:sp>
      <p:sp>
        <p:nvSpPr>
          <p:cNvPr id="15" name="Shape 10"/>
          <p:cNvSpPr/>
          <p:nvPr/>
        </p:nvSpPr>
        <p:spPr>
          <a:xfrm>
            <a:off x="6298406" y="5378291"/>
            <a:ext cx="541377" cy="541377"/>
          </a:xfrm>
          <a:prstGeom prst="roundRect">
            <a:avLst>
              <a:gd name="adj" fmla="val 16888574"/>
            </a:avLst>
          </a:prstGeom>
          <a:solidFill>
            <a:srgbClr val="0A988B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234" y="5496639"/>
            <a:ext cx="243602" cy="30456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298406" y="6100048"/>
            <a:ext cx="2319695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Инфраструктура</a:t>
            </a:r>
            <a:endParaRPr lang="en-US" sz="1650" dirty="0"/>
          </a:p>
        </p:txBody>
      </p:sp>
      <p:sp>
        <p:nvSpPr>
          <p:cNvPr id="18" name="Text 12"/>
          <p:cNvSpPr/>
          <p:nvPr/>
        </p:nvSpPr>
        <p:spPr>
          <a:xfrm>
            <a:off x="6298406" y="6473547"/>
            <a:ext cx="7519988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 парке оборудованы экологические тропы, специальные зоны для наблюдения за птицами и животными, а также площадки для семейного отдыха.</a:t>
            </a:r>
            <a:endParaRPr lang="en-US" sz="14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C517119-8801-C6B9-EE6A-C5F57284C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06" y="737124"/>
            <a:ext cx="5840474" cy="70929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73D53F1-6282-67E5-B1E1-7F0328F39608}"/>
              </a:ext>
            </a:extLst>
          </p:cNvPr>
          <p:cNvSpPr/>
          <p:nvPr/>
        </p:nvSpPr>
        <p:spPr>
          <a:xfrm>
            <a:off x="12801600" y="7750629"/>
            <a:ext cx="1730829" cy="402771"/>
          </a:xfrm>
          <a:prstGeom prst="roundRect">
            <a:avLst/>
          </a:prstGeom>
          <a:solidFill>
            <a:srgbClr val="1128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479" y="619244"/>
            <a:ext cx="13055441" cy="1058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Экологические инициативы и научные исследования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787479" y="2127885"/>
            <a:ext cx="13055441" cy="720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Сохранение и развитие парковых зон требует комплексного подхода, включающего научное сопровождение и общественную активность.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87479" y="4237315"/>
            <a:ext cx="4250055" cy="661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20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Мониторинг биоразнообразия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787479" y="5033724"/>
            <a:ext cx="4250055" cy="1440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Парк «Олений» активно сотрудничает с учеными и экологами для постоянного мониторинга состояния видов и экосистем.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472" y="3527941"/>
            <a:ext cx="3655457" cy="3655457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5274707" y="5074444"/>
            <a:ext cx="562451" cy="562451"/>
          </a:xfrm>
          <a:prstGeom prst="roundRect">
            <a:avLst>
              <a:gd name="adj" fmla="val 1624116"/>
            </a:avLst>
          </a:prstGeom>
          <a:solidFill>
            <a:srgbClr val="304755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369" y="5197435"/>
            <a:ext cx="253127" cy="31634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480352" y="3101102"/>
            <a:ext cx="3579257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Развитие экотуризма</a:t>
            </a:r>
            <a:endParaRPr lang="en-US" sz="2050" dirty="0"/>
          </a:p>
        </p:txBody>
      </p:sp>
      <p:sp>
        <p:nvSpPr>
          <p:cNvPr id="10" name="Text 6"/>
          <p:cNvSpPr/>
          <p:nvPr/>
        </p:nvSpPr>
        <p:spPr>
          <a:xfrm>
            <a:off x="9480352" y="3566755"/>
            <a:ext cx="4362569" cy="1440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 Липецке реализуются проекты, направленные на развитие экологического туризма, посадку деревьев и поддержку птиц.</a:t>
            </a:r>
            <a:endParaRPr lang="en-US" sz="17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472" y="3527941"/>
            <a:ext cx="3655457" cy="3655457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7913489" y="3550920"/>
            <a:ext cx="562451" cy="562451"/>
          </a:xfrm>
          <a:prstGeom prst="roundRect">
            <a:avLst>
              <a:gd name="adj" fmla="val 1624116"/>
            </a:avLst>
          </a:prstGeom>
          <a:solidFill>
            <a:srgbClr val="304755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151" y="3673912"/>
            <a:ext cx="253127" cy="31634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480352" y="5344358"/>
            <a:ext cx="3314938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Изучение динамики</a:t>
            </a:r>
            <a:endParaRPr lang="en-US" sz="2050" dirty="0"/>
          </a:p>
        </p:txBody>
      </p:sp>
      <p:sp>
        <p:nvSpPr>
          <p:cNvPr id="15" name="Text 9"/>
          <p:cNvSpPr/>
          <p:nvPr/>
        </p:nvSpPr>
        <p:spPr>
          <a:xfrm>
            <a:off x="9480352" y="5810012"/>
            <a:ext cx="4362569" cy="1800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Научные экспедиции исследуют динамику растительности и влияние антропогенных факторов (человеческой деятельности) на природные комплексы региона.</a:t>
            </a:r>
            <a:endParaRPr lang="en-US" sz="17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7472" y="3527941"/>
            <a:ext cx="3655457" cy="3655457"/>
          </a:xfrm>
          <a:prstGeom prst="rect">
            <a:avLst/>
          </a:prstGeom>
        </p:spPr>
      </p:pic>
      <p:sp>
        <p:nvSpPr>
          <p:cNvPr id="17" name="Shape 10"/>
          <p:cNvSpPr/>
          <p:nvPr/>
        </p:nvSpPr>
        <p:spPr>
          <a:xfrm>
            <a:off x="7913489" y="6597848"/>
            <a:ext cx="562451" cy="562451"/>
          </a:xfrm>
          <a:prstGeom prst="roundRect">
            <a:avLst>
              <a:gd name="adj" fmla="val 1624116"/>
            </a:avLst>
          </a:prstGeom>
          <a:solidFill>
            <a:srgbClr val="304755"/>
          </a:solidFill>
          <a:ln/>
        </p:spPr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8151" y="6720840"/>
            <a:ext cx="253127" cy="316349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9D24EDE-3617-C490-764C-7C927507B606}"/>
              </a:ext>
            </a:extLst>
          </p:cNvPr>
          <p:cNvSpPr/>
          <p:nvPr/>
        </p:nvSpPr>
        <p:spPr>
          <a:xfrm>
            <a:off x="12801600" y="7750629"/>
            <a:ext cx="1730829" cy="402771"/>
          </a:xfrm>
          <a:prstGeom prst="roundRect">
            <a:avLst/>
          </a:prstGeom>
          <a:solidFill>
            <a:srgbClr val="1128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01132" y="561499"/>
            <a:ext cx="7714536" cy="961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Фауна Парка Победы: Живое наследие Липецка</a:t>
            </a:r>
            <a:endParaRPr lang="en-US" sz="3000" dirty="0"/>
          </a:p>
        </p:txBody>
      </p:sp>
      <p:sp>
        <p:nvSpPr>
          <p:cNvPr id="4" name="Shape 1"/>
          <p:cNvSpPr/>
          <p:nvPr/>
        </p:nvSpPr>
        <p:spPr>
          <a:xfrm>
            <a:off x="6201132" y="1828800"/>
            <a:ext cx="816769" cy="1811298"/>
          </a:xfrm>
          <a:prstGeom prst="roundRect">
            <a:avLst>
              <a:gd name="adj" fmla="val 360033"/>
            </a:avLst>
          </a:prstGeom>
          <a:solidFill>
            <a:srgbClr val="304755"/>
          </a:solidFill>
          <a:ln/>
        </p:spPr>
      </p:sp>
      <p:sp>
        <p:nvSpPr>
          <p:cNvPr id="5" name="Text 2"/>
          <p:cNvSpPr/>
          <p:nvPr/>
        </p:nvSpPr>
        <p:spPr>
          <a:xfrm>
            <a:off x="6456402" y="2543056"/>
            <a:ext cx="306229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7222093" y="2032992"/>
            <a:ext cx="3813572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Млекопитающие и птицы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7222093" y="2455783"/>
            <a:ext cx="6693575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В парке обитают характерные для лесостепной зоны млекопитающие, птицы и насекомые, способствуя поддержанию естественного баланса.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6201132" y="3844290"/>
            <a:ext cx="816769" cy="1811298"/>
          </a:xfrm>
          <a:prstGeom prst="roundRect">
            <a:avLst>
              <a:gd name="adj" fmla="val 360033"/>
            </a:avLst>
          </a:prstGeom>
          <a:solidFill>
            <a:srgbClr val="304755"/>
          </a:solidFill>
          <a:ln/>
        </p:spPr>
      </p:sp>
      <p:sp>
        <p:nvSpPr>
          <p:cNvPr id="9" name="Text 6"/>
          <p:cNvSpPr/>
          <p:nvPr/>
        </p:nvSpPr>
        <p:spPr>
          <a:xfrm>
            <a:off x="6456402" y="4558546"/>
            <a:ext cx="306229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7222093" y="4048482"/>
            <a:ext cx="3218974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Охрана редких видов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7222093" y="4471273"/>
            <a:ext cx="6693575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Ключевое внимание уделяется сохранению </a:t>
            </a:r>
            <a:r>
              <a:rPr lang="en-US" sz="160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сурка-байбака</a:t>
            </a: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и различных видов болотных птиц, являющихся индикаторами здоровья экосистемы.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6201132" y="5859780"/>
            <a:ext cx="816769" cy="1811298"/>
          </a:xfrm>
          <a:prstGeom prst="roundRect">
            <a:avLst>
              <a:gd name="adj" fmla="val 360033"/>
            </a:avLst>
          </a:prstGeom>
          <a:solidFill>
            <a:srgbClr val="304755"/>
          </a:solidFill>
          <a:ln/>
        </p:spPr>
      </p:sp>
      <p:sp>
        <p:nvSpPr>
          <p:cNvPr id="13" name="Text 10"/>
          <p:cNvSpPr/>
          <p:nvPr/>
        </p:nvSpPr>
        <p:spPr>
          <a:xfrm>
            <a:off x="6456402" y="6574036"/>
            <a:ext cx="306229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7222093" y="6063972"/>
            <a:ext cx="4057174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Искусственная поддержка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7222093" y="6486763"/>
            <a:ext cx="6693575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Создание искусственных прудов и регулярное размещение кормушек помогает поддерживать устойчивые популяции животных в черте города.</a:t>
            </a:r>
            <a:endParaRPr lang="en-US" sz="1600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3BA23E2-F853-81BC-7DD1-1320800B8B2F}"/>
              </a:ext>
            </a:extLst>
          </p:cNvPr>
          <p:cNvSpPr/>
          <p:nvPr/>
        </p:nvSpPr>
        <p:spPr>
          <a:xfrm>
            <a:off x="12801600" y="7750629"/>
            <a:ext cx="1730829" cy="402771"/>
          </a:xfrm>
          <a:prstGeom prst="roundRect">
            <a:avLst/>
          </a:prstGeom>
          <a:solidFill>
            <a:srgbClr val="1128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054638-9BED-D5FD-1B83-90F85A7D5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59" y="630308"/>
            <a:ext cx="5221741" cy="6968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25752" y="1050131"/>
            <a:ext cx="10082808" cy="508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Визуализация: Моменты Парка Победы</a:t>
            </a:r>
            <a:endParaRPr lang="en-US" sz="3200" dirty="0"/>
          </a:p>
        </p:txBody>
      </p:sp>
      <p:sp>
        <p:nvSpPr>
          <p:cNvPr id="6" name="Text 1"/>
          <p:cNvSpPr/>
          <p:nvPr/>
        </p:nvSpPr>
        <p:spPr>
          <a:xfrm>
            <a:off x="756047" y="6667297"/>
            <a:ext cx="13118306" cy="691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Эти образы отражают многообразие Парка Победы: от ухоженных зон отдыха до уголков дикой природы, демонстрируя участие сообщества в его развитии.</a:t>
            </a:r>
            <a:endParaRPr lang="en-US" sz="1700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B0D5D0D-FE4D-0330-225C-E3B10AB06A1F}"/>
              </a:ext>
            </a:extLst>
          </p:cNvPr>
          <p:cNvSpPr/>
          <p:nvPr/>
        </p:nvSpPr>
        <p:spPr>
          <a:xfrm>
            <a:off x="12801600" y="7750629"/>
            <a:ext cx="1730829" cy="402771"/>
          </a:xfrm>
          <a:prstGeom prst="roundRect">
            <a:avLst/>
          </a:prstGeom>
          <a:solidFill>
            <a:srgbClr val="1128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2A6D54-F095-41A2-FEBC-4C49E0140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1313" y="2422651"/>
            <a:ext cx="4274494" cy="324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069AAB-D808-ACAC-1A69-C097AC34A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94" y="2422651"/>
            <a:ext cx="4274494" cy="324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1AFFD7-5ACD-AF1C-7435-B66173EE2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220" y="2422651"/>
            <a:ext cx="4274494" cy="3244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698</Words>
  <Application>Microsoft Office PowerPoint</Application>
  <PresentationFormat>Произвольный</PresentationFormat>
  <Paragraphs>77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Unbounded</vt:lpstr>
      <vt:lpstr>Cabin</vt:lpstr>
      <vt:lpstr>Arial Black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Buh</dc:creator>
  <cp:lastModifiedBy>Егор Голубых</cp:lastModifiedBy>
  <cp:revision>7</cp:revision>
  <dcterms:created xsi:type="dcterms:W3CDTF">2025-10-12T18:39:52Z</dcterms:created>
  <dcterms:modified xsi:type="dcterms:W3CDTF">2025-10-12T19:41:58Z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