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12" r:id="rId2"/>
    <p:sldId id="423" r:id="rId3"/>
    <p:sldId id="431" r:id="rId4"/>
    <p:sldId id="421" r:id="rId5"/>
    <p:sldId id="280" r:id="rId6"/>
    <p:sldId id="287" r:id="rId7"/>
    <p:sldId id="292" r:id="rId8"/>
    <p:sldId id="294" r:id="rId9"/>
    <p:sldId id="336" r:id="rId10"/>
    <p:sldId id="338" r:id="rId11"/>
    <p:sldId id="342" r:id="rId12"/>
    <p:sldId id="418" r:id="rId13"/>
    <p:sldId id="424" r:id="rId14"/>
    <p:sldId id="425" r:id="rId15"/>
    <p:sldId id="427" r:id="rId16"/>
    <p:sldId id="426" r:id="rId17"/>
    <p:sldId id="269" r:id="rId18"/>
    <p:sldId id="281" r:id="rId19"/>
  </p:sldIdLst>
  <p:sldSz cx="7380288" cy="10080625"/>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527929" algn="l" rtl="0" fontAlgn="base">
      <a:spcBef>
        <a:spcPct val="0"/>
      </a:spcBef>
      <a:spcAft>
        <a:spcPct val="0"/>
      </a:spcAft>
      <a:defRPr kern="1200">
        <a:solidFill>
          <a:schemeClr val="tx1"/>
        </a:solidFill>
        <a:latin typeface="Arial" charset="0"/>
        <a:ea typeface="+mn-ea"/>
        <a:cs typeface="+mn-cs"/>
      </a:defRPr>
    </a:lvl2pPr>
    <a:lvl3pPr marL="1055858" algn="l" rtl="0" fontAlgn="base">
      <a:spcBef>
        <a:spcPct val="0"/>
      </a:spcBef>
      <a:spcAft>
        <a:spcPct val="0"/>
      </a:spcAft>
      <a:defRPr kern="1200">
        <a:solidFill>
          <a:schemeClr val="tx1"/>
        </a:solidFill>
        <a:latin typeface="Arial" charset="0"/>
        <a:ea typeface="+mn-ea"/>
        <a:cs typeface="+mn-cs"/>
      </a:defRPr>
    </a:lvl3pPr>
    <a:lvl4pPr marL="1583787" algn="l" rtl="0" fontAlgn="base">
      <a:spcBef>
        <a:spcPct val="0"/>
      </a:spcBef>
      <a:spcAft>
        <a:spcPct val="0"/>
      </a:spcAft>
      <a:defRPr kern="1200">
        <a:solidFill>
          <a:schemeClr val="tx1"/>
        </a:solidFill>
        <a:latin typeface="Arial" charset="0"/>
        <a:ea typeface="+mn-ea"/>
        <a:cs typeface="+mn-cs"/>
      </a:defRPr>
    </a:lvl4pPr>
    <a:lvl5pPr marL="2111715" algn="l" rtl="0" fontAlgn="base">
      <a:spcBef>
        <a:spcPct val="0"/>
      </a:spcBef>
      <a:spcAft>
        <a:spcPct val="0"/>
      </a:spcAft>
      <a:defRPr kern="1200">
        <a:solidFill>
          <a:schemeClr val="tx1"/>
        </a:solidFill>
        <a:latin typeface="Arial" charset="0"/>
        <a:ea typeface="+mn-ea"/>
        <a:cs typeface="+mn-cs"/>
      </a:defRPr>
    </a:lvl5pPr>
    <a:lvl6pPr marL="2639644" algn="l" defTabSz="1055858" rtl="0" eaLnBrk="1" latinLnBrk="0" hangingPunct="1">
      <a:defRPr kern="1200">
        <a:solidFill>
          <a:schemeClr val="tx1"/>
        </a:solidFill>
        <a:latin typeface="Arial" charset="0"/>
        <a:ea typeface="+mn-ea"/>
        <a:cs typeface="+mn-cs"/>
      </a:defRPr>
    </a:lvl6pPr>
    <a:lvl7pPr marL="3167573" algn="l" defTabSz="1055858" rtl="0" eaLnBrk="1" latinLnBrk="0" hangingPunct="1">
      <a:defRPr kern="1200">
        <a:solidFill>
          <a:schemeClr val="tx1"/>
        </a:solidFill>
        <a:latin typeface="Arial" charset="0"/>
        <a:ea typeface="+mn-ea"/>
        <a:cs typeface="+mn-cs"/>
      </a:defRPr>
    </a:lvl7pPr>
    <a:lvl8pPr marL="3695502" algn="l" defTabSz="1055858" rtl="0" eaLnBrk="1" latinLnBrk="0" hangingPunct="1">
      <a:defRPr kern="1200">
        <a:solidFill>
          <a:schemeClr val="tx1"/>
        </a:solidFill>
        <a:latin typeface="Arial" charset="0"/>
        <a:ea typeface="+mn-ea"/>
        <a:cs typeface="+mn-cs"/>
      </a:defRPr>
    </a:lvl8pPr>
    <a:lvl9pPr marL="4223431" algn="l" defTabSz="1055858"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176">
          <p15:clr>
            <a:srgbClr val="A4A3A4"/>
          </p15:clr>
        </p15:guide>
        <p15:guide id="2" pos="232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BCBE"/>
    <a:srgbClr val="FF0000"/>
    <a:srgbClr val="088E65"/>
    <a:srgbClr val="003300"/>
    <a:srgbClr val="A39FFB"/>
    <a:srgbClr val="82042B"/>
    <a:srgbClr val="10A0A0"/>
    <a:srgbClr val="B5E9E0"/>
    <a:srgbClr val="B6E8D9"/>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3078" y="54"/>
      </p:cViewPr>
      <p:guideLst>
        <p:guide orient="horz" pos="3176"/>
        <p:guide pos="232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53251" y="3131791"/>
            <a:ext cx="6273787" cy="2161324"/>
          </a:xfrm>
        </p:spPr>
        <p:txBody>
          <a:bodyPr/>
          <a:lstStyle/>
          <a:p>
            <a:r>
              <a:rPr lang="ru-RU"/>
              <a:t>Образец заголовка</a:t>
            </a:r>
          </a:p>
        </p:txBody>
      </p:sp>
      <p:sp>
        <p:nvSpPr>
          <p:cNvPr id="3" name="Подзаголовок 2"/>
          <p:cNvSpPr>
            <a:spLocks noGrp="1"/>
          </p:cNvSpPr>
          <p:nvPr>
            <p:ph type="subTitle" idx="1"/>
          </p:nvPr>
        </p:nvSpPr>
        <p:spPr>
          <a:xfrm>
            <a:off x="1106502" y="5711675"/>
            <a:ext cx="5167286" cy="2576181"/>
          </a:xfrm>
        </p:spPr>
        <p:txBody>
          <a:bodyPr/>
          <a:lstStyle>
            <a:lvl1pPr marL="0" indent="0" algn="ctr">
              <a:buNone/>
              <a:defRPr/>
            </a:lvl1pPr>
            <a:lvl2pPr marL="527929" indent="0" algn="ctr">
              <a:buNone/>
              <a:defRPr/>
            </a:lvl2pPr>
            <a:lvl3pPr marL="1055858" indent="0" algn="ctr">
              <a:buNone/>
              <a:defRPr/>
            </a:lvl3pPr>
            <a:lvl4pPr marL="1583787" indent="0" algn="ctr">
              <a:buNone/>
              <a:defRPr/>
            </a:lvl4pPr>
            <a:lvl5pPr marL="2111715" indent="0" algn="ctr">
              <a:buNone/>
              <a:defRPr/>
            </a:lvl5pPr>
            <a:lvl6pPr marL="2639644" indent="0" algn="ctr">
              <a:buNone/>
              <a:defRPr/>
            </a:lvl6pPr>
            <a:lvl7pPr marL="3167573" indent="0" algn="ctr">
              <a:buNone/>
              <a:defRPr/>
            </a:lvl7pPr>
            <a:lvl8pPr marL="3695502" indent="0" algn="ctr">
              <a:buNone/>
              <a:defRPr/>
            </a:lvl8pPr>
            <a:lvl9pPr marL="4223431" indent="0" algn="ctr">
              <a:buNone/>
              <a:defRPr/>
            </a:lvl9pPr>
          </a:lstStyle>
          <a:p>
            <a:r>
              <a:rPr lang="ru-RU"/>
              <a:t>Образец подзаголовка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6" name="Rectangle 6"/>
          <p:cNvSpPr>
            <a:spLocks noGrp="1" noChangeArrowheads="1"/>
          </p:cNvSpPr>
          <p:nvPr>
            <p:ph type="sldNum" sz="quarter" idx="12"/>
          </p:nvPr>
        </p:nvSpPr>
        <p:spPr>
          <a:ln/>
        </p:spPr>
        <p:txBody>
          <a:bodyPr/>
          <a:lstStyle>
            <a:lvl1pPr>
              <a:defRPr/>
            </a:lvl1pPr>
          </a:lstStyle>
          <a:p>
            <a:pPr>
              <a:defRPr/>
            </a:pPr>
            <a:fld id="{5CBC6289-6EDC-4265-A992-25EBCB6290FE}" type="slidenum">
              <a:rPr lang="ru-RU"/>
              <a:pPr>
                <a:defRPr/>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6" name="Rectangle 6"/>
          <p:cNvSpPr>
            <a:spLocks noGrp="1" noChangeArrowheads="1"/>
          </p:cNvSpPr>
          <p:nvPr>
            <p:ph type="sldNum" sz="quarter" idx="12"/>
          </p:nvPr>
        </p:nvSpPr>
        <p:spPr>
          <a:ln/>
        </p:spPr>
        <p:txBody>
          <a:bodyPr/>
          <a:lstStyle>
            <a:lvl1pPr>
              <a:defRPr/>
            </a:lvl1pPr>
          </a:lstStyle>
          <a:p>
            <a:pPr>
              <a:defRPr/>
            </a:pPr>
            <a:fld id="{4F897F96-A7F9-4199-BD9E-40290226FE5C}" type="slidenum">
              <a:rPr lang="ru-RU"/>
              <a:pPr>
                <a:defRPr/>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5351704" y="403743"/>
            <a:ext cx="1659751" cy="8600849"/>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368834" y="403743"/>
            <a:ext cx="4809301" cy="860084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6" name="Rectangle 6"/>
          <p:cNvSpPr>
            <a:spLocks noGrp="1" noChangeArrowheads="1"/>
          </p:cNvSpPr>
          <p:nvPr>
            <p:ph type="sldNum" sz="quarter" idx="12"/>
          </p:nvPr>
        </p:nvSpPr>
        <p:spPr>
          <a:ln/>
        </p:spPr>
        <p:txBody>
          <a:bodyPr/>
          <a:lstStyle>
            <a:lvl1pPr>
              <a:defRPr/>
            </a:lvl1pPr>
          </a:lstStyle>
          <a:p>
            <a:pPr>
              <a:defRPr/>
            </a:pPr>
            <a:fld id="{F818A204-84D0-4F59-B1DD-1625144768BB}" type="slidenum">
              <a:rPr lang="ru-RU"/>
              <a:pPr>
                <a:defRPr/>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6" name="Rectangle 6"/>
          <p:cNvSpPr>
            <a:spLocks noGrp="1" noChangeArrowheads="1"/>
          </p:cNvSpPr>
          <p:nvPr>
            <p:ph type="sldNum" sz="quarter" idx="12"/>
          </p:nvPr>
        </p:nvSpPr>
        <p:spPr>
          <a:ln/>
        </p:spPr>
        <p:txBody>
          <a:bodyPr/>
          <a:lstStyle>
            <a:lvl1pPr>
              <a:defRPr/>
            </a:lvl1pPr>
          </a:lstStyle>
          <a:p>
            <a:pPr>
              <a:defRPr/>
            </a:pPr>
            <a:fld id="{F64FFD5E-774C-4FA5-B133-7547149A0D59}" type="slidenum">
              <a:rPr lang="ru-RU"/>
              <a:pPr>
                <a:defRPr/>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2179" y="6478417"/>
            <a:ext cx="6273787" cy="2002050"/>
          </a:xfrm>
        </p:spPr>
        <p:txBody>
          <a:bodyPr anchor="t"/>
          <a:lstStyle>
            <a:lvl1pPr algn="l">
              <a:defRPr sz="4600" b="1" cap="all"/>
            </a:lvl1pPr>
          </a:lstStyle>
          <a:p>
            <a:r>
              <a:rPr lang="ru-RU"/>
              <a:t>Образец заголовка</a:t>
            </a:r>
          </a:p>
        </p:txBody>
      </p:sp>
      <p:sp>
        <p:nvSpPr>
          <p:cNvPr id="3" name="Текст 2"/>
          <p:cNvSpPr>
            <a:spLocks noGrp="1"/>
          </p:cNvSpPr>
          <p:nvPr>
            <p:ph type="body" idx="1"/>
          </p:nvPr>
        </p:nvSpPr>
        <p:spPr>
          <a:xfrm>
            <a:off x="582179" y="4272644"/>
            <a:ext cx="6273787" cy="2205773"/>
          </a:xfrm>
        </p:spPr>
        <p:txBody>
          <a:bodyPr anchor="b"/>
          <a:lstStyle>
            <a:lvl1pPr marL="0" indent="0">
              <a:buNone/>
              <a:defRPr sz="2300"/>
            </a:lvl1pPr>
            <a:lvl2pPr marL="527929" indent="0">
              <a:buNone/>
              <a:defRPr sz="2100"/>
            </a:lvl2pPr>
            <a:lvl3pPr marL="1055858" indent="0">
              <a:buNone/>
              <a:defRPr sz="1800"/>
            </a:lvl3pPr>
            <a:lvl4pPr marL="1583787" indent="0">
              <a:buNone/>
              <a:defRPr sz="1600"/>
            </a:lvl4pPr>
            <a:lvl5pPr marL="2111715" indent="0">
              <a:buNone/>
              <a:defRPr sz="1600"/>
            </a:lvl5pPr>
            <a:lvl6pPr marL="2639644" indent="0">
              <a:buNone/>
              <a:defRPr sz="1600"/>
            </a:lvl6pPr>
            <a:lvl7pPr marL="3167573" indent="0">
              <a:buNone/>
              <a:defRPr sz="1600"/>
            </a:lvl7pPr>
            <a:lvl8pPr marL="3695502" indent="0">
              <a:buNone/>
              <a:defRPr sz="1600"/>
            </a:lvl8pPr>
            <a:lvl9pPr marL="4223431" indent="0">
              <a:buNone/>
              <a:defRPr sz="1600"/>
            </a:lvl9pPr>
          </a:lstStyle>
          <a:p>
            <a:pPr lvl="0"/>
            <a:r>
              <a:rPr lang="ru-RU"/>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6" name="Rectangle 6"/>
          <p:cNvSpPr>
            <a:spLocks noGrp="1" noChangeArrowheads="1"/>
          </p:cNvSpPr>
          <p:nvPr>
            <p:ph type="sldNum" sz="quarter" idx="12"/>
          </p:nvPr>
        </p:nvSpPr>
        <p:spPr>
          <a:ln/>
        </p:spPr>
        <p:txBody>
          <a:bodyPr/>
          <a:lstStyle>
            <a:lvl1pPr>
              <a:defRPr/>
            </a:lvl1pPr>
          </a:lstStyle>
          <a:p>
            <a:pPr>
              <a:defRPr/>
            </a:pPr>
            <a:fld id="{5DC208FD-AE37-40D1-91A3-8D0DC5D37835}" type="slidenum">
              <a:rPr lang="ru-RU"/>
              <a:pPr>
                <a:defRPr/>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368833" y="2352084"/>
            <a:ext cx="3234527" cy="6652508"/>
          </a:xfrm>
        </p:spPr>
        <p:txBody>
          <a:bodyPr/>
          <a:lstStyle>
            <a:lvl1pPr>
              <a:defRPr sz="3200"/>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3776930" y="2352084"/>
            <a:ext cx="3234525" cy="6652508"/>
          </a:xfrm>
        </p:spPr>
        <p:txBody>
          <a:bodyPr/>
          <a:lstStyle>
            <a:lvl1pPr>
              <a:defRPr sz="3200"/>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dt" sz="half" idx="10"/>
          </p:nvPr>
        </p:nvSpPr>
        <p:spPr>
          <a:ln/>
        </p:spPr>
        <p:txBody>
          <a:bodyPr/>
          <a:lstStyle>
            <a:lvl1pPr>
              <a:defRPr/>
            </a:lvl1pPr>
          </a:lstStyle>
          <a:p>
            <a:pPr>
              <a:defRPr/>
            </a:pPr>
            <a:endParaRPr lang="ru-RU" dirty="0"/>
          </a:p>
        </p:txBody>
      </p:sp>
      <p:sp>
        <p:nvSpPr>
          <p:cNvPr id="6"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7" name="Rectangle 6"/>
          <p:cNvSpPr>
            <a:spLocks noGrp="1" noChangeArrowheads="1"/>
          </p:cNvSpPr>
          <p:nvPr>
            <p:ph type="sldNum" sz="quarter" idx="12"/>
          </p:nvPr>
        </p:nvSpPr>
        <p:spPr>
          <a:ln/>
        </p:spPr>
        <p:txBody>
          <a:bodyPr/>
          <a:lstStyle>
            <a:lvl1pPr>
              <a:defRPr/>
            </a:lvl1pPr>
          </a:lstStyle>
          <a:p>
            <a:pPr>
              <a:defRPr/>
            </a:pPr>
            <a:fld id="{CF0D6D9E-7BB2-41D8-B72F-84780382C045}" type="slidenum">
              <a:rPr lang="ru-RU"/>
              <a:pPr>
                <a:defRPr/>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368834" y="2255778"/>
            <a:ext cx="3261646" cy="940834"/>
          </a:xfrm>
        </p:spPr>
        <p:txBody>
          <a:bodyPr anchor="b"/>
          <a:lstStyle>
            <a:lvl1pPr marL="0" indent="0">
              <a:buNone/>
              <a:defRPr sz="2800" b="1"/>
            </a:lvl1pPr>
            <a:lvl2pPr marL="527929" indent="0">
              <a:buNone/>
              <a:defRPr sz="2300" b="1"/>
            </a:lvl2pPr>
            <a:lvl3pPr marL="1055858" indent="0">
              <a:buNone/>
              <a:defRPr sz="2100" b="1"/>
            </a:lvl3pPr>
            <a:lvl4pPr marL="1583787" indent="0">
              <a:buNone/>
              <a:defRPr sz="1800" b="1"/>
            </a:lvl4pPr>
            <a:lvl5pPr marL="2111715" indent="0">
              <a:buNone/>
              <a:defRPr sz="1800" b="1"/>
            </a:lvl5pPr>
            <a:lvl6pPr marL="2639644" indent="0">
              <a:buNone/>
              <a:defRPr sz="1800" b="1"/>
            </a:lvl6pPr>
            <a:lvl7pPr marL="3167573" indent="0">
              <a:buNone/>
              <a:defRPr sz="1800" b="1"/>
            </a:lvl7pPr>
            <a:lvl8pPr marL="3695502" indent="0">
              <a:buNone/>
              <a:defRPr sz="1800" b="1"/>
            </a:lvl8pPr>
            <a:lvl9pPr marL="4223431" indent="0">
              <a:buNone/>
              <a:defRPr sz="1800" b="1"/>
            </a:lvl9pPr>
          </a:lstStyle>
          <a:p>
            <a:pPr lvl="0"/>
            <a:r>
              <a:rPr lang="ru-RU"/>
              <a:t>Образец текста</a:t>
            </a:r>
          </a:p>
        </p:txBody>
      </p:sp>
      <p:sp>
        <p:nvSpPr>
          <p:cNvPr id="4" name="Содержимое 3"/>
          <p:cNvSpPr>
            <a:spLocks noGrp="1"/>
          </p:cNvSpPr>
          <p:nvPr>
            <p:ph sz="half" idx="2"/>
          </p:nvPr>
        </p:nvSpPr>
        <p:spPr>
          <a:xfrm>
            <a:off x="368834" y="3196612"/>
            <a:ext cx="3261646" cy="5807981"/>
          </a:xfrm>
        </p:spPr>
        <p:txBody>
          <a:bodyPr/>
          <a:lstStyle>
            <a:lvl1pPr>
              <a:defRPr sz="28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3749808" y="2255778"/>
            <a:ext cx="3261646" cy="940834"/>
          </a:xfrm>
        </p:spPr>
        <p:txBody>
          <a:bodyPr anchor="b"/>
          <a:lstStyle>
            <a:lvl1pPr marL="0" indent="0">
              <a:buNone/>
              <a:defRPr sz="2800" b="1"/>
            </a:lvl1pPr>
            <a:lvl2pPr marL="527929" indent="0">
              <a:buNone/>
              <a:defRPr sz="2300" b="1"/>
            </a:lvl2pPr>
            <a:lvl3pPr marL="1055858" indent="0">
              <a:buNone/>
              <a:defRPr sz="2100" b="1"/>
            </a:lvl3pPr>
            <a:lvl4pPr marL="1583787" indent="0">
              <a:buNone/>
              <a:defRPr sz="1800" b="1"/>
            </a:lvl4pPr>
            <a:lvl5pPr marL="2111715" indent="0">
              <a:buNone/>
              <a:defRPr sz="1800" b="1"/>
            </a:lvl5pPr>
            <a:lvl6pPr marL="2639644" indent="0">
              <a:buNone/>
              <a:defRPr sz="1800" b="1"/>
            </a:lvl6pPr>
            <a:lvl7pPr marL="3167573" indent="0">
              <a:buNone/>
              <a:defRPr sz="1800" b="1"/>
            </a:lvl7pPr>
            <a:lvl8pPr marL="3695502" indent="0">
              <a:buNone/>
              <a:defRPr sz="1800" b="1"/>
            </a:lvl8pPr>
            <a:lvl9pPr marL="4223431" indent="0">
              <a:buNone/>
              <a:defRPr sz="1800" b="1"/>
            </a:lvl9pPr>
          </a:lstStyle>
          <a:p>
            <a:pPr lvl="0"/>
            <a:r>
              <a:rPr lang="ru-RU"/>
              <a:t>Образец текста</a:t>
            </a:r>
          </a:p>
        </p:txBody>
      </p:sp>
      <p:sp>
        <p:nvSpPr>
          <p:cNvPr id="6" name="Содержимое 5"/>
          <p:cNvSpPr>
            <a:spLocks noGrp="1"/>
          </p:cNvSpPr>
          <p:nvPr>
            <p:ph sz="quarter" idx="4"/>
          </p:nvPr>
        </p:nvSpPr>
        <p:spPr>
          <a:xfrm>
            <a:off x="3749808" y="3196612"/>
            <a:ext cx="3261646" cy="5807981"/>
          </a:xfrm>
        </p:spPr>
        <p:txBody>
          <a:bodyPr/>
          <a:lstStyle>
            <a:lvl1pPr>
              <a:defRPr sz="28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p:cNvSpPr>
            <a:spLocks noGrp="1" noChangeArrowheads="1"/>
          </p:cNvSpPr>
          <p:nvPr>
            <p:ph type="dt" sz="half" idx="10"/>
          </p:nvPr>
        </p:nvSpPr>
        <p:spPr>
          <a:ln/>
        </p:spPr>
        <p:txBody>
          <a:bodyPr/>
          <a:lstStyle>
            <a:lvl1pPr>
              <a:defRPr/>
            </a:lvl1pPr>
          </a:lstStyle>
          <a:p>
            <a:pPr>
              <a:defRPr/>
            </a:pPr>
            <a:endParaRPr lang="ru-RU" dirty="0"/>
          </a:p>
        </p:txBody>
      </p:sp>
      <p:sp>
        <p:nvSpPr>
          <p:cNvPr id="8"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9" name="Rectangle 6"/>
          <p:cNvSpPr>
            <a:spLocks noGrp="1" noChangeArrowheads="1"/>
          </p:cNvSpPr>
          <p:nvPr>
            <p:ph type="sldNum" sz="quarter" idx="12"/>
          </p:nvPr>
        </p:nvSpPr>
        <p:spPr>
          <a:ln/>
        </p:spPr>
        <p:txBody>
          <a:bodyPr/>
          <a:lstStyle>
            <a:lvl1pPr>
              <a:defRPr/>
            </a:lvl1pPr>
          </a:lstStyle>
          <a:p>
            <a:pPr>
              <a:defRPr/>
            </a:pPr>
            <a:fld id="{1111C6C6-C60E-43BE-BA52-6D093916A2F9}" type="slidenum">
              <a:rPr lang="ru-RU"/>
              <a:pPr>
                <a:defRPr/>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p:cNvSpPr>
            <a:spLocks noGrp="1" noChangeArrowheads="1"/>
          </p:cNvSpPr>
          <p:nvPr>
            <p:ph type="dt" sz="half" idx="10"/>
          </p:nvPr>
        </p:nvSpPr>
        <p:spPr>
          <a:ln/>
        </p:spPr>
        <p:txBody>
          <a:bodyPr/>
          <a:lstStyle>
            <a:lvl1pPr>
              <a:defRPr/>
            </a:lvl1pPr>
          </a:lstStyle>
          <a:p>
            <a:pPr>
              <a:defRPr/>
            </a:pPr>
            <a:endParaRPr lang="ru-RU" dirty="0"/>
          </a:p>
        </p:txBody>
      </p:sp>
      <p:sp>
        <p:nvSpPr>
          <p:cNvPr id="4"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5" name="Rectangle 6"/>
          <p:cNvSpPr>
            <a:spLocks noGrp="1" noChangeArrowheads="1"/>
          </p:cNvSpPr>
          <p:nvPr>
            <p:ph type="sldNum" sz="quarter" idx="12"/>
          </p:nvPr>
        </p:nvSpPr>
        <p:spPr>
          <a:ln/>
        </p:spPr>
        <p:txBody>
          <a:bodyPr/>
          <a:lstStyle>
            <a:lvl1pPr>
              <a:defRPr/>
            </a:lvl1pPr>
          </a:lstStyle>
          <a:p>
            <a:pPr>
              <a:defRPr/>
            </a:pPr>
            <a:fld id="{B29235F8-B136-499D-AC57-193BC88542E8}" type="slidenum">
              <a:rPr lang="ru-RU"/>
              <a:pPr>
                <a:defRPr/>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dirty="0"/>
          </a:p>
        </p:txBody>
      </p:sp>
      <p:sp>
        <p:nvSpPr>
          <p:cNvPr id="3"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4" name="Rectangle 6"/>
          <p:cNvSpPr>
            <a:spLocks noGrp="1" noChangeArrowheads="1"/>
          </p:cNvSpPr>
          <p:nvPr>
            <p:ph type="sldNum" sz="quarter" idx="12"/>
          </p:nvPr>
        </p:nvSpPr>
        <p:spPr>
          <a:ln/>
        </p:spPr>
        <p:txBody>
          <a:bodyPr/>
          <a:lstStyle>
            <a:lvl1pPr>
              <a:defRPr/>
            </a:lvl1pPr>
          </a:lstStyle>
          <a:p>
            <a:pPr>
              <a:defRPr/>
            </a:pPr>
            <a:fld id="{18E4CD43-DEFC-4AB1-A696-CAD80249C011}" type="slidenum">
              <a:rPr lang="ru-RU"/>
              <a:pPr>
                <a:defRPr/>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8834" y="401893"/>
            <a:ext cx="2428155" cy="1707576"/>
          </a:xfrm>
        </p:spPr>
        <p:txBody>
          <a:bodyPr anchor="b"/>
          <a:lstStyle>
            <a:lvl1pPr algn="l">
              <a:defRPr sz="2300" b="1"/>
            </a:lvl1pPr>
          </a:lstStyle>
          <a:p>
            <a:r>
              <a:rPr lang="ru-RU"/>
              <a:t>Образец заголовка</a:t>
            </a:r>
          </a:p>
        </p:txBody>
      </p:sp>
      <p:sp>
        <p:nvSpPr>
          <p:cNvPr id="3" name="Содержимое 2"/>
          <p:cNvSpPr>
            <a:spLocks noGrp="1"/>
          </p:cNvSpPr>
          <p:nvPr>
            <p:ph idx="1"/>
          </p:nvPr>
        </p:nvSpPr>
        <p:spPr>
          <a:xfrm>
            <a:off x="2885581" y="401893"/>
            <a:ext cx="4125874" cy="8602700"/>
          </a:xfrm>
        </p:spPr>
        <p:txBody>
          <a:bodyPr/>
          <a:lstStyle>
            <a:lvl1pPr>
              <a:defRPr sz="3700"/>
            </a:lvl1pPr>
            <a:lvl2pPr>
              <a:defRPr sz="3200"/>
            </a:lvl2pPr>
            <a:lvl3pPr>
              <a:defRPr sz="2800"/>
            </a:lvl3pPr>
            <a:lvl4pPr>
              <a:defRPr sz="2300"/>
            </a:lvl4pPr>
            <a:lvl5pPr>
              <a:defRPr sz="2300"/>
            </a:lvl5pPr>
            <a:lvl6pPr>
              <a:defRPr sz="2300"/>
            </a:lvl6pPr>
            <a:lvl7pPr>
              <a:defRPr sz="2300"/>
            </a:lvl7pPr>
            <a:lvl8pPr>
              <a:defRPr sz="2300"/>
            </a:lvl8pPr>
            <a:lvl9pPr>
              <a:defRPr sz="23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368834" y="2109468"/>
            <a:ext cx="2428155" cy="6895124"/>
          </a:xfrm>
        </p:spPr>
        <p:txBody>
          <a:bodyPr/>
          <a:lstStyle>
            <a:lvl1pPr marL="0" indent="0">
              <a:buNone/>
              <a:defRPr sz="1600"/>
            </a:lvl1pPr>
            <a:lvl2pPr marL="527929" indent="0">
              <a:buNone/>
              <a:defRPr sz="1400"/>
            </a:lvl2pPr>
            <a:lvl3pPr marL="1055858" indent="0">
              <a:buNone/>
              <a:defRPr sz="1200"/>
            </a:lvl3pPr>
            <a:lvl4pPr marL="1583787" indent="0">
              <a:buNone/>
              <a:defRPr sz="1000"/>
            </a:lvl4pPr>
            <a:lvl5pPr marL="2111715" indent="0">
              <a:buNone/>
              <a:defRPr sz="1000"/>
            </a:lvl5pPr>
            <a:lvl6pPr marL="2639644" indent="0">
              <a:buNone/>
              <a:defRPr sz="1000"/>
            </a:lvl6pPr>
            <a:lvl7pPr marL="3167573" indent="0">
              <a:buNone/>
              <a:defRPr sz="1000"/>
            </a:lvl7pPr>
            <a:lvl8pPr marL="3695502" indent="0">
              <a:buNone/>
              <a:defRPr sz="1000"/>
            </a:lvl8pPr>
            <a:lvl9pPr marL="4223431" indent="0">
              <a:buNone/>
              <a:defRPr sz="10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dirty="0"/>
          </a:p>
        </p:txBody>
      </p:sp>
      <p:sp>
        <p:nvSpPr>
          <p:cNvPr id="6"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7" name="Rectangle 6"/>
          <p:cNvSpPr>
            <a:spLocks noGrp="1" noChangeArrowheads="1"/>
          </p:cNvSpPr>
          <p:nvPr>
            <p:ph type="sldNum" sz="quarter" idx="12"/>
          </p:nvPr>
        </p:nvSpPr>
        <p:spPr>
          <a:ln/>
        </p:spPr>
        <p:txBody>
          <a:bodyPr/>
          <a:lstStyle>
            <a:lvl1pPr>
              <a:defRPr/>
            </a:lvl1pPr>
          </a:lstStyle>
          <a:p>
            <a:pPr>
              <a:defRPr/>
            </a:pPr>
            <a:fld id="{02F3148F-CA80-4333-A5F4-DD95C2A1F0C6}" type="slidenum">
              <a:rPr lang="ru-RU"/>
              <a:pPr>
                <a:defRPr/>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46406" y="7056252"/>
            <a:ext cx="4427812" cy="833416"/>
          </a:xfrm>
        </p:spPr>
        <p:txBody>
          <a:bodyPr anchor="b"/>
          <a:lstStyle>
            <a:lvl1pPr algn="l">
              <a:defRPr sz="2300" b="1"/>
            </a:lvl1pPr>
          </a:lstStyle>
          <a:p>
            <a:r>
              <a:rPr lang="ru-RU"/>
              <a:t>Образец заголовка</a:t>
            </a:r>
          </a:p>
        </p:txBody>
      </p:sp>
      <p:sp>
        <p:nvSpPr>
          <p:cNvPr id="3" name="Рисунок 2"/>
          <p:cNvSpPr>
            <a:spLocks noGrp="1"/>
          </p:cNvSpPr>
          <p:nvPr>
            <p:ph type="pic" idx="1"/>
          </p:nvPr>
        </p:nvSpPr>
        <p:spPr>
          <a:xfrm>
            <a:off x="1446406" y="900089"/>
            <a:ext cx="4427812" cy="6048745"/>
          </a:xfrm>
        </p:spPr>
        <p:txBody>
          <a:bodyPr/>
          <a:lstStyle>
            <a:lvl1pPr marL="0" indent="0">
              <a:buNone/>
              <a:defRPr sz="3700"/>
            </a:lvl1pPr>
            <a:lvl2pPr marL="527929" indent="0">
              <a:buNone/>
              <a:defRPr sz="3200"/>
            </a:lvl2pPr>
            <a:lvl3pPr marL="1055858" indent="0">
              <a:buNone/>
              <a:defRPr sz="2800"/>
            </a:lvl3pPr>
            <a:lvl4pPr marL="1583787" indent="0">
              <a:buNone/>
              <a:defRPr sz="2300"/>
            </a:lvl4pPr>
            <a:lvl5pPr marL="2111715" indent="0">
              <a:buNone/>
              <a:defRPr sz="2300"/>
            </a:lvl5pPr>
            <a:lvl6pPr marL="2639644" indent="0">
              <a:buNone/>
              <a:defRPr sz="2300"/>
            </a:lvl6pPr>
            <a:lvl7pPr marL="3167573" indent="0">
              <a:buNone/>
              <a:defRPr sz="2300"/>
            </a:lvl7pPr>
            <a:lvl8pPr marL="3695502" indent="0">
              <a:buNone/>
              <a:defRPr sz="2300"/>
            </a:lvl8pPr>
            <a:lvl9pPr marL="4223431" indent="0">
              <a:buNone/>
              <a:defRPr sz="2300"/>
            </a:lvl9pPr>
          </a:lstStyle>
          <a:p>
            <a:pPr lvl="0"/>
            <a:endParaRPr lang="ru-RU" noProof="0" dirty="0"/>
          </a:p>
        </p:txBody>
      </p:sp>
      <p:sp>
        <p:nvSpPr>
          <p:cNvPr id="4" name="Текст 3"/>
          <p:cNvSpPr>
            <a:spLocks noGrp="1"/>
          </p:cNvSpPr>
          <p:nvPr>
            <p:ph type="body" sz="half" idx="2"/>
          </p:nvPr>
        </p:nvSpPr>
        <p:spPr>
          <a:xfrm>
            <a:off x="1446406" y="7889668"/>
            <a:ext cx="4427812" cy="1183451"/>
          </a:xfrm>
        </p:spPr>
        <p:txBody>
          <a:bodyPr/>
          <a:lstStyle>
            <a:lvl1pPr marL="0" indent="0">
              <a:buNone/>
              <a:defRPr sz="1600"/>
            </a:lvl1pPr>
            <a:lvl2pPr marL="527929" indent="0">
              <a:buNone/>
              <a:defRPr sz="1400"/>
            </a:lvl2pPr>
            <a:lvl3pPr marL="1055858" indent="0">
              <a:buNone/>
              <a:defRPr sz="1200"/>
            </a:lvl3pPr>
            <a:lvl4pPr marL="1583787" indent="0">
              <a:buNone/>
              <a:defRPr sz="1000"/>
            </a:lvl4pPr>
            <a:lvl5pPr marL="2111715" indent="0">
              <a:buNone/>
              <a:defRPr sz="1000"/>
            </a:lvl5pPr>
            <a:lvl6pPr marL="2639644" indent="0">
              <a:buNone/>
              <a:defRPr sz="1000"/>
            </a:lvl6pPr>
            <a:lvl7pPr marL="3167573" indent="0">
              <a:buNone/>
              <a:defRPr sz="1000"/>
            </a:lvl7pPr>
            <a:lvl8pPr marL="3695502" indent="0">
              <a:buNone/>
              <a:defRPr sz="1000"/>
            </a:lvl8pPr>
            <a:lvl9pPr marL="4223431" indent="0">
              <a:buNone/>
              <a:defRPr sz="10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dirty="0"/>
          </a:p>
        </p:txBody>
      </p:sp>
      <p:sp>
        <p:nvSpPr>
          <p:cNvPr id="6"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7" name="Rectangle 6"/>
          <p:cNvSpPr>
            <a:spLocks noGrp="1" noChangeArrowheads="1"/>
          </p:cNvSpPr>
          <p:nvPr>
            <p:ph type="sldNum" sz="quarter" idx="12"/>
          </p:nvPr>
        </p:nvSpPr>
        <p:spPr>
          <a:ln/>
        </p:spPr>
        <p:txBody>
          <a:bodyPr/>
          <a:lstStyle>
            <a:lvl1pPr>
              <a:defRPr/>
            </a:lvl1pPr>
          </a:lstStyle>
          <a:p>
            <a:pPr>
              <a:defRPr/>
            </a:pPr>
            <a:fld id="{96B6531A-77E3-4E44-A1C4-70A918E54C03}" type="slidenum">
              <a:rPr lang="ru-RU"/>
              <a:pPr>
                <a:defRPr/>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68834" y="403744"/>
            <a:ext cx="6642621" cy="1679796"/>
          </a:xfrm>
          <a:prstGeom prst="rect">
            <a:avLst/>
          </a:prstGeom>
          <a:noFill/>
          <a:ln w="9525">
            <a:noFill/>
            <a:miter lim="800000"/>
            <a:headEnd/>
            <a:tailEnd/>
          </a:ln>
        </p:spPr>
        <p:txBody>
          <a:bodyPr vert="horz" wrap="square" lIns="105586" tIns="52793" rIns="105586" bIns="52793" numCol="1" anchor="ctr" anchorCtr="0" compatLnSpc="1">
            <a:prstTxWarp prst="textNoShape">
              <a:avLst/>
            </a:prstTxWarp>
          </a:bodyPr>
          <a:lstStyle/>
          <a:p>
            <a:pPr lvl="0"/>
            <a:r>
              <a:rPr lang="ru-RU"/>
              <a:t>Образец заголовка</a:t>
            </a:r>
          </a:p>
        </p:txBody>
      </p:sp>
      <p:sp>
        <p:nvSpPr>
          <p:cNvPr id="1027" name="Rectangle 3"/>
          <p:cNvSpPr>
            <a:spLocks noGrp="1" noChangeArrowheads="1"/>
          </p:cNvSpPr>
          <p:nvPr>
            <p:ph type="body" idx="1"/>
          </p:nvPr>
        </p:nvSpPr>
        <p:spPr bwMode="auto">
          <a:xfrm>
            <a:off x="368834" y="2352084"/>
            <a:ext cx="6642621" cy="6652508"/>
          </a:xfrm>
          <a:prstGeom prst="rect">
            <a:avLst/>
          </a:prstGeom>
          <a:noFill/>
          <a:ln w="9525">
            <a:noFill/>
            <a:miter lim="800000"/>
            <a:headEnd/>
            <a:tailEnd/>
          </a:ln>
        </p:spPr>
        <p:txBody>
          <a:bodyPr vert="horz" wrap="square" lIns="105586" tIns="52793" rIns="105586" bIns="52793"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28" name="Rectangle 4"/>
          <p:cNvSpPr>
            <a:spLocks noGrp="1" noChangeArrowheads="1"/>
          </p:cNvSpPr>
          <p:nvPr>
            <p:ph type="dt" sz="half" idx="2"/>
          </p:nvPr>
        </p:nvSpPr>
        <p:spPr bwMode="auto">
          <a:xfrm>
            <a:off x="368834" y="9180537"/>
            <a:ext cx="1723032" cy="700069"/>
          </a:xfrm>
          <a:prstGeom prst="rect">
            <a:avLst/>
          </a:prstGeom>
          <a:noFill/>
          <a:ln w="9525">
            <a:noFill/>
            <a:miter lim="800000"/>
            <a:headEnd/>
            <a:tailEnd/>
          </a:ln>
          <a:effectLst/>
        </p:spPr>
        <p:txBody>
          <a:bodyPr vert="horz" wrap="square" lIns="105586" tIns="52793" rIns="105586" bIns="52793" numCol="1" anchor="t" anchorCtr="0" compatLnSpc="1">
            <a:prstTxWarp prst="textNoShape">
              <a:avLst/>
            </a:prstTxWarp>
          </a:bodyPr>
          <a:lstStyle>
            <a:lvl1pPr>
              <a:defRPr sz="1600" smtClean="0"/>
            </a:lvl1pPr>
          </a:lstStyle>
          <a:p>
            <a:pPr>
              <a:defRPr/>
            </a:pPr>
            <a:endParaRPr lang="ru-RU" dirty="0"/>
          </a:p>
        </p:txBody>
      </p:sp>
      <p:sp>
        <p:nvSpPr>
          <p:cNvPr id="1029" name="Rectangle 5"/>
          <p:cNvSpPr>
            <a:spLocks noGrp="1" noChangeArrowheads="1"/>
          </p:cNvSpPr>
          <p:nvPr>
            <p:ph type="ftr" sz="quarter" idx="3"/>
          </p:nvPr>
        </p:nvSpPr>
        <p:spPr bwMode="auto">
          <a:xfrm>
            <a:off x="2522172" y="9180537"/>
            <a:ext cx="2335946" cy="700069"/>
          </a:xfrm>
          <a:prstGeom prst="rect">
            <a:avLst/>
          </a:prstGeom>
          <a:noFill/>
          <a:ln w="9525">
            <a:noFill/>
            <a:miter lim="800000"/>
            <a:headEnd/>
            <a:tailEnd/>
          </a:ln>
          <a:effectLst/>
        </p:spPr>
        <p:txBody>
          <a:bodyPr vert="horz" wrap="square" lIns="105586" tIns="52793" rIns="105586" bIns="52793" numCol="1" anchor="t" anchorCtr="0" compatLnSpc="1">
            <a:prstTxWarp prst="textNoShape">
              <a:avLst/>
            </a:prstTxWarp>
          </a:bodyPr>
          <a:lstStyle>
            <a:lvl1pPr algn="ctr">
              <a:defRPr sz="1600" smtClean="0"/>
            </a:lvl1pPr>
          </a:lstStyle>
          <a:p>
            <a:pPr>
              <a:defRPr/>
            </a:pPr>
            <a:endParaRPr lang="ru-RU" dirty="0"/>
          </a:p>
        </p:txBody>
      </p:sp>
      <p:sp>
        <p:nvSpPr>
          <p:cNvPr id="1030" name="Rectangle 6"/>
          <p:cNvSpPr>
            <a:spLocks noGrp="1" noChangeArrowheads="1"/>
          </p:cNvSpPr>
          <p:nvPr>
            <p:ph type="sldNum" sz="quarter" idx="4"/>
          </p:nvPr>
        </p:nvSpPr>
        <p:spPr bwMode="auto">
          <a:xfrm>
            <a:off x="5288424" y="9180537"/>
            <a:ext cx="1723031" cy="700069"/>
          </a:xfrm>
          <a:prstGeom prst="rect">
            <a:avLst/>
          </a:prstGeom>
          <a:noFill/>
          <a:ln w="9525">
            <a:noFill/>
            <a:miter lim="800000"/>
            <a:headEnd/>
            <a:tailEnd/>
          </a:ln>
          <a:effectLst/>
        </p:spPr>
        <p:txBody>
          <a:bodyPr vert="horz" wrap="square" lIns="105586" tIns="52793" rIns="105586" bIns="52793" numCol="1" anchor="t" anchorCtr="0" compatLnSpc="1">
            <a:prstTxWarp prst="textNoShape">
              <a:avLst/>
            </a:prstTxWarp>
          </a:bodyPr>
          <a:lstStyle>
            <a:lvl1pPr algn="r">
              <a:defRPr sz="1600" smtClean="0"/>
            </a:lvl1pPr>
          </a:lstStyle>
          <a:p>
            <a:pPr>
              <a:defRPr/>
            </a:pPr>
            <a:fld id="{74F560B7-9B0B-4F6A-92FD-DA17DA5FC2C7}"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5100">
          <a:solidFill>
            <a:schemeClr val="tx2"/>
          </a:solidFill>
          <a:latin typeface="+mj-lt"/>
          <a:ea typeface="+mj-ea"/>
          <a:cs typeface="+mj-cs"/>
        </a:defRPr>
      </a:lvl1pPr>
      <a:lvl2pPr algn="ctr" rtl="0" eaLnBrk="0" fontAlgn="base" hangingPunct="0">
        <a:spcBef>
          <a:spcPct val="0"/>
        </a:spcBef>
        <a:spcAft>
          <a:spcPct val="0"/>
        </a:spcAft>
        <a:defRPr sz="5100">
          <a:solidFill>
            <a:schemeClr val="tx2"/>
          </a:solidFill>
          <a:latin typeface="Arial" charset="0"/>
        </a:defRPr>
      </a:lvl2pPr>
      <a:lvl3pPr algn="ctr" rtl="0" eaLnBrk="0" fontAlgn="base" hangingPunct="0">
        <a:spcBef>
          <a:spcPct val="0"/>
        </a:spcBef>
        <a:spcAft>
          <a:spcPct val="0"/>
        </a:spcAft>
        <a:defRPr sz="5100">
          <a:solidFill>
            <a:schemeClr val="tx2"/>
          </a:solidFill>
          <a:latin typeface="Arial" charset="0"/>
        </a:defRPr>
      </a:lvl3pPr>
      <a:lvl4pPr algn="ctr" rtl="0" eaLnBrk="0" fontAlgn="base" hangingPunct="0">
        <a:spcBef>
          <a:spcPct val="0"/>
        </a:spcBef>
        <a:spcAft>
          <a:spcPct val="0"/>
        </a:spcAft>
        <a:defRPr sz="5100">
          <a:solidFill>
            <a:schemeClr val="tx2"/>
          </a:solidFill>
          <a:latin typeface="Arial" charset="0"/>
        </a:defRPr>
      </a:lvl4pPr>
      <a:lvl5pPr algn="ctr" rtl="0" eaLnBrk="0" fontAlgn="base" hangingPunct="0">
        <a:spcBef>
          <a:spcPct val="0"/>
        </a:spcBef>
        <a:spcAft>
          <a:spcPct val="0"/>
        </a:spcAft>
        <a:defRPr sz="5100">
          <a:solidFill>
            <a:schemeClr val="tx2"/>
          </a:solidFill>
          <a:latin typeface="Arial" charset="0"/>
        </a:defRPr>
      </a:lvl5pPr>
      <a:lvl6pPr marL="527929" algn="ctr" rtl="0" fontAlgn="base">
        <a:spcBef>
          <a:spcPct val="0"/>
        </a:spcBef>
        <a:spcAft>
          <a:spcPct val="0"/>
        </a:spcAft>
        <a:defRPr sz="5100">
          <a:solidFill>
            <a:schemeClr val="tx2"/>
          </a:solidFill>
          <a:latin typeface="Arial" charset="0"/>
        </a:defRPr>
      </a:lvl6pPr>
      <a:lvl7pPr marL="1055858" algn="ctr" rtl="0" fontAlgn="base">
        <a:spcBef>
          <a:spcPct val="0"/>
        </a:spcBef>
        <a:spcAft>
          <a:spcPct val="0"/>
        </a:spcAft>
        <a:defRPr sz="5100">
          <a:solidFill>
            <a:schemeClr val="tx2"/>
          </a:solidFill>
          <a:latin typeface="Arial" charset="0"/>
        </a:defRPr>
      </a:lvl7pPr>
      <a:lvl8pPr marL="1583787" algn="ctr" rtl="0" fontAlgn="base">
        <a:spcBef>
          <a:spcPct val="0"/>
        </a:spcBef>
        <a:spcAft>
          <a:spcPct val="0"/>
        </a:spcAft>
        <a:defRPr sz="5100">
          <a:solidFill>
            <a:schemeClr val="tx2"/>
          </a:solidFill>
          <a:latin typeface="Arial" charset="0"/>
        </a:defRPr>
      </a:lvl8pPr>
      <a:lvl9pPr marL="2111715" algn="ctr" rtl="0" fontAlgn="base">
        <a:spcBef>
          <a:spcPct val="0"/>
        </a:spcBef>
        <a:spcAft>
          <a:spcPct val="0"/>
        </a:spcAft>
        <a:defRPr sz="5100">
          <a:solidFill>
            <a:schemeClr val="tx2"/>
          </a:solidFill>
          <a:latin typeface="Arial" charset="0"/>
        </a:defRPr>
      </a:lvl9pPr>
    </p:titleStyle>
    <p:bodyStyle>
      <a:lvl1pPr marL="395947" indent="-395947" algn="l" rtl="0" eaLnBrk="0" fontAlgn="base" hangingPunct="0">
        <a:spcBef>
          <a:spcPct val="20000"/>
        </a:spcBef>
        <a:spcAft>
          <a:spcPct val="0"/>
        </a:spcAft>
        <a:buChar char="•"/>
        <a:defRPr sz="3700">
          <a:solidFill>
            <a:schemeClr val="tx1"/>
          </a:solidFill>
          <a:latin typeface="+mn-lt"/>
          <a:ea typeface="+mn-ea"/>
          <a:cs typeface="+mn-cs"/>
        </a:defRPr>
      </a:lvl1pPr>
      <a:lvl2pPr marL="857884" indent="-329956" algn="l" rtl="0" eaLnBrk="0" fontAlgn="base" hangingPunct="0">
        <a:spcBef>
          <a:spcPct val="20000"/>
        </a:spcBef>
        <a:spcAft>
          <a:spcPct val="0"/>
        </a:spcAft>
        <a:buChar char="–"/>
        <a:defRPr sz="3200">
          <a:solidFill>
            <a:schemeClr val="tx1"/>
          </a:solidFill>
          <a:latin typeface="+mn-lt"/>
        </a:defRPr>
      </a:lvl2pPr>
      <a:lvl3pPr marL="1319822" indent="-263964" algn="l" rtl="0" eaLnBrk="0" fontAlgn="base" hangingPunct="0">
        <a:spcBef>
          <a:spcPct val="20000"/>
        </a:spcBef>
        <a:spcAft>
          <a:spcPct val="0"/>
        </a:spcAft>
        <a:buChar char="•"/>
        <a:defRPr sz="2800">
          <a:solidFill>
            <a:schemeClr val="tx1"/>
          </a:solidFill>
          <a:latin typeface="+mn-lt"/>
        </a:defRPr>
      </a:lvl3pPr>
      <a:lvl4pPr marL="1847751" indent="-263964" algn="l" rtl="0" eaLnBrk="0" fontAlgn="base" hangingPunct="0">
        <a:spcBef>
          <a:spcPct val="20000"/>
        </a:spcBef>
        <a:spcAft>
          <a:spcPct val="0"/>
        </a:spcAft>
        <a:buChar char="–"/>
        <a:defRPr sz="2300">
          <a:solidFill>
            <a:schemeClr val="tx1"/>
          </a:solidFill>
          <a:latin typeface="+mn-lt"/>
        </a:defRPr>
      </a:lvl4pPr>
      <a:lvl5pPr marL="2375680" indent="-263964" algn="l" rtl="0" eaLnBrk="0" fontAlgn="base" hangingPunct="0">
        <a:spcBef>
          <a:spcPct val="20000"/>
        </a:spcBef>
        <a:spcAft>
          <a:spcPct val="0"/>
        </a:spcAft>
        <a:buChar char="»"/>
        <a:defRPr sz="2300">
          <a:solidFill>
            <a:schemeClr val="tx1"/>
          </a:solidFill>
          <a:latin typeface="+mn-lt"/>
        </a:defRPr>
      </a:lvl5pPr>
      <a:lvl6pPr marL="2903609" indent="-263964" algn="l" rtl="0" fontAlgn="base">
        <a:spcBef>
          <a:spcPct val="20000"/>
        </a:spcBef>
        <a:spcAft>
          <a:spcPct val="0"/>
        </a:spcAft>
        <a:buChar char="»"/>
        <a:defRPr sz="2300">
          <a:solidFill>
            <a:schemeClr val="tx1"/>
          </a:solidFill>
          <a:latin typeface="+mn-lt"/>
        </a:defRPr>
      </a:lvl6pPr>
      <a:lvl7pPr marL="3431537" indent="-263964" algn="l" rtl="0" fontAlgn="base">
        <a:spcBef>
          <a:spcPct val="20000"/>
        </a:spcBef>
        <a:spcAft>
          <a:spcPct val="0"/>
        </a:spcAft>
        <a:buChar char="»"/>
        <a:defRPr sz="2300">
          <a:solidFill>
            <a:schemeClr val="tx1"/>
          </a:solidFill>
          <a:latin typeface="+mn-lt"/>
        </a:defRPr>
      </a:lvl7pPr>
      <a:lvl8pPr marL="3959466" indent="-263964" algn="l" rtl="0" fontAlgn="base">
        <a:spcBef>
          <a:spcPct val="20000"/>
        </a:spcBef>
        <a:spcAft>
          <a:spcPct val="0"/>
        </a:spcAft>
        <a:buChar char="»"/>
        <a:defRPr sz="2300">
          <a:solidFill>
            <a:schemeClr val="tx1"/>
          </a:solidFill>
          <a:latin typeface="+mn-lt"/>
        </a:defRPr>
      </a:lvl8pPr>
      <a:lvl9pPr marL="4487395" indent="-263964" algn="l" rtl="0" fontAlgn="base">
        <a:spcBef>
          <a:spcPct val="20000"/>
        </a:spcBef>
        <a:spcAft>
          <a:spcPct val="0"/>
        </a:spcAft>
        <a:buChar char="»"/>
        <a:defRPr sz="2300">
          <a:solidFill>
            <a:schemeClr val="tx1"/>
          </a:solidFill>
          <a:latin typeface="+mn-lt"/>
        </a:defRPr>
      </a:lvl9pPr>
    </p:bodyStyle>
    <p:otherStyle>
      <a:defPPr>
        <a:defRPr lang="ru-RU"/>
      </a:defPPr>
      <a:lvl1pPr marL="0" algn="l" defTabSz="1055858" rtl="0" eaLnBrk="1" latinLnBrk="0" hangingPunct="1">
        <a:defRPr sz="2100" kern="1200">
          <a:solidFill>
            <a:schemeClr val="tx1"/>
          </a:solidFill>
          <a:latin typeface="+mn-lt"/>
          <a:ea typeface="+mn-ea"/>
          <a:cs typeface="+mn-cs"/>
        </a:defRPr>
      </a:lvl1pPr>
      <a:lvl2pPr marL="527929" algn="l" defTabSz="1055858" rtl="0" eaLnBrk="1" latinLnBrk="0" hangingPunct="1">
        <a:defRPr sz="2100" kern="1200">
          <a:solidFill>
            <a:schemeClr val="tx1"/>
          </a:solidFill>
          <a:latin typeface="+mn-lt"/>
          <a:ea typeface="+mn-ea"/>
          <a:cs typeface="+mn-cs"/>
        </a:defRPr>
      </a:lvl2pPr>
      <a:lvl3pPr marL="1055858" algn="l" defTabSz="1055858" rtl="0" eaLnBrk="1" latinLnBrk="0" hangingPunct="1">
        <a:defRPr sz="2100" kern="1200">
          <a:solidFill>
            <a:schemeClr val="tx1"/>
          </a:solidFill>
          <a:latin typeface="+mn-lt"/>
          <a:ea typeface="+mn-ea"/>
          <a:cs typeface="+mn-cs"/>
        </a:defRPr>
      </a:lvl3pPr>
      <a:lvl4pPr marL="1583787" algn="l" defTabSz="1055858" rtl="0" eaLnBrk="1" latinLnBrk="0" hangingPunct="1">
        <a:defRPr sz="2100" kern="1200">
          <a:solidFill>
            <a:schemeClr val="tx1"/>
          </a:solidFill>
          <a:latin typeface="+mn-lt"/>
          <a:ea typeface="+mn-ea"/>
          <a:cs typeface="+mn-cs"/>
        </a:defRPr>
      </a:lvl4pPr>
      <a:lvl5pPr marL="2111715" algn="l" defTabSz="1055858" rtl="0" eaLnBrk="1" latinLnBrk="0" hangingPunct="1">
        <a:defRPr sz="2100" kern="1200">
          <a:solidFill>
            <a:schemeClr val="tx1"/>
          </a:solidFill>
          <a:latin typeface="+mn-lt"/>
          <a:ea typeface="+mn-ea"/>
          <a:cs typeface="+mn-cs"/>
        </a:defRPr>
      </a:lvl5pPr>
      <a:lvl6pPr marL="2639644" algn="l" defTabSz="1055858" rtl="0" eaLnBrk="1" latinLnBrk="0" hangingPunct="1">
        <a:defRPr sz="2100" kern="1200">
          <a:solidFill>
            <a:schemeClr val="tx1"/>
          </a:solidFill>
          <a:latin typeface="+mn-lt"/>
          <a:ea typeface="+mn-ea"/>
          <a:cs typeface="+mn-cs"/>
        </a:defRPr>
      </a:lvl6pPr>
      <a:lvl7pPr marL="3167573" algn="l" defTabSz="1055858" rtl="0" eaLnBrk="1" latinLnBrk="0" hangingPunct="1">
        <a:defRPr sz="2100" kern="1200">
          <a:solidFill>
            <a:schemeClr val="tx1"/>
          </a:solidFill>
          <a:latin typeface="+mn-lt"/>
          <a:ea typeface="+mn-ea"/>
          <a:cs typeface="+mn-cs"/>
        </a:defRPr>
      </a:lvl7pPr>
      <a:lvl8pPr marL="3695502" algn="l" defTabSz="1055858" rtl="0" eaLnBrk="1" latinLnBrk="0" hangingPunct="1">
        <a:defRPr sz="2100" kern="1200">
          <a:solidFill>
            <a:schemeClr val="tx1"/>
          </a:solidFill>
          <a:latin typeface="+mn-lt"/>
          <a:ea typeface="+mn-ea"/>
          <a:cs typeface="+mn-cs"/>
        </a:defRPr>
      </a:lvl8pPr>
      <a:lvl9pPr marL="4223431" algn="l" defTabSz="1055858"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jpg"/><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32.jp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35.jpeg"/><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3.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ru.wikipedia.org/wiki/%D0%91%D0%BE%D0%B9_%D1%83_%D0%B2%D1%8B%D1%81%D0%BE%D1%82%D1%8B_776" TargetMode="Externa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A46E4B2-3A80-4073-806C-19485AF8A42F}"/>
              </a:ext>
            </a:extLst>
          </p:cNvPr>
          <p:cNvSpPr txBox="1"/>
          <p:nvPr/>
        </p:nvSpPr>
        <p:spPr>
          <a:xfrm>
            <a:off x="-774352" y="9667244"/>
            <a:ext cx="6982745" cy="646331"/>
          </a:xfrm>
          <a:prstGeom prst="rect">
            <a:avLst/>
          </a:prstGeom>
          <a:noFill/>
        </p:spPr>
        <p:txBody>
          <a:bodyPr wrap="none" rtlCol="0">
            <a:spAutoFit/>
          </a:bodyPr>
          <a:lstStyle/>
          <a:p>
            <a:r>
              <a:rPr lang="ru-RU" dirty="0">
                <a:solidFill>
                  <a:schemeClr val="bg1"/>
                </a:solidFill>
              </a:rPr>
              <a:t>ВОЛОНТЕРЫ МОЛОДЕЖНОГО КЛУБА «РИТМ» (ЛЯНГАСОВО)</a:t>
            </a:r>
          </a:p>
          <a:p>
            <a:endParaRPr lang="ru-RU" dirty="0"/>
          </a:p>
        </p:txBody>
      </p:sp>
      <p:sp>
        <p:nvSpPr>
          <p:cNvPr id="5" name="TextBox 4"/>
          <p:cNvSpPr txBox="1"/>
          <p:nvPr/>
        </p:nvSpPr>
        <p:spPr>
          <a:xfrm>
            <a:off x="1102082" y="2019256"/>
            <a:ext cx="5916491" cy="1754326"/>
          </a:xfrm>
          <a:prstGeom prst="rect">
            <a:avLst/>
          </a:prstGeom>
          <a:noFill/>
        </p:spPr>
        <p:txBody>
          <a:bodyPr wrap="none" rtlCol="0">
            <a:spAutoFit/>
          </a:bodyPr>
          <a:lstStyle/>
          <a:p>
            <a:r>
              <a:rPr lang="ru-RU" sz="6000" b="1" dirty="0">
                <a:solidFill>
                  <a:srgbClr val="002060"/>
                </a:solidFill>
              </a:rPr>
              <a:t>ГЕРОИ ЧЕЧНИ</a:t>
            </a:r>
          </a:p>
          <a:p>
            <a:r>
              <a:rPr lang="ru-RU" sz="4800" b="1" dirty="0">
                <a:solidFill>
                  <a:schemeClr val="tx1">
                    <a:lumMod val="75000"/>
                    <a:lumOff val="25000"/>
                  </a:schemeClr>
                </a:solidFill>
              </a:rPr>
              <a:t> </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300" y="4701239"/>
            <a:ext cx="6640797" cy="4461786"/>
          </a:xfrm>
          <a:prstGeom prst="rect">
            <a:avLst/>
          </a:prstGeom>
        </p:spPr>
      </p:pic>
      <p:sp>
        <p:nvSpPr>
          <p:cNvPr id="4" name="TextBox 3"/>
          <p:cNvSpPr txBox="1"/>
          <p:nvPr/>
        </p:nvSpPr>
        <p:spPr>
          <a:xfrm>
            <a:off x="879585" y="3489134"/>
            <a:ext cx="6138988" cy="707886"/>
          </a:xfrm>
          <a:prstGeom prst="rect">
            <a:avLst/>
          </a:prstGeom>
          <a:noFill/>
        </p:spPr>
        <p:txBody>
          <a:bodyPr wrap="none" rtlCol="0">
            <a:spAutoFit/>
          </a:bodyPr>
          <a:lstStyle/>
          <a:p>
            <a:pPr algn="ctr"/>
            <a:r>
              <a:rPr lang="ru-RU" sz="2000" b="1" dirty="0"/>
              <a:t>Кировчане, </a:t>
            </a:r>
          </a:p>
          <a:p>
            <a:pPr algn="ctr"/>
            <a:r>
              <a:rPr lang="ru-RU" sz="2000" b="1" dirty="0"/>
              <a:t>погибшие в вооруженных конфликтах в Чечне</a:t>
            </a:r>
          </a:p>
        </p:txBody>
      </p:sp>
      <p:sp>
        <p:nvSpPr>
          <p:cNvPr id="7" name="TextBox 6"/>
          <p:cNvSpPr txBox="1"/>
          <p:nvPr/>
        </p:nvSpPr>
        <p:spPr>
          <a:xfrm>
            <a:off x="2826048" y="9621077"/>
            <a:ext cx="1975605" cy="369332"/>
          </a:xfrm>
          <a:prstGeom prst="rect">
            <a:avLst/>
          </a:prstGeom>
          <a:noFill/>
        </p:spPr>
        <p:txBody>
          <a:bodyPr wrap="none" rtlCol="0">
            <a:spAutoFit/>
          </a:bodyPr>
          <a:lstStyle/>
          <a:p>
            <a:r>
              <a:rPr lang="ru-RU" b="1" dirty="0"/>
              <a:t>Киров, 2021 год</a:t>
            </a:r>
          </a:p>
        </p:txBody>
      </p:sp>
      <p:sp>
        <p:nvSpPr>
          <p:cNvPr id="2" name="TextBox 1"/>
          <p:cNvSpPr txBox="1"/>
          <p:nvPr/>
        </p:nvSpPr>
        <p:spPr>
          <a:xfrm>
            <a:off x="2141372" y="359792"/>
            <a:ext cx="3250633" cy="369332"/>
          </a:xfrm>
          <a:prstGeom prst="rect">
            <a:avLst/>
          </a:prstGeom>
          <a:noFill/>
        </p:spPr>
        <p:txBody>
          <a:bodyPr wrap="none" rtlCol="0">
            <a:spAutoFit/>
          </a:bodyPr>
          <a:lstStyle/>
          <a:p>
            <a:r>
              <a:rPr lang="ru-RU" b="1" dirty="0"/>
              <a:t>Молодежный клуб «Ритм».</a:t>
            </a:r>
          </a:p>
        </p:txBody>
      </p:sp>
    </p:spTree>
    <p:extLst>
      <p:ext uri="{BB962C8B-B14F-4D97-AF65-F5344CB8AC3E}">
        <p14:creationId xmlns:p14="http://schemas.microsoft.com/office/powerpoint/2010/main" val="3655316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7A46122-9800-4627-8DD9-6286D9ABA8FA}"/>
              </a:ext>
            </a:extLst>
          </p:cNvPr>
          <p:cNvSpPr txBox="1"/>
          <p:nvPr/>
        </p:nvSpPr>
        <p:spPr>
          <a:xfrm>
            <a:off x="1801076" y="64341"/>
            <a:ext cx="4403513" cy="276999"/>
          </a:xfrm>
          <a:prstGeom prst="rect">
            <a:avLst/>
          </a:prstGeom>
          <a:noFill/>
        </p:spPr>
        <p:txBody>
          <a:bodyPr wrap="none" rtlCol="0">
            <a:spAutoFit/>
          </a:bodyPr>
          <a:lstStyle/>
          <a:p>
            <a:r>
              <a:rPr lang="ru-RU" sz="1200" i="1" dirty="0"/>
              <a:t>Кировчане, погибшие в вооруженных конфликтах в Чечне</a:t>
            </a:r>
          </a:p>
        </p:txBody>
      </p:sp>
      <p:cxnSp>
        <p:nvCxnSpPr>
          <p:cNvPr id="12" name="Прямая соединительная линия 11">
            <a:extLst>
              <a:ext uri="{FF2B5EF4-FFF2-40B4-BE49-F238E27FC236}">
                <a16:creationId xmlns:a16="http://schemas.microsoft.com/office/drawing/2014/main" id="{BE0651FE-B181-4812-9169-2EC499DAFA3B}"/>
              </a:ext>
            </a:extLst>
          </p:cNvPr>
          <p:cNvCxnSpPr/>
          <p:nvPr/>
        </p:nvCxnSpPr>
        <p:spPr>
          <a:xfrm>
            <a:off x="217331" y="287784"/>
            <a:ext cx="6857189" cy="0"/>
          </a:xfrm>
          <a:prstGeom prst="line">
            <a:avLst/>
          </a:prstGeom>
        </p:spPr>
        <p:style>
          <a:lnRef idx="1">
            <a:schemeClr val="dk1"/>
          </a:lnRef>
          <a:fillRef idx="0">
            <a:schemeClr val="dk1"/>
          </a:fillRef>
          <a:effectRef idx="0">
            <a:schemeClr val="dk1"/>
          </a:effectRef>
          <a:fontRef idx="minor">
            <a:schemeClr val="tx1"/>
          </a:fontRef>
        </p:style>
      </p:cxnSp>
      <p:cxnSp>
        <p:nvCxnSpPr>
          <p:cNvPr id="14" name="Прямая соединительная линия 13">
            <a:extLst>
              <a:ext uri="{FF2B5EF4-FFF2-40B4-BE49-F238E27FC236}">
                <a16:creationId xmlns:a16="http://schemas.microsoft.com/office/drawing/2014/main" id="{E36B8569-A9B4-4D30-A5A2-AB0C2E0FB05E}"/>
              </a:ext>
            </a:extLst>
          </p:cNvPr>
          <p:cNvCxnSpPr/>
          <p:nvPr/>
        </p:nvCxnSpPr>
        <p:spPr>
          <a:xfrm>
            <a:off x="336858" y="9726808"/>
            <a:ext cx="6857189" cy="0"/>
          </a:xfrm>
          <a:prstGeom prst="line">
            <a:avLst/>
          </a:prstGeom>
        </p:spPr>
        <p:style>
          <a:lnRef idx="1">
            <a:schemeClr val="dk1"/>
          </a:lnRef>
          <a:fillRef idx="0">
            <a:schemeClr val="dk1"/>
          </a:fillRef>
          <a:effectRef idx="0">
            <a:schemeClr val="dk1"/>
          </a:effectRef>
          <a:fontRef idx="minor">
            <a:schemeClr val="tx1"/>
          </a:fontRef>
        </p:style>
      </p:cxnSp>
      <p:cxnSp>
        <p:nvCxnSpPr>
          <p:cNvPr id="19" name="Прямая соединительная линия 18">
            <a:extLst>
              <a:ext uri="{FF2B5EF4-FFF2-40B4-BE49-F238E27FC236}">
                <a16:creationId xmlns:a16="http://schemas.microsoft.com/office/drawing/2014/main" id="{2F397C3C-BA0D-48CA-8BC7-DF9D486E8B81}"/>
              </a:ext>
            </a:extLst>
          </p:cNvPr>
          <p:cNvCxnSpPr/>
          <p:nvPr/>
        </p:nvCxnSpPr>
        <p:spPr>
          <a:xfrm>
            <a:off x="3012002" y="1134853"/>
            <a:ext cx="115212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id="{2F397C3C-BA0D-48CA-8BC7-DF9D486E8B81}"/>
              </a:ext>
            </a:extLst>
          </p:cNvPr>
          <p:cNvCxnSpPr/>
          <p:nvPr/>
        </p:nvCxnSpPr>
        <p:spPr>
          <a:xfrm>
            <a:off x="4812312" y="1134853"/>
            <a:ext cx="115212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5" name="Прямоугольник 4"/>
          <p:cNvSpPr/>
          <p:nvPr/>
        </p:nvSpPr>
        <p:spPr>
          <a:xfrm>
            <a:off x="3602238" y="9746195"/>
            <a:ext cx="354584" cy="276999"/>
          </a:xfrm>
          <a:prstGeom prst="rect">
            <a:avLst/>
          </a:prstGeom>
        </p:spPr>
        <p:txBody>
          <a:bodyPr wrap="none">
            <a:spAutoFit/>
          </a:bodyPr>
          <a:lstStyle/>
          <a:p>
            <a:r>
              <a:rPr lang="ru-RU" sz="1200" dirty="0"/>
              <a:t>10</a:t>
            </a:r>
          </a:p>
        </p:txBody>
      </p:sp>
      <p:sp>
        <p:nvSpPr>
          <p:cNvPr id="29" name="TextBox 28">
            <a:extLst>
              <a:ext uri="{FF2B5EF4-FFF2-40B4-BE49-F238E27FC236}">
                <a16:creationId xmlns:a16="http://schemas.microsoft.com/office/drawing/2014/main" id="{06F74706-31B0-441D-BBE4-E0491A6BC647}"/>
              </a:ext>
            </a:extLst>
          </p:cNvPr>
          <p:cNvSpPr txBox="1"/>
          <p:nvPr/>
        </p:nvSpPr>
        <p:spPr>
          <a:xfrm>
            <a:off x="2709962" y="1215532"/>
            <a:ext cx="5139322" cy="2954655"/>
          </a:xfrm>
          <a:prstGeom prst="rect">
            <a:avLst/>
          </a:prstGeom>
          <a:noFill/>
        </p:spPr>
        <p:txBody>
          <a:bodyPr wrap="square" rtlCol="0">
            <a:spAutoFit/>
          </a:bodyPr>
          <a:lstStyle/>
          <a:p>
            <a:r>
              <a:rPr lang="ru-RU" sz="1400" i="1" dirty="0">
                <a:latin typeface="Cambria" panose="02040503050406030204" pitchFamily="18" charset="0"/>
                <a:ea typeface="Cambria" panose="02040503050406030204" pitchFamily="18" charset="0"/>
              </a:rPr>
              <a:t>Место рождения</a:t>
            </a:r>
            <a:r>
              <a:rPr lang="ru-RU" sz="1400" dirty="0">
                <a:latin typeface="Cambria" panose="02040503050406030204" pitchFamily="18" charset="0"/>
                <a:ea typeface="Cambria" panose="02040503050406030204" pitchFamily="18" charset="0"/>
              </a:rPr>
              <a:t>: г. Киров</a:t>
            </a:r>
          </a:p>
          <a:p>
            <a:r>
              <a:rPr lang="ru-RU" sz="1400" dirty="0">
                <a:latin typeface="Cambria" panose="02040503050406030204" pitchFamily="18" charset="0"/>
                <a:ea typeface="Cambria" panose="02040503050406030204" pitchFamily="18" charset="0"/>
              </a:rPr>
              <a:t>Родственники: мать Татьяна Жданова </a:t>
            </a:r>
          </a:p>
          <a:p>
            <a:r>
              <a:rPr lang="ru-RU" sz="1400" i="1" dirty="0">
                <a:latin typeface="Cambria" panose="02040503050406030204" pitchFamily="18" charset="0"/>
                <a:ea typeface="Cambria" panose="02040503050406030204" pitchFamily="18" charset="0"/>
              </a:rPr>
              <a:t>Учеба: </a:t>
            </a:r>
            <a:r>
              <a:rPr lang="ru-RU" sz="1400" dirty="0">
                <a:latin typeface="Cambria" panose="02040503050406030204" pitchFamily="18" charset="0"/>
                <a:ea typeface="Cambria" panose="02040503050406030204" pitchFamily="18" charset="0"/>
              </a:rPr>
              <a:t>школа № 14 г. Кирова</a:t>
            </a:r>
          </a:p>
          <a:p>
            <a:r>
              <a:rPr lang="ru-RU" sz="1400" i="1" dirty="0">
                <a:latin typeface="Cambria" panose="02040503050406030204" pitchFamily="18" charset="0"/>
                <a:ea typeface="Cambria" panose="02040503050406030204" pitchFamily="18" charset="0"/>
              </a:rPr>
              <a:t>Призван </a:t>
            </a:r>
            <a:r>
              <a:rPr lang="ru-RU" sz="1400" dirty="0">
                <a:latin typeface="Cambria" panose="02040503050406030204" pitchFamily="18" charset="0"/>
                <a:ea typeface="Cambria" panose="02040503050406030204" pitchFamily="18" charset="0"/>
              </a:rPr>
              <a:t>Первомайским РВК 21 декабря 1993 г.</a:t>
            </a:r>
          </a:p>
          <a:p>
            <a:r>
              <a:rPr lang="ru-RU" sz="1400" i="1" dirty="0">
                <a:latin typeface="Cambria" panose="02040503050406030204" pitchFamily="18" charset="0"/>
                <a:ea typeface="Cambria" panose="02040503050406030204" pitchFamily="18" charset="0"/>
              </a:rPr>
              <a:t>Служба</a:t>
            </a:r>
            <a:r>
              <a:rPr lang="ru-RU" sz="1400" dirty="0">
                <a:latin typeface="Cambria" panose="02040503050406030204" pitchFamily="18" charset="0"/>
                <a:ea typeface="Cambria" panose="02040503050406030204" pitchFamily="18" charset="0"/>
              </a:rPr>
              <a:t>: рядовой, стрелок в/ч 21617.</a:t>
            </a:r>
          </a:p>
          <a:p>
            <a:r>
              <a:rPr lang="ru-RU" sz="1400" i="1" dirty="0">
                <a:latin typeface="Cambria" panose="02040503050406030204" pitchFamily="18" charset="0"/>
                <a:ea typeface="Cambria" panose="02040503050406030204" pitchFamily="18" charset="0"/>
              </a:rPr>
              <a:t>Погиб </a:t>
            </a:r>
            <a:r>
              <a:rPr lang="ru-RU" sz="1400" dirty="0">
                <a:latin typeface="Cambria" panose="02040503050406030204" pitchFamily="18" charset="0"/>
                <a:ea typeface="Cambria" panose="02040503050406030204" pitchFamily="18" charset="0"/>
              </a:rPr>
              <a:t>19 мая 1995 г. в Чеченской республике</a:t>
            </a:r>
          </a:p>
          <a:p>
            <a:r>
              <a:rPr lang="ru-RU" sz="1400" i="1" dirty="0">
                <a:latin typeface="Cambria" panose="02040503050406030204" pitchFamily="18" charset="0"/>
                <a:ea typeface="Cambria" panose="02040503050406030204" pitchFamily="18" charset="0"/>
              </a:rPr>
              <a:t>Захоронен</a:t>
            </a:r>
            <a:r>
              <a:rPr lang="ru-RU" sz="1400" dirty="0">
                <a:latin typeface="Cambria" panose="02040503050406030204" pitchFamily="18" charset="0"/>
                <a:ea typeface="Cambria" panose="02040503050406030204" pitchFamily="18" charset="0"/>
              </a:rPr>
              <a:t> на Новомакарьеском кладбище г. Кирова</a:t>
            </a:r>
          </a:p>
          <a:p>
            <a:r>
              <a:rPr lang="ru-RU" sz="1400" dirty="0">
                <a:latin typeface="Cambria" panose="02040503050406030204" pitchFamily="18" charset="0"/>
                <a:ea typeface="Cambria" panose="02040503050406030204" pitchFamily="18" charset="0"/>
              </a:rPr>
              <a:t> </a:t>
            </a:r>
            <a:r>
              <a:rPr lang="ru-RU" sz="1400" i="1" dirty="0">
                <a:latin typeface="Cambria" panose="02040503050406030204" pitchFamily="18" charset="0"/>
                <a:ea typeface="Cambria" panose="02040503050406030204" pitchFamily="18" charset="0"/>
              </a:rPr>
              <a:t>Награжден</a:t>
            </a:r>
            <a:r>
              <a:rPr lang="ru-RU" sz="1400" dirty="0">
                <a:latin typeface="Cambria" panose="02040503050406030204" pitchFamily="18" charset="0"/>
                <a:ea typeface="Cambria" panose="02040503050406030204" pitchFamily="18" charset="0"/>
              </a:rPr>
              <a:t> орденом Мужества (посмертно)</a:t>
            </a:r>
          </a:p>
          <a:p>
            <a:endParaRPr lang="ru-RU" sz="1400" dirty="0"/>
          </a:p>
          <a:p>
            <a:endParaRPr lang="ru-RU" sz="1400" dirty="0">
              <a:latin typeface="Cambria" panose="02040503050406030204" pitchFamily="18" charset="0"/>
              <a:ea typeface="Cambria" panose="02040503050406030204" pitchFamily="18" charset="0"/>
            </a:endParaRPr>
          </a:p>
          <a:p>
            <a:endParaRPr lang="ru-RU" sz="1400" dirty="0">
              <a:latin typeface="Cambria" panose="02040503050406030204" pitchFamily="18" charset="0"/>
              <a:ea typeface="Cambria" panose="02040503050406030204" pitchFamily="18" charset="0"/>
            </a:endParaRPr>
          </a:p>
          <a:p>
            <a:endParaRPr lang="ru-RU" sz="1400" dirty="0">
              <a:latin typeface="Cambria" panose="02040503050406030204" pitchFamily="18" charset="0"/>
              <a:ea typeface="Cambria" panose="02040503050406030204" pitchFamily="18" charset="0"/>
            </a:endParaRPr>
          </a:p>
          <a:p>
            <a:endParaRPr lang="ru-RU" dirty="0"/>
          </a:p>
        </p:txBody>
      </p:sp>
      <p:cxnSp>
        <p:nvCxnSpPr>
          <p:cNvPr id="31" name="Прямая соединительная линия 30">
            <a:extLst>
              <a:ext uri="{FF2B5EF4-FFF2-40B4-BE49-F238E27FC236}">
                <a16:creationId xmlns:a16="http://schemas.microsoft.com/office/drawing/2014/main" id="{E7FEFE97-62A5-4961-8904-49D2DFB43A9E}"/>
              </a:ext>
            </a:extLst>
          </p:cNvPr>
          <p:cNvCxnSpPr/>
          <p:nvPr/>
        </p:nvCxnSpPr>
        <p:spPr>
          <a:xfrm>
            <a:off x="3284882" y="6392343"/>
            <a:ext cx="115212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id="{14F40379-D1A7-4A48-819A-740F9A742F07}"/>
              </a:ext>
            </a:extLst>
          </p:cNvPr>
          <p:cNvCxnSpPr/>
          <p:nvPr/>
        </p:nvCxnSpPr>
        <p:spPr>
          <a:xfrm>
            <a:off x="5135439" y="6377491"/>
            <a:ext cx="115212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956" y="1239053"/>
            <a:ext cx="2219385" cy="1770925"/>
          </a:xfrm>
          <a:prstGeom prst="rect">
            <a:avLst/>
          </a:prstGeom>
        </p:spPr>
      </p:pic>
      <p:sp>
        <p:nvSpPr>
          <p:cNvPr id="6" name="TextBox 5"/>
          <p:cNvSpPr txBox="1"/>
          <p:nvPr/>
        </p:nvSpPr>
        <p:spPr>
          <a:xfrm>
            <a:off x="336858" y="3155265"/>
            <a:ext cx="6978083" cy="2246769"/>
          </a:xfrm>
          <a:prstGeom prst="rect">
            <a:avLst/>
          </a:prstGeom>
          <a:noFill/>
        </p:spPr>
        <p:txBody>
          <a:bodyPr wrap="square" rtlCol="0">
            <a:spAutoFit/>
          </a:bodyPr>
          <a:lstStyle/>
          <a:p>
            <a:pPr algn="just"/>
            <a:r>
              <a:rPr lang="ru-RU" sz="1400" dirty="0">
                <a:latin typeface="Cambria" panose="02040503050406030204" pitchFamily="18" charset="0"/>
                <a:ea typeface="Cambria" panose="02040503050406030204" pitchFamily="18" charset="0"/>
              </a:rPr>
              <a:t>Жданов Андрей Владимирович  учился в школе № 14 с 1982 по 1990 год. По воспоминаниям классного руководителя Ольги Токаревой «Андрей был надежным, ответственным, на него можно было положиться в трудную минуту».</a:t>
            </a:r>
          </a:p>
          <a:p>
            <a:pPr algn="just"/>
            <a:r>
              <a:rPr lang="ru-RU" sz="1400" dirty="0">
                <a:latin typeface="Cambria" panose="02040503050406030204" pitchFamily="18" charset="0"/>
                <a:ea typeface="Cambria" panose="02040503050406030204" pitchFamily="18" charset="0"/>
              </a:rPr>
              <a:t>Жданов А. В. чень хотел служить в армии. В конце декабря 1993 года был призван Первомайским РВК на службу. Андрей Владимирович сразу же попал на Северный Кавказ.  Был разведчиком.  22 февраля 1995 года Жданов А, В. оказался  в плену,  </a:t>
            </a:r>
          </a:p>
          <a:p>
            <a:pPr algn="just"/>
            <a:r>
              <a:rPr lang="ru-RU" sz="1400" dirty="0">
                <a:latin typeface="Cambria" panose="02040503050406030204" pitchFamily="18" charset="0"/>
                <a:ea typeface="Cambria" panose="02040503050406030204" pitchFamily="18" charset="0"/>
              </a:rPr>
              <a:t>А 19 мая 1995 года был казнен чеченскими боевиками.  Андрей Владимирович посмертно награжден орденом Мужества.  В память о подвиге Жданова А. В. в 2010 году на территории школы № 14, где он учился, была установлена мемориальная доска.</a:t>
            </a:r>
            <a:endParaRPr lang="ru-RU" dirty="0"/>
          </a:p>
        </p:txBody>
      </p:sp>
      <p:sp>
        <p:nvSpPr>
          <p:cNvPr id="24" name="TextBox 23">
            <a:extLst>
              <a:ext uri="{FF2B5EF4-FFF2-40B4-BE49-F238E27FC236}">
                <a16:creationId xmlns:a16="http://schemas.microsoft.com/office/drawing/2014/main" id="{936696F5-2F3C-4043-8946-C160FE6C6DDD}"/>
              </a:ext>
            </a:extLst>
          </p:cNvPr>
          <p:cNvSpPr txBox="1"/>
          <p:nvPr/>
        </p:nvSpPr>
        <p:spPr>
          <a:xfrm>
            <a:off x="836610" y="379449"/>
            <a:ext cx="7200800" cy="738664"/>
          </a:xfrm>
          <a:prstGeom prst="rect">
            <a:avLst/>
          </a:prstGeom>
          <a:noFill/>
        </p:spPr>
        <p:txBody>
          <a:bodyPr wrap="square" rtlCol="0">
            <a:spAutoFit/>
          </a:bodyPr>
          <a:lstStyle/>
          <a:p>
            <a:pPr algn="ctr"/>
            <a:r>
              <a:rPr lang="ru-RU" sz="1400" b="1" dirty="0">
                <a:solidFill>
                  <a:srgbClr val="002060"/>
                </a:solidFill>
                <a:latin typeface="Adobe Heiti Std R" panose="020B0400000000000000" pitchFamily="34" charset="-128"/>
                <a:ea typeface="Adobe Heiti Std R" panose="020B0400000000000000" pitchFamily="34" charset="-128"/>
                <a:cs typeface="Adobe Hebrew" panose="02040503050201020203" pitchFamily="18" charset="-79"/>
              </a:rPr>
              <a:t>ЖДАНОВ</a:t>
            </a:r>
            <a:br>
              <a:rPr lang="ru-RU" sz="1400" b="1" dirty="0">
                <a:solidFill>
                  <a:srgbClr val="002060"/>
                </a:solidFill>
                <a:latin typeface="Adobe Heiti Std R" panose="020B0400000000000000" pitchFamily="34" charset="-128"/>
                <a:ea typeface="Adobe Heiti Std R" panose="020B0400000000000000" pitchFamily="34" charset="-128"/>
                <a:cs typeface="Adobe Hebrew" panose="02040503050201020203" pitchFamily="18" charset="-79"/>
              </a:rPr>
            </a:br>
            <a:r>
              <a:rPr lang="ru-RU" sz="1400" b="1" dirty="0">
                <a:solidFill>
                  <a:srgbClr val="002060"/>
                </a:solidFill>
                <a:latin typeface="Adobe Heiti Std R" panose="020B0400000000000000" pitchFamily="34" charset="-128"/>
                <a:ea typeface="Adobe Heiti Std R" panose="020B0400000000000000" pitchFamily="34" charset="-128"/>
                <a:cs typeface="Adobe Hebrew" panose="02040503050201020203" pitchFamily="18" charset="-79"/>
              </a:rPr>
              <a:t>АНДРЕЙ ВЛАДИМИРОВИЧ</a:t>
            </a:r>
          </a:p>
          <a:p>
            <a:pPr algn="ctr"/>
            <a:r>
              <a:rPr lang="ru-RU" sz="1400" b="1" dirty="0">
                <a:solidFill>
                  <a:srgbClr val="002060"/>
                </a:solidFill>
                <a:latin typeface="Adobe Heiti Std R" panose="020B0400000000000000" pitchFamily="34" charset="-128"/>
                <a:ea typeface="Adobe Heiti Std R" panose="020B0400000000000000" pitchFamily="34" charset="-128"/>
                <a:cs typeface="Adobe Hebrew" panose="02040503050201020203" pitchFamily="18" charset="-79"/>
              </a:rPr>
              <a:t>(1975 - 1995)</a:t>
            </a:r>
            <a:endParaRPr lang="ru-RU" dirty="0"/>
          </a:p>
        </p:txBody>
      </p:sp>
      <p:sp>
        <p:nvSpPr>
          <p:cNvPr id="30" name="TextBox 29">
            <a:extLst>
              <a:ext uri="{FF2B5EF4-FFF2-40B4-BE49-F238E27FC236}">
                <a16:creationId xmlns:a16="http://schemas.microsoft.com/office/drawing/2014/main" id="{06F74706-31B0-441D-BBE4-E0491A6BC647}"/>
              </a:ext>
            </a:extLst>
          </p:cNvPr>
          <p:cNvSpPr txBox="1"/>
          <p:nvPr/>
        </p:nvSpPr>
        <p:spPr>
          <a:xfrm>
            <a:off x="2932482" y="6630985"/>
            <a:ext cx="5139322" cy="1015663"/>
          </a:xfrm>
          <a:prstGeom prst="rect">
            <a:avLst/>
          </a:prstGeom>
          <a:noFill/>
        </p:spPr>
        <p:txBody>
          <a:bodyPr wrap="square" rtlCol="0">
            <a:spAutoFit/>
          </a:bodyPr>
          <a:lstStyle/>
          <a:p>
            <a:endParaRPr lang="ru-RU" sz="1400" dirty="0">
              <a:latin typeface="Cambria" panose="02040503050406030204" pitchFamily="18" charset="0"/>
              <a:ea typeface="Cambria" panose="02040503050406030204" pitchFamily="18" charset="0"/>
            </a:endParaRPr>
          </a:p>
          <a:p>
            <a:endParaRPr lang="ru-RU" sz="1400" dirty="0">
              <a:latin typeface="Cambria" panose="02040503050406030204" pitchFamily="18" charset="0"/>
              <a:ea typeface="Cambria" panose="02040503050406030204" pitchFamily="18" charset="0"/>
            </a:endParaRPr>
          </a:p>
          <a:p>
            <a:endParaRPr lang="ru-RU" sz="1400" dirty="0">
              <a:latin typeface="Cambria" panose="02040503050406030204" pitchFamily="18" charset="0"/>
              <a:ea typeface="Cambria" panose="02040503050406030204" pitchFamily="18" charset="0"/>
            </a:endParaRPr>
          </a:p>
          <a:p>
            <a:endParaRPr lang="ru-RU" dirty="0"/>
          </a:p>
        </p:txBody>
      </p:sp>
      <p:pic>
        <p:nvPicPr>
          <p:cNvPr id="17" name="Рисунок 16">
            <a:extLst>
              <a:ext uri="{FF2B5EF4-FFF2-40B4-BE49-F238E27FC236}">
                <a16:creationId xmlns:a16="http://schemas.microsoft.com/office/drawing/2014/main" id="{BD2BFAA9-9888-40EE-BAFB-A7C316C34F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9410" y="1016883"/>
            <a:ext cx="294926" cy="235940"/>
          </a:xfrm>
          <a:prstGeom prst="rect">
            <a:avLst/>
          </a:prstGeom>
        </p:spPr>
      </p:pic>
      <p:pic>
        <p:nvPicPr>
          <p:cNvPr id="18" name="Рисунок 17">
            <a:extLst>
              <a:ext uri="{FF2B5EF4-FFF2-40B4-BE49-F238E27FC236}">
                <a16:creationId xmlns:a16="http://schemas.microsoft.com/office/drawing/2014/main" id="{3E09444B-5EA0-47A6-8833-8C0C62D22B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2601" y="6275725"/>
            <a:ext cx="294926" cy="235940"/>
          </a:xfrm>
          <a:prstGeom prst="rect">
            <a:avLst/>
          </a:prstGeom>
        </p:spPr>
      </p:pic>
      <p:pic>
        <p:nvPicPr>
          <p:cNvPr id="21" name="Рисунок 20">
            <a:extLst>
              <a:ext uri="{FF2B5EF4-FFF2-40B4-BE49-F238E27FC236}">
                <a16:creationId xmlns:a16="http://schemas.microsoft.com/office/drawing/2014/main" id="{7F8120C7-6496-4021-97B7-98185B93B1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941" y="5679915"/>
            <a:ext cx="2054399" cy="2659213"/>
          </a:xfrm>
          <a:prstGeom prst="rect">
            <a:avLst/>
          </a:prstGeom>
        </p:spPr>
      </p:pic>
      <p:sp>
        <p:nvSpPr>
          <p:cNvPr id="22" name="TextBox 21">
            <a:extLst>
              <a:ext uri="{FF2B5EF4-FFF2-40B4-BE49-F238E27FC236}">
                <a16:creationId xmlns:a16="http://schemas.microsoft.com/office/drawing/2014/main" id="{060C2047-DB2F-4EF7-A989-E8C86BF8DBA6}"/>
              </a:ext>
            </a:extLst>
          </p:cNvPr>
          <p:cNvSpPr txBox="1"/>
          <p:nvPr/>
        </p:nvSpPr>
        <p:spPr>
          <a:xfrm>
            <a:off x="5272424" y="9770063"/>
            <a:ext cx="2123915" cy="276999"/>
          </a:xfrm>
          <a:prstGeom prst="rect">
            <a:avLst/>
          </a:prstGeom>
          <a:noFill/>
        </p:spPr>
        <p:txBody>
          <a:bodyPr wrap="none" rtlCol="0">
            <a:spAutoFit/>
          </a:bodyPr>
          <a:lstStyle/>
          <a:p>
            <a:r>
              <a:rPr lang="ru-RU" sz="1200" i="1" dirty="0"/>
              <a:t>Молодежный клуб «Ритм»</a:t>
            </a:r>
          </a:p>
        </p:txBody>
      </p:sp>
      <p:sp>
        <p:nvSpPr>
          <p:cNvPr id="23" name="TextBox 22">
            <a:extLst>
              <a:ext uri="{FF2B5EF4-FFF2-40B4-BE49-F238E27FC236}">
                <a16:creationId xmlns:a16="http://schemas.microsoft.com/office/drawing/2014/main" id="{936696F5-2F3C-4043-8946-C160FE6C6DDD}"/>
              </a:ext>
            </a:extLst>
          </p:cNvPr>
          <p:cNvSpPr txBox="1"/>
          <p:nvPr/>
        </p:nvSpPr>
        <p:spPr>
          <a:xfrm>
            <a:off x="1217066" y="5484880"/>
            <a:ext cx="7200800" cy="738664"/>
          </a:xfrm>
          <a:prstGeom prst="rect">
            <a:avLst/>
          </a:prstGeom>
          <a:noFill/>
        </p:spPr>
        <p:txBody>
          <a:bodyPr wrap="square" rtlCol="0">
            <a:spAutoFit/>
          </a:bodyPr>
          <a:lstStyle/>
          <a:p>
            <a:pPr algn="ctr"/>
            <a:r>
              <a:rPr lang="ru-RU" sz="1400" b="1" dirty="0">
                <a:solidFill>
                  <a:srgbClr val="002060"/>
                </a:solidFill>
                <a:latin typeface="Adobe Heiti Std R" panose="020B0400000000000000" pitchFamily="34" charset="-128"/>
                <a:ea typeface="Adobe Heiti Std R" panose="020B0400000000000000" pitchFamily="34" charset="-128"/>
                <a:cs typeface="Adobe Hebrew" panose="02040503050201020203" pitchFamily="18" charset="-79"/>
              </a:rPr>
              <a:t>ЗЫКОВ</a:t>
            </a:r>
            <a:br>
              <a:rPr lang="ru-RU" sz="1400" b="1" dirty="0">
                <a:solidFill>
                  <a:srgbClr val="002060"/>
                </a:solidFill>
                <a:latin typeface="Adobe Heiti Std R" panose="020B0400000000000000" pitchFamily="34" charset="-128"/>
                <a:ea typeface="Adobe Heiti Std R" panose="020B0400000000000000" pitchFamily="34" charset="-128"/>
                <a:cs typeface="Adobe Hebrew" panose="02040503050201020203" pitchFamily="18" charset="-79"/>
              </a:rPr>
            </a:br>
            <a:r>
              <a:rPr lang="ru-RU" sz="1400" b="1" dirty="0">
                <a:solidFill>
                  <a:srgbClr val="002060"/>
                </a:solidFill>
                <a:latin typeface="Adobe Heiti Std R" panose="020B0400000000000000" pitchFamily="34" charset="-128"/>
                <a:ea typeface="Adobe Heiti Std R" panose="020B0400000000000000" pitchFamily="34" charset="-128"/>
                <a:cs typeface="Adobe Hebrew" panose="02040503050201020203" pitchFamily="18" charset="-79"/>
              </a:rPr>
              <a:t>СЕРГЕЙ АЛЕКСАНДРОВИЧ</a:t>
            </a:r>
            <a:br>
              <a:rPr lang="ru-RU" sz="1400" b="1" dirty="0">
                <a:solidFill>
                  <a:srgbClr val="002060"/>
                </a:solidFill>
                <a:latin typeface="Adobe Heiti Std R" panose="020B0400000000000000" pitchFamily="34" charset="-128"/>
                <a:ea typeface="Adobe Heiti Std R" panose="020B0400000000000000" pitchFamily="34" charset="-128"/>
                <a:cs typeface="Adobe Hebrew" panose="02040503050201020203" pitchFamily="18" charset="-79"/>
              </a:rPr>
            </a:br>
            <a:r>
              <a:rPr lang="ru-RU" sz="1400" b="1" dirty="0">
                <a:solidFill>
                  <a:srgbClr val="002060"/>
                </a:solidFill>
                <a:latin typeface="Adobe Heiti Std R" panose="020B0400000000000000" pitchFamily="34" charset="-128"/>
                <a:ea typeface="Adobe Heiti Std R" panose="020B0400000000000000" pitchFamily="34" charset="-128"/>
                <a:cs typeface="Adobe Hebrew" panose="02040503050201020203" pitchFamily="18" charset="-79"/>
              </a:rPr>
              <a:t>(1978 - 2000)</a:t>
            </a:r>
            <a:endParaRPr lang="ru-RU" dirty="0"/>
          </a:p>
        </p:txBody>
      </p:sp>
      <p:pic>
        <p:nvPicPr>
          <p:cNvPr id="25" name="Рисунок 24">
            <a:extLst>
              <a:ext uri="{FF2B5EF4-FFF2-40B4-BE49-F238E27FC236}">
                <a16:creationId xmlns:a16="http://schemas.microsoft.com/office/drawing/2014/main" id="{01AE0FFA-0C3F-45EA-9711-95E7434DE4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1780" y="5769188"/>
            <a:ext cx="2283585" cy="3240106"/>
          </a:xfrm>
          <a:prstGeom prst="rect">
            <a:avLst/>
          </a:prstGeom>
        </p:spPr>
      </p:pic>
      <p:sp>
        <p:nvSpPr>
          <p:cNvPr id="26" name="Прямоугольник 25"/>
          <p:cNvSpPr/>
          <p:nvPr/>
        </p:nvSpPr>
        <p:spPr>
          <a:xfrm>
            <a:off x="2932482" y="6849219"/>
            <a:ext cx="4289509" cy="1815882"/>
          </a:xfrm>
          <a:prstGeom prst="rect">
            <a:avLst/>
          </a:prstGeom>
        </p:spPr>
        <p:txBody>
          <a:bodyPr wrap="square">
            <a:spAutoFit/>
          </a:bodyPr>
          <a:lstStyle/>
          <a:p>
            <a:r>
              <a:rPr lang="ru-RU" sz="1400" i="1" dirty="0">
                <a:latin typeface="Cambria" panose="02040503050406030204" pitchFamily="18" charset="0"/>
                <a:ea typeface="Cambria" panose="02040503050406030204" pitchFamily="18" charset="0"/>
              </a:rPr>
              <a:t>Место рождения</a:t>
            </a:r>
            <a:r>
              <a:rPr lang="ru-RU" sz="1400" dirty="0">
                <a:latin typeface="Cambria" panose="02040503050406030204" pitchFamily="18" charset="0"/>
                <a:ea typeface="Cambria" panose="02040503050406030204" pitchFamily="18" charset="0"/>
              </a:rPr>
              <a:t>: г. Киров</a:t>
            </a:r>
          </a:p>
          <a:p>
            <a:r>
              <a:rPr lang="ru-RU" sz="1400" i="1" dirty="0">
                <a:latin typeface="Cambria" panose="02040503050406030204" pitchFamily="18" charset="0"/>
                <a:ea typeface="Cambria" panose="02040503050406030204" pitchFamily="18" charset="0"/>
              </a:rPr>
              <a:t>Призван </a:t>
            </a:r>
            <a:r>
              <a:rPr lang="ru-RU" sz="1400" dirty="0">
                <a:latin typeface="Cambria" panose="02040503050406030204" pitchFamily="18" charset="0"/>
                <a:ea typeface="Cambria" panose="02040503050406030204" pitchFamily="18" charset="0"/>
              </a:rPr>
              <a:t>Ленинским РВК в 2000 г.</a:t>
            </a:r>
          </a:p>
          <a:p>
            <a:r>
              <a:rPr lang="ru-RU" sz="1400" i="1" dirty="0">
                <a:latin typeface="Cambria" panose="02040503050406030204" pitchFamily="18" charset="0"/>
                <a:ea typeface="Cambria" panose="02040503050406030204" pitchFamily="18" charset="0"/>
              </a:rPr>
              <a:t>Служба</a:t>
            </a:r>
            <a:r>
              <a:rPr lang="ru-RU" sz="1400" dirty="0">
                <a:latin typeface="Cambria" panose="02040503050406030204" pitchFamily="18" charset="0"/>
                <a:ea typeface="Cambria" panose="02040503050406030204" pitchFamily="18" charset="0"/>
              </a:rPr>
              <a:t>: сержант контрактной службы в/ч 7487</a:t>
            </a:r>
          </a:p>
          <a:p>
            <a:r>
              <a:rPr lang="ru-RU" sz="1400" dirty="0">
                <a:latin typeface="Cambria" panose="02040503050406030204" pitchFamily="18" charset="0"/>
                <a:ea typeface="Cambria" panose="02040503050406030204" pitchFamily="18" charset="0"/>
              </a:rPr>
              <a:t>(кировская дивизия ВВ)</a:t>
            </a:r>
          </a:p>
          <a:p>
            <a:r>
              <a:rPr lang="ru-RU" sz="1400" i="1" dirty="0">
                <a:latin typeface="Cambria" panose="02040503050406030204" pitchFamily="18" charset="0"/>
                <a:ea typeface="Cambria" panose="02040503050406030204" pitchFamily="18" charset="0"/>
              </a:rPr>
              <a:t>Погиб 2 июля </a:t>
            </a:r>
            <a:r>
              <a:rPr lang="ru-RU" sz="1400" dirty="0">
                <a:latin typeface="Cambria" panose="02040503050406030204" pitchFamily="18" charset="0"/>
                <a:ea typeface="Cambria" panose="02040503050406030204" pitchFamily="18" charset="0"/>
              </a:rPr>
              <a:t>2000 г.  в Чеченской республике</a:t>
            </a:r>
          </a:p>
          <a:p>
            <a:r>
              <a:rPr lang="ru-RU" sz="1400" i="1" dirty="0">
                <a:latin typeface="Cambria" panose="02040503050406030204" pitchFamily="18" charset="0"/>
                <a:ea typeface="Cambria" panose="02040503050406030204" pitchFamily="18" charset="0"/>
              </a:rPr>
              <a:t>Захоронен</a:t>
            </a:r>
            <a:r>
              <a:rPr lang="ru-RU" sz="1400" dirty="0">
                <a:latin typeface="Cambria" panose="02040503050406030204" pitchFamily="18" charset="0"/>
                <a:ea typeface="Cambria" panose="02040503050406030204" pitchFamily="18" charset="0"/>
              </a:rPr>
              <a:t> в г. Кирове</a:t>
            </a:r>
          </a:p>
          <a:p>
            <a:r>
              <a:rPr lang="ru-RU" sz="1400" i="1" dirty="0">
                <a:latin typeface="Cambria" panose="02040503050406030204" pitchFamily="18" charset="0"/>
                <a:ea typeface="Cambria" panose="02040503050406030204" pitchFamily="18" charset="0"/>
              </a:rPr>
              <a:t>Награжден </a:t>
            </a:r>
            <a:r>
              <a:rPr lang="ru-RU" sz="1400" dirty="0">
                <a:latin typeface="Cambria" panose="02040503050406030204" pitchFamily="18" charset="0"/>
                <a:ea typeface="Cambria" panose="02040503050406030204" pitchFamily="18" charset="0"/>
              </a:rPr>
              <a:t>орденом Мужества (посмертно)</a:t>
            </a:r>
          </a:p>
          <a:p>
            <a:endParaRPr lang="ru-RU" sz="1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95828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7A46122-9800-4627-8DD9-6286D9ABA8FA}"/>
              </a:ext>
            </a:extLst>
          </p:cNvPr>
          <p:cNvSpPr txBox="1"/>
          <p:nvPr/>
        </p:nvSpPr>
        <p:spPr>
          <a:xfrm>
            <a:off x="1801076" y="64341"/>
            <a:ext cx="4403513" cy="276999"/>
          </a:xfrm>
          <a:prstGeom prst="rect">
            <a:avLst/>
          </a:prstGeom>
          <a:noFill/>
        </p:spPr>
        <p:txBody>
          <a:bodyPr wrap="none" rtlCol="0">
            <a:spAutoFit/>
          </a:bodyPr>
          <a:lstStyle/>
          <a:p>
            <a:r>
              <a:rPr lang="ru-RU" sz="1200" i="1" dirty="0"/>
              <a:t>Кировчане, погибшие в вооруженных конфликтах в Чечне</a:t>
            </a:r>
          </a:p>
        </p:txBody>
      </p:sp>
      <p:cxnSp>
        <p:nvCxnSpPr>
          <p:cNvPr id="12" name="Прямая соединительная линия 11">
            <a:extLst>
              <a:ext uri="{FF2B5EF4-FFF2-40B4-BE49-F238E27FC236}">
                <a16:creationId xmlns:a16="http://schemas.microsoft.com/office/drawing/2014/main" id="{BE0651FE-B181-4812-9169-2EC499DAFA3B}"/>
              </a:ext>
            </a:extLst>
          </p:cNvPr>
          <p:cNvCxnSpPr/>
          <p:nvPr/>
        </p:nvCxnSpPr>
        <p:spPr>
          <a:xfrm>
            <a:off x="217331" y="287784"/>
            <a:ext cx="6857189" cy="0"/>
          </a:xfrm>
          <a:prstGeom prst="line">
            <a:avLst/>
          </a:prstGeom>
        </p:spPr>
        <p:style>
          <a:lnRef idx="1">
            <a:schemeClr val="dk1"/>
          </a:lnRef>
          <a:fillRef idx="0">
            <a:schemeClr val="dk1"/>
          </a:fillRef>
          <a:effectRef idx="0">
            <a:schemeClr val="dk1"/>
          </a:effectRef>
          <a:fontRef idx="minor">
            <a:schemeClr val="tx1"/>
          </a:fontRef>
        </p:style>
      </p:cxnSp>
      <p:pic>
        <p:nvPicPr>
          <p:cNvPr id="13" name="Рисунок 12">
            <a:extLst>
              <a:ext uri="{FF2B5EF4-FFF2-40B4-BE49-F238E27FC236}">
                <a16:creationId xmlns:a16="http://schemas.microsoft.com/office/drawing/2014/main" id="{54702588-E9C0-4F36-A013-EDAD452BAE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74" y="164598"/>
            <a:ext cx="384168" cy="283132"/>
          </a:xfrm>
          <a:prstGeom prst="rect">
            <a:avLst/>
          </a:prstGeom>
        </p:spPr>
      </p:pic>
      <p:cxnSp>
        <p:nvCxnSpPr>
          <p:cNvPr id="14" name="Прямая соединительная линия 13">
            <a:extLst>
              <a:ext uri="{FF2B5EF4-FFF2-40B4-BE49-F238E27FC236}">
                <a16:creationId xmlns:a16="http://schemas.microsoft.com/office/drawing/2014/main" id="{E36B8569-A9B4-4D30-A5A2-AB0C2E0FB05E}"/>
              </a:ext>
            </a:extLst>
          </p:cNvPr>
          <p:cNvCxnSpPr/>
          <p:nvPr/>
        </p:nvCxnSpPr>
        <p:spPr>
          <a:xfrm>
            <a:off x="336858" y="9726808"/>
            <a:ext cx="6857189" cy="0"/>
          </a:xfrm>
          <a:prstGeom prst="line">
            <a:avLst/>
          </a:prstGeom>
        </p:spPr>
        <p:style>
          <a:lnRef idx="1">
            <a:schemeClr val="dk1"/>
          </a:lnRef>
          <a:fillRef idx="0">
            <a:schemeClr val="dk1"/>
          </a:fillRef>
          <a:effectRef idx="0">
            <a:schemeClr val="dk1"/>
          </a:effectRef>
          <a:fontRef idx="minor">
            <a:schemeClr val="tx1"/>
          </a:fontRef>
        </p:style>
      </p:cxnSp>
      <p:pic>
        <p:nvPicPr>
          <p:cNvPr id="16" name="Рисунок 15">
            <a:extLst>
              <a:ext uri="{FF2B5EF4-FFF2-40B4-BE49-F238E27FC236}">
                <a16:creationId xmlns:a16="http://schemas.microsoft.com/office/drawing/2014/main" id="{939AB3D3-D5B4-4520-94AA-AB615C4782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9231" y="1018077"/>
            <a:ext cx="360040" cy="288032"/>
          </a:xfrm>
          <a:prstGeom prst="rect">
            <a:avLst/>
          </a:prstGeom>
        </p:spPr>
      </p:pic>
      <p:cxnSp>
        <p:nvCxnSpPr>
          <p:cNvPr id="19" name="Прямая соединительная линия 18">
            <a:extLst>
              <a:ext uri="{FF2B5EF4-FFF2-40B4-BE49-F238E27FC236}">
                <a16:creationId xmlns:a16="http://schemas.microsoft.com/office/drawing/2014/main" id="{2F397C3C-BA0D-48CA-8BC7-DF9D486E8B81}"/>
              </a:ext>
            </a:extLst>
          </p:cNvPr>
          <p:cNvCxnSpPr/>
          <p:nvPr/>
        </p:nvCxnSpPr>
        <p:spPr>
          <a:xfrm>
            <a:off x="3168370" y="1170271"/>
            <a:ext cx="115212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id="{2F397C3C-BA0D-48CA-8BC7-DF9D486E8B81}"/>
              </a:ext>
            </a:extLst>
          </p:cNvPr>
          <p:cNvCxnSpPr/>
          <p:nvPr/>
        </p:nvCxnSpPr>
        <p:spPr>
          <a:xfrm>
            <a:off x="4876011" y="1170271"/>
            <a:ext cx="115212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5" name="Прямоугольник 4"/>
          <p:cNvSpPr/>
          <p:nvPr/>
        </p:nvSpPr>
        <p:spPr>
          <a:xfrm>
            <a:off x="3602238" y="9746195"/>
            <a:ext cx="343171" cy="276999"/>
          </a:xfrm>
          <a:prstGeom prst="rect">
            <a:avLst/>
          </a:prstGeom>
        </p:spPr>
        <p:txBody>
          <a:bodyPr wrap="none">
            <a:spAutoFit/>
          </a:bodyPr>
          <a:lstStyle/>
          <a:p>
            <a:r>
              <a:rPr lang="ru-RU" sz="1200" dirty="0"/>
              <a:t>11</a:t>
            </a:r>
          </a:p>
        </p:txBody>
      </p:sp>
      <p:sp>
        <p:nvSpPr>
          <p:cNvPr id="17" name="TextBox 16">
            <a:extLst>
              <a:ext uri="{FF2B5EF4-FFF2-40B4-BE49-F238E27FC236}">
                <a16:creationId xmlns:a16="http://schemas.microsoft.com/office/drawing/2014/main" id="{936696F5-2F3C-4043-8946-C160FE6C6DDD}"/>
              </a:ext>
            </a:extLst>
          </p:cNvPr>
          <p:cNvSpPr txBox="1"/>
          <p:nvPr/>
        </p:nvSpPr>
        <p:spPr>
          <a:xfrm>
            <a:off x="1083096" y="358084"/>
            <a:ext cx="7200800" cy="738664"/>
          </a:xfrm>
          <a:prstGeom prst="rect">
            <a:avLst/>
          </a:prstGeom>
          <a:noFill/>
        </p:spPr>
        <p:txBody>
          <a:bodyPr wrap="square" rtlCol="0">
            <a:spAutoFit/>
          </a:bodyPr>
          <a:lstStyle/>
          <a:p>
            <a:pPr algn="ctr"/>
            <a:r>
              <a:rPr lang="ru-RU" sz="1400" b="1" dirty="0">
                <a:solidFill>
                  <a:srgbClr val="002060"/>
                </a:solidFill>
                <a:latin typeface="Adobe Heiti Std R" panose="020B0400000000000000" pitchFamily="34" charset="-128"/>
                <a:ea typeface="Adobe Heiti Std R" panose="020B0400000000000000" pitchFamily="34" charset="-128"/>
                <a:cs typeface="Adobe Hebrew" panose="02040503050201020203" pitchFamily="18" charset="-79"/>
              </a:rPr>
              <a:t>ИГНАТЬЕВ</a:t>
            </a:r>
            <a:br>
              <a:rPr lang="ru-RU" sz="1400" b="1" dirty="0">
                <a:solidFill>
                  <a:srgbClr val="002060"/>
                </a:solidFill>
                <a:latin typeface="Adobe Heiti Std R" panose="020B0400000000000000" pitchFamily="34" charset="-128"/>
                <a:ea typeface="Adobe Heiti Std R" panose="020B0400000000000000" pitchFamily="34" charset="-128"/>
                <a:cs typeface="Adobe Hebrew" panose="02040503050201020203" pitchFamily="18" charset="-79"/>
              </a:rPr>
            </a:br>
            <a:r>
              <a:rPr lang="ru-RU" sz="1400" b="1" dirty="0">
                <a:solidFill>
                  <a:srgbClr val="002060"/>
                </a:solidFill>
                <a:latin typeface="Adobe Heiti Std R" panose="020B0400000000000000" pitchFamily="34" charset="-128"/>
                <a:ea typeface="Adobe Heiti Std R" panose="020B0400000000000000" pitchFamily="34" charset="-128"/>
                <a:cs typeface="Adobe Hebrew" panose="02040503050201020203" pitchFamily="18" charset="-79"/>
              </a:rPr>
              <a:t>АЛЕКСЕЙ ЮРЬЕВИЧ</a:t>
            </a:r>
            <a:br>
              <a:rPr lang="ru-RU" sz="1400" b="1" dirty="0">
                <a:solidFill>
                  <a:srgbClr val="002060"/>
                </a:solidFill>
                <a:latin typeface="Adobe Heiti Std R" panose="020B0400000000000000" pitchFamily="34" charset="-128"/>
                <a:ea typeface="Adobe Heiti Std R" panose="020B0400000000000000" pitchFamily="34" charset="-128"/>
                <a:cs typeface="Adobe Hebrew" panose="02040503050201020203" pitchFamily="18" charset="-79"/>
              </a:rPr>
            </a:br>
            <a:r>
              <a:rPr lang="ru-RU" sz="1400" b="1" dirty="0">
                <a:solidFill>
                  <a:srgbClr val="002060"/>
                </a:solidFill>
                <a:latin typeface="Adobe Heiti Std R" panose="020B0400000000000000" pitchFamily="34" charset="-128"/>
                <a:ea typeface="Adobe Heiti Std R" panose="020B0400000000000000" pitchFamily="34" charset="-128"/>
                <a:cs typeface="Adobe Hebrew" panose="02040503050201020203" pitchFamily="18" charset="-79"/>
              </a:rPr>
              <a:t>(1963 - 1996)</a:t>
            </a:r>
            <a:endParaRPr lang="ru-RU" dirty="0"/>
          </a:p>
        </p:txBody>
      </p:sp>
      <p:sp>
        <p:nvSpPr>
          <p:cNvPr id="18" name="Прямоугольник 17"/>
          <p:cNvSpPr/>
          <p:nvPr/>
        </p:nvSpPr>
        <p:spPr>
          <a:xfrm>
            <a:off x="2610024" y="1282079"/>
            <a:ext cx="4584023" cy="1805876"/>
          </a:xfrm>
          <a:prstGeom prst="rect">
            <a:avLst/>
          </a:prstGeom>
        </p:spPr>
        <p:txBody>
          <a:bodyPr wrap="square">
            <a:spAutoFit/>
          </a:bodyPr>
          <a:lstStyle/>
          <a:p>
            <a:pPr algn="just"/>
            <a:r>
              <a:rPr lang="ru-RU" sz="1400" i="1" dirty="0">
                <a:latin typeface="Cambria" panose="02040503050406030204" pitchFamily="18" charset="0"/>
                <a:ea typeface="Cambria" panose="02040503050406030204" pitchFamily="18" charset="0"/>
              </a:rPr>
              <a:t>Дата рождения: </a:t>
            </a:r>
            <a:r>
              <a:rPr lang="ru-RU" sz="1400" dirty="0">
                <a:latin typeface="Cambria" panose="02040503050406030204" pitchFamily="18" charset="0"/>
                <a:ea typeface="Cambria" panose="02040503050406030204" pitchFamily="18" charset="0"/>
              </a:rPr>
              <a:t>23 октября 1963 г.</a:t>
            </a:r>
          </a:p>
          <a:p>
            <a:pPr algn="just"/>
            <a:r>
              <a:rPr lang="ru-RU" sz="1400" i="1" dirty="0">
                <a:latin typeface="Cambria" panose="02040503050406030204" pitchFamily="18" charset="0"/>
                <a:ea typeface="Cambria" panose="02040503050406030204" pitchFamily="18" charset="0"/>
              </a:rPr>
              <a:t>Место рождения</a:t>
            </a:r>
            <a:r>
              <a:rPr lang="ru-RU" sz="1400" dirty="0">
                <a:latin typeface="Cambria" panose="02040503050406030204" pitchFamily="18" charset="0"/>
                <a:ea typeface="Cambria" panose="02040503050406030204" pitchFamily="18" charset="0"/>
              </a:rPr>
              <a:t>: г. Киров</a:t>
            </a:r>
          </a:p>
          <a:p>
            <a:pPr algn="just"/>
            <a:r>
              <a:rPr lang="ru-RU" sz="1400" i="1" dirty="0">
                <a:latin typeface="Cambria" panose="02040503050406030204" pitchFamily="18" charset="0"/>
                <a:ea typeface="Cambria" panose="02040503050406030204" pitchFamily="18" charset="0"/>
              </a:rPr>
              <a:t>Служба</a:t>
            </a:r>
            <a:r>
              <a:rPr lang="ru-RU" sz="1400" dirty="0">
                <a:latin typeface="Cambria" panose="02040503050406030204" pitchFamily="18" charset="0"/>
                <a:ea typeface="Cambria" panose="02040503050406030204" pitchFamily="18" charset="0"/>
              </a:rPr>
              <a:t>: сержант</a:t>
            </a:r>
          </a:p>
          <a:p>
            <a:pPr algn="just"/>
            <a:r>
              <a:rPr lang="ru-RU" sz="1400" i="1" dirty="0">
                <a:latin typeface="Cambria" panose="02040503050406030204" pitchFamily="18" charset="0"/>
                <a:ea typeface="Cambria" panose="02040503050406030204" pitchFamily="18" charset="0"/>
              </a:rPr>
              <a:t>Умер</a:t>
            </a:r>
            <a:r>
              <a:rPr lang="ru-RU" sz="1400" dirty="0">
                <a:latin typeface="Cambria" panose="02040503050406030204" pitchFamily="18" charset="0"/>
                <a:ea typeface="Cambria" panose="02040503050406030204" pitchFamily="18" charset="0"/>
              </a:rPr>
              <a:t> 30 мая 1996 г. в военном госпитале г. Самары от ранений, полученных в Чеченской республике</a:t>
            </a:r>
          </a:p>
          <a:p>
            <a:pPr algn="just"/>
            <a:r>
              <a:rPr lang="ru-RU" sz="1400" i="1" dirty="0">
                <a:latin typeface="Cambria" panose="02040503050406030204" pitchFamily="18" charset="0"/>
                <a:ea typeface="Cambria" panose="02040503050406030204" pitchFamily="18" charset="0"/>
              </a:rPr>
              <a:t>Захоронен</a:t>
            </a:r>
            <a:r>
              <a:rPr lang="ru-RU" sz="1400" dirty="0">
                <a:latin typeface="Cambria" panose="02040503050406030204" pitchFamily="18" charset="0"/>
                <a:ea typeface="Cambria" panose="02040503050406030204" pitchFamily="18" charset="0"/>
              </a:rPr>
              <a:t> в г. Кирове на Филейском кладбище</a:t>
            </a:r>
          </a:p>
          <a:p>
            <a:pPr algn="just"/>
            <a:r>
              <a:rPr lang="ru-RU" sz="1400" dirty="0">
                <a:latin typeface="Cambria" panose="02040503050406030204" pitchFamily="18" charset="0"/>
                <a:ea typeface="Cambria" panose="02040503050406030204" pitchFamily="18" charset="0"/>
              </a:rPr>
              <a:t>В 2007 г. на доме, где жил Алексей Юрьевич, установлена мемориальная доска</a:t>
            </a:r>
          </a:p>
        </p:txBody>
      </p:sp>
      <p:sp>
        <p:nvSpPr>
          <p:cNvPr id="21" name="TextBox 20">
            <a:extLst>
              <a:ext uri="{FF2B5EF4-FFF2-40B4-BE49-F238E27FC236}">
                <a16:creationId xmlns:a16="http://schemas.microsoft.com/office/drawing/2014/main" id="{936696F5-2F3C-4043-8946-C160FE6C6DDD}"/>
              </a:ext>
            </a:extLst>
          </p:cNvPr>
          <p:cNvSpPr txBox="1"/>
          <p:nvPr/>
        </p:nvSpPr>
        <p:spPr>
          <a:xfrm>
            <a:off x="1008851" y="3273728"/>
            <a:ext cx="7200800" cy="738664"/>
          </a:xfrm>
          <a:prstGeom prst="rect">
            <a:avLst/>
          </a:prstGeom>
          <a:noFill/>
        </p:spPr>
        <p:txBody>
          <a:bodyPr wrap="square" rtlCol="0">
            <a:spAutoFit/>
          </a:bodyPr>
          <a:lstStyle/>
          <a:p>
            <a:pPr algn="ctr"/>
            <a:r>
              <a:rPr lang="ru-RU" sz="1400" b="1" dirty="0">
                <a:solidFill>
                  <a:srgbClr val="002060"/>
                </a:solidFill>
                <a:latin typeface="Adobe Heiti Std R" panose="020B0400000000000000" pitchFamily="34" charset="-128"/>
                <a:ea typeface="Adobe Heiti Std R" panose="020B0400000000000000" pitchFamily="34" charset="-128"/>
                <a:cs typeface="Adobe Hebrew" panose="02040503050201020203" pitchFamily="18" charset="-79"/>
              </a:rPr>
              <a:t>КОПОСОВ</a:t>
            </a:r>
          </a:p>
          <a:p>
            <a:pPr algn="ctr"/>
            <a:r>
              <a:rPr lang="ru-RU" sz="1400" b="1" dirty="0">
                <a:solidFill>
                  <a:srgbClr val="002060"/>
                </a:solidFill>
                <a:latin typeface="Adobe Heiti Std R" panose="020B0400000000000000" pitchFamily="34" charset="-128"/>
                <a:ea typeface="Adobe Heiti Std R" panose="020B0400000000000000" pitchFamily="34" charset="-128"/>
                <a:cs typeface="Adobe Hebrew" panose="02040503050201020203" pitchFamily="18" charset="-79"/>
              </a:rPr>
              <a:t>РОМАН ВЯЧЕСЛАВОВИЧ</a:t>
            </a:r>
            <a:br>
              <a:rPr lang="ru-RU" sz="1400" b="1" dirty="0">
                <a:solidFill>
                  <a:srgbClr val="002060"/>
                </a:solidFill>
                <a:latin typeface="Adobe Heiti Std R" panose="020B0400000000000000" pitchFamily="34" charset="-128"/>
                <a:ea typeface="Adobe Heiti Std R" panose="020B0400000000000000" pitchFamily="34" charset="-128"/>
                <a:cs typeface="Adobe Hebrew" panose="02040503050201020203" pitchFamily="18" charset="-79"/>
              </a:rPr>
            </a:br>
            <a:r>
              <a:rPr lang="ru-RU" sz="1400" b="1" dirty="0">
                <a:solidFill>
                  <a:srgbClr val="002060"/>
                </a:solidFill>
                <a:latin typeface="Adobe Heiti Std R" panose="020B0400000000000000" pitchFamily="34" charset="-128"/>
                <a:ea typeface="Adobe Heiti Std R" panose="020B0400000000000000" pitchFamily="34" charset="-128"/>
                <a:cs typeface="Adobe Hebrew" panose="02040503050201020203" pitchFamily="18" charset="-79"/>
              </a:rPr>
              <a:t>(1976 - 1995)</a:t>
            </a:r>
            <a:endParaRPr lang="ru-RU" dirty="0"/>
          </a:p>
        </p:txBody>
      </p:sp>
      <p:sp>
        <p:nvSpPr>
          <p:cNvPr id="24" name="Прямоугольник 23"/>
          <p:cNvSpPr/>
          <p:nvPr/>
        </p:nvSpPr>
        <p:spPr>
          <a:xfrm>
            <a:off x="2610024" y="4221753"/>
            <a:ext cx="4584023" cy="2677656"/>
          </a:xfrm>
          <a:prstGeom prst="rect">
            <a:avLst/>
          </a:prstGeom>
        </p:spPr>
        <p:txBody>
          <a:bodyPr wrap="square">
            <a:spAutoFit/>
          </a:bodyPr>
          <a:lstStyle/>
          <a:p>
            <a:pPr algn="just"/>
            <a:r>
              <a:rPr lang="ru-RU" sz="1400" i="1" dirty="0">
                <a:latin typeface="Cambria" panose="02040503050406030204" pitchFamily="18" charset="0"/>
                <a:ea typeface="Cambria" panose="02040503050406030204" pitchFamily="18" charset="0"/>
              </a:rPr>
              <a:t>Дата рождения:  </a:t>
            </a:r>
            <a:r>
              <a:rPr lang="ru-RU" sz="1400" dirty="0">
                <a:latin typeface="Cambria" panose="02040503050406030204" pitchFamily="18" charset="0"/>
                <a:ea typeface="Cambria" panose="02040503050406030204" pitchFamily="18" charset="0"/>
              </a:rPr>
              <a:t>4 марта 1976 г.</a:t>
            </a:r>
          </a:p>
          <a:p>
            <a:pPr algn="just"/>
            <a:r>
              <a:rPr lang="ru-RU" sz="1400" i="1" dirty="0">
                <a:latin typeface="Cambria" panose="02040503050406030204" pitchFamily="18" charset="0"/>
                <a:ea typeface="Cambria" panose="02040503050406030204" pitchFamily="18" charset="0"/>
              </a:rPr>
              <a:t>Место рождения: </a:t>
            </a:r>
            <a:r>
              <a:rPr lang="ru-RU" sz="1400" dirty="0">
                <a:latin typeface="Cambria" panose="02040503050406030204" pitchFamily="18" charset="0"/>
                <a:ea typeface="Cambria" panose="02040503050406030204" pitchFamily="18" charset="0"/>
              </a:rPr>
              <a:t>г. Киров</a:t>
            </a:r>
          </a:p>
          <a:p>
            <a:pPr algn="just"/>
            <a:r>
              <a:rPr lang="ru-RU" sz="1400" i="1" dirty="0">
                <a:latin typeface="Cambria" panose="02040503050406030204" pitchFamily="18" charset="0"/>
                <a:ea typeface="Cambria" panose="02040503050406030204" pitchFamily="18" charset="0"/>
              </a:rPr>
              <a:t>Призван: </a:t>
            </a:r>
            <a:r>
              <a:rPr lang="ru-RU" sz="1400" dirty="0">
                <a:latin typeface="Cambria" panose="02040503050406030204" pitchFamily="18" charset="0"/>
                <a:ea typeface="Cambria" panose="02040503050406030204" pitchFamily="18" charset="0"/>
              </a:rPr>
              <a:t>Октябрьским военкоматом города Кирова 21 июня. 1994 г. </a:t>
            </a:r>
          </a:p>
          <a:p>
            <a:pPr algn="just"/>
            <a:r>
              <a:rPr lang="ru-RU" sz="1400" i="1" dirty="0">
                <a:latin typeface="Cambria" panose="02040503050406030204" pitchFamily="18" charset="0"/>
                <a:ea typeface="Cambria" panose="02040503050406030204" pitchFamily="18" charset="0"/>
              </a:rPr>
              <a:t>Служба</a:t>
            </a:r>
            <a:r>
              <a:rPr lang="ru-RU" sz="1400" dirty="0">
                <a:latin typeface="Cambria" panose="02040503050406030204" pitchFamily="18" charset="0"/>
                <a:ea typeface="Cambria" panose="02040503050406030204" pitchFamily="18" charset="0"/>
              </a:rPr>
              <a:t>: </a:t>
            </a:r>
            <a:r>
              <a:rPr lang="ru-RU" sz="1400" dirty="0">
                <a:solidFill>
                  <a:srgbClr val="000000"/>
                </a:solidFill>
                <a:latin typeface="Cambria" panose="02040503050406030204" pitchFamily="18" charset="0"/>
                <a:ea typeface="Cambria" panose="02040503050406030204" pitchFamily="18" charset="0"/>
              </a:rPr>
              <a:t>матрос в/ч 81280, гранатомётчик в г. Балтийске</a:t>
            </a:r>
          </a:p>
          <a:p>
            <a:pPr algn="just"/>
            <a:r>
              <a:rPr lang="ru-RU" sz="1400" i="1" dirty="0">
                <a:latin typeface="Cambria" panose="02040503050406030204" pitchFamily="18" charset="0"/>
                <a:ea typeface="Cambria" panose="02040503050406030204" pitchFamily="18" charset="0"/>
              </a:rPr>
              <a:t>Погиб 30 мая 1995 г. </a:t>
            </a:r>
            <a:r>
              <a:rPr lang="ru-RU" sz="1400" dirty="0">
                <a:solidFill>
                  <a:srgbClr val="000000"/>
                </a:solidFill>
                <a:latin typeface="Cambria" panose="02040503050406030204" pitchFamily="18" charset="0"/>
                <a:ea typeface="Cambria" panose="02040503050406030204" pitchFamily="18" charset="0"/>
              </a:rPr>
              <a:t>при нападении отряда боевиков на блокпост батальона от огнестрельного осколочного ранения головы. </a:t>
            </a:r>
          </a:p>
          <a:p>
            <a:pPr algn="just"/>
            <a:r>
              <a:rPr lang="ru-RU" sz="1400" i="1" dirty="0">
                <a:latin typeface="Cambria" panose="02040503050406030204" pitchFamily="18" charset="0"/>
                <a:ea typeface="Cambria" panose="02040503050406030204" pitchFamily="18" charset="0"/>
              </a:rPr>
              <a:t>Захоронен</a:t>
            </a:r>
            <a:r>
              <a:rPr lang="ru-RU" sz="1400" dirty="0">
                <a:latin typeface="Cambria" panose="02040503050406030204" pitchFamily="18" charset="0"/>
                <a:ea typeface="Cambria" panose="02040503050406030204" pitchFamily="18" charset="0"/>
              </a:rPr>
              <a:t> в г. Кирове на Новомакарьевском кладбище</a:t>
            </a:r>
            <a:endParaRPr lang="ru-RU" sz="1400" dirty="0">
              <a:solidFill>
                <a:srgbClr val="000000"/>
              </a:solidFill>
              <a:latin typeface="Cambria" panose="02040503050406030204" pitchFamily="18" charset="0"/>
              <a:ea typeface="Cambria" panose="02040503050406030204" pitchFamily="18" charset="0"/>
            </a:endParaRPr>
          </a:p>
          <a:p>
            <a:pPr algn="just"/>
            <a:r>
              <a:rPr lang="ru-RU" sz="1400" dirty="0">
                <a:latin typeface="Cambria" panose="02040503050406030204" pitchFamily="18" charset="0"/>
                <a:ea typeface="Cambria" panose="02040503050406030204" pitchFamily="18" charset="0"/>
              </a:rPr>
              <a:t>Награжден орденом Мужества (посмертно)</a:t>
            </a:r>
          </a:p>
          <a:p>
            <a:pPr algn="just"/>
            <a:endParaRPr lang="ru-RU" sz="1400" dirty="0">
              <a:latin typeface="Cambria" panose="02040503050406030204" pitchFamily="18" charset="0"/>
              <a:ea typeface="Cambria" panose="02040503050406030204" pitchFamily="18" charset="0"/>
            </a:endParaRPr>
          </a:p>
        </p:txBody>
      </p:sp>
      <p:sp>
        <p:nvSpPr>
          <p:cNvPr id="26" name="TextBox 25">
            <a:extLst>
              <a:ext uri="{FF2B5EF4-FFF2-40B4-BE49-F238E27FC236}">
                <a16:creationId xmlns:a16="http://schemas.microsoft.com/office/drawing/2014/main" id="{936696F5-2F3C-4043-8946-C160FE6C6DDD}"/>
              </a:ext>
            </a:extLst>
          </p:cNvPr>
          <p:cNvSpPr txBox="1"/>
          <p:nvPr/>
        </p:nvSpPr>
        <p:spPr>
          <a:xfrm>
            <a:off x="1188871" y="6659900"/>
            <a:ext cx="7200800" cy="738664"/>
          </a:xfrm>
          <a:prstGeom prst="rect">
            <a:avLst/>
          </a:prstGeom>
          <a:noFill/>
        </p:spPr>
        <p:txBody>
          <a:bodyPr wrap="square" rtlCol="0">
            <a:spAutoFit/>
          </a:bodyPr>
          <a:lstStyle/>
          <a:p>
            <a:pPr algn="ctr"/>
            <a:r>
              <a:rPr lang="ru-RU" sz="1400" b="1" dirty="0">
                <a:solidFill>
                  <a:srgbClr val="002060"/>
                </a:solidFill>
                <a:latin typeface="Adobe Heiti Std R" panose="020B0400000000000000" pitchFamily="34" charset="-128"/>
                <a:ea typeface="Adobe Heiti Std R" panose="020B0400000000000000" pitchFamily="34" charset="-128"/>
                <a:cs typeface="Adobe Hebrew" panose="02040503050201020203" pitchFamily="18" charset="-79"/>
              </a:rPr>
              <a:t>КОРОБОВ</a:t>
            </a:r>
            <a:br>
              <a:rPr lang="ru-RU" sz="1400" b="1" dirty="0">
                <a:solidFill>
                  <a:srgbClr val="002060"/>
                </a:solidFill>
                <a:latin typeface="Adobe Heiti Std R" panose="020B0400000000000000" pitchFamily="34" charset="-128"/>
                <a:ea typeface="Adobe Heiti Std R" panose="020B0400000000000000" pitchFamily="34" charset="-128"/>
                <a:cs typeface="Adobe Hebrew" panose="02040503050201020203" pitchFamily="18" charset="-79"/>
              </a:rPr>
            </a:br>
            <a:r>
              <a:rPr lang="ru-RU" sz="1400" b="1" dirty="0">
                <a:solidFill>
                  <a:srgbClr val="002060"/>
                </a:solidFill>
                <a:latin typeface="Adobe Heiti Std R" panose="020B0400000000000000" pitchFamily="34" charset="-128"/>
                <a:ea typeface="Adobe Heiti Std R" panose="020B0400000000000000" pitchFamily="34" charset="-128"/>
                <a:cs typeface="Adobe Hebrew" panose="02040503050201020203" pitchFamily="18" charset="-79"/>
              </a:rPr>
              <a:t>АРТЕМ ЕВГЕНЬЕВИЧ </a:t>
            </a:r>
            <a:br>
              <a:rPr lang="ru-RU" sz="1400" b="1" dirty="0">
                <a:solidFill>
                  <a:srgbClr val="002060"/>
                </a:solidFill>
                <a:latin typeface="Adobe Heiti Std R" panose="020B0400000000000000" pitchFamily="34" charset="-128"/>
                <a:ea typeface="Adobe Heiti Std R" panose="020B0400000000000000" pitchFamily="34" charset="-128"/>
                <a:cs typeface="Adobe Hebrew" panose="02040503050201020203" pitchFamily="18" charset="-79"/>
              </a:rPr>
            </a:br>
            <a:r>
              <a:rPr lang="ru-RU" sz="1400" b="1" dirty="0">
                <a:solidFill>
                  <a:srgbClr val="002060"/>
                </a:solidFill>
                <a:latin typeface="Adobe Heiti Std R" panose="020B0400000000000000" pitchFamily="34" charset="-128"/>
                <a:ea typeface="Adobe Heiti Std R" panose="020B0400000000000000" pitchFamily="34" charset="-128"/>
                <a:cs typeface="Adobe Hebrew" panose="02040503050201020203" pitchFamily="18" charset="-79"/>
              </a:rPr>
              <a:t>(1978 - 2004)</a:t>
            </a:r>
            <a:endParaRPr lang="ru-RU" dirty="0"/>
          </a:p>
        </p:txBody>
      </p:sp>
      <p:pic>
        <p:nvPicPr>
          <p:cNvPr id="23" name="Рисунок 22">
            <a:extLst>
              <a:ext uri="{FF2B5EF4-FFF2-40B4-BE49-F238E27FC236}">
                <a16:creationId xmlns:a16="http://schemas.microsoft.com/office/drawing/2014/main" id="{AD7EEF1B-D12B-426A-84EB-7A1540ACFB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1755" y="3933721"/>
            <a:ext cx="360040" cy="288032"/>
          </a:xfrm>
          <a:prstGeom prst="rect">
            <a:avLst/>
          </a:prstGeom>
        </p:spPr>
      </p:pic>
      <p:pic>
        <p:nvPicPr>
          <p:cNvPr id="28" name="Рисунок 27">
            <a:extLst>
              <a:ext uri="{FF2B5EF4-FFF2-40B4-BE49-F238E27FC236}">
                <a16:creationId xmlns:a16="http://schemas.microsoft.com/office/drawing/2014/main" id="{2A101ACF-A4B7-4F62-81BF-F1EF99A672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9251" y="7308308"/>
            <a:ext cx="360040" cy="288032"/>
          </a:xfrm>
          <a:prstGeom prst="rect">
            <a:avLst/>
          </a:prstGeom>
        </p:spPr>
      </p:pic>
      <p:cxnSp>
        <p:nvCxnSpPr>
          <p:cNvPr id="29" name="Прямая соединительная линия 28">
            <a:extLst>
              <a:ext uri="{FF2B5EF4-FFF2-40B4-BE49-F238E27FC236}">
                <a16:creationId xmlns:a16="http://schemas.microsoft.com/office/drawing/2014/main" id="{AA219903-C9F4-473F-83D1-6A5D9A21FF9B}"/>
              </a:ext>
            </a:extLst>
          </p:cNvPr>
          <p:cNvCxnSpPr/>
          <p:nvPr/>
        </p:nvCxnSpPr>
        <p:spPr>
          <a:xfrm>
            <a:off x="3189388" y="4091760"/>
            <a:ext cx="115212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id="{48ED2700-A636-4478-9001-DB724BEBE934}"/>
              </a:ext>
            </a:extLst>
          </p:cNvPr>
          <p:cNvCxnSpPr/>
          <p:nvPr/>
        </p:nvCxnSpPr>
        <p:spPr>
          <a:xfrm>
            <a:off x="4902035" y="4077737"/>
            <a:ext cx="115212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a16="http://schemas.microsoft.com/office/drawing/2014/main" id="{616388A7-93C3-465C-A2D0-ACE22A1E4BF5}"/>
              </a:ext>
            </a:extLst>
          </p:cNvPr>
          <p:cNvCxnSpPr/>
          <p:nvPr/>
        </p:nvCxnSpPr>
        <p:spPr>
          <a:xfrm>
            <a:off x="3361020" y="7429466"/>
            <a:ext cx="115212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id="{E8C7CA65-76A6-448C-970C-30C2387E2E76}"/>
              </a:ext>
            </a:extLst>
          </p:cNvPr>
          <p:cNvCxnSpPr/>
          <p:nvPr/>
        </p:nvCxnSpPr>
        <p:spPr>
          <a:xfrm>
            <a:off x="5052461" y="7429466"/>
            <a:ext cx="115212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3" name="Рисунок 2">
            <a:extLst>
              <a:ext uri="{FF2B5EF4-FFF2-40B4-BE49-F238E27FC236}">
                <a16:creationId xmlns:a16="http://schemas.microsoft.com/office/drawing/2014/main" id="{60BBA073-6FE5-4E2A-B101-F1DF3049E9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583" y="581997"/>
            <a:ext cx="1685268" cy="2513118"/>
          </a:xfrm>
          <a:prstGeom prst="rect">
            <a:avLst/>
          </a:prstGeom>
        </p:spPr>
      </p:pic>
      <p:sp>
        <p:nvSpPr>
          <p:cNvPr id="33" name="TextBox 32">
            <a:extLst>
              <a:ext uri="{FF2B5EF4-FFF2-40B4-BE49-F238E27FC236}">
                <a16:creationId xmlns:a16="http://schemas.microsoft.com/office/drawing/2014/main" id="{7A1EE540-7A6D-46C7-A08A-279A943BAF57}"/>
              </a:ext>
            </a:extLst>
          </p:cNvPr>
          <p:cNvSpPr txBox="1"/>
          <p:nvPr/>
        </p:nvSpPr>
        <p:spPr>
          <a:xfrm>
            <a:off x="5272424" y="9770063"/>
            <a:ext cx="2123915" cy="276999"/>
          </a:xfrm>
          <a:prstGeom prst="rect">
            <a:avLst/>
          </a:prstGeom>
          <a:noFill/>
        </p:spPr>
        <p:txBody>
          <a:bodyPr wrap="none" rtlCol="0">
            <a:spAutoFit/>
          </a:bodyPr>
          <a:lstStyle/>
          <a:p>
            <a:r>
              <a:rPr lang="ru-RU" sz="1200" i="1" dirty="0"/>
              <a:t>Молодежный клуб «Ритм»</a:t>
            </a:r>
          </a:p>
        </p:txBody>
      </p:sp>
      <p:pic>
        <p:nvPicPr>
          <p:cNvPr id="34" name="Рисунок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1970" y="3750595"/>
            <a:ext cx="1766493" cy="2498465"/>
          </a:xfrm>
          <a:prstGeom prst="rect">
            <a:avLst/>
          </a:prstGeom>
        </p:spPr>
      </p:pic>
      <p:sp>
        <p:nvSpPr>
          <p:cNvPr id="35" name="Прямоугольник 34"/>
          <p:cNvSpPr/>
          <p:nvPr/>
        </p:nvSpPr>
        <p:spPr>
          <a:xfrm>
            <a:off x="2604888" y="7615726"/>
            <a:ext cx="5112437" cy="1815882"/>
          </a:xfrm>
          <a:prstGeom prst="rect">
            <a:avLst/>
          </a:prstGeom>
        </p:spPr>
        <p:txBody>
          <a:bodyPr wrap="square">
            <a:spAutoFit/>
          </a:bodyPr>
          <a:lstStyle/>
          <a:p>
            <a:pPr algn="just"/>
            <a:r>
              <a:rPr lang="ru-RU" sz="1400" i="1" dirty="0">
                <a:latin typeface="Cambria" panose="02040503050406030204" pitchFamily="18" charset="0"/>
                <a:ea typeface="Cambria" panose="02040503050406030204" pitchFamily="18" charset="0"/>
              </a:rPr>
              <a:t>Место рождения: </a:t>
            </a:r>
            <a:r>
              <a:rPr lang="ru-RU" sz="1400" dirty="0">
                <a:latin typeface="Cambria" panose="02040503050406030204" pitchFamily="18" charset="0"/>
                <a:ea typeface="Cambria" panose="02040503050406030204" pitchFamily="18" charset="0"/>
              </a:rPr>
              <a:t>г. Киров</a:t>
            </a:r>
          </a:p>
          <a:p>
            <a:pPr algn="just"/>
            <a:r>
              <a:rPr lang="ru-RU" sz="1400" i="1" dirty="0">
                <a:latin typeface="Cambria" panose="02040503050406030204" pitchFamily="18" charset="0"/>
                <a:ea typeface="Cambria" panose="02040503050406030204" pitchFamily="18" charset="0"/>
              </a:rPr>
              <a:t>Призван: Первомайским РВК </a:t>
            </a:r>
            <a:r>
              <a:rPr lang="ru-RU" sz="1400" dirty="0">
                <a:latin typeface="Cambria" panose="02040503050406030204" pitchFamily="18" charset="0"/>
                <a:ea typeface="Cambria" panose="02040503050406030204" pitchFamily="18" charset="0"/>
              </a:rPr>
              <a:t>города Кирова </a:t>
            </a:r>
          </a:p>
          <a:p>
            <a:pPr algn="just"/>
            <a:r>
              <a:rPr lang="ru-RU" sz="1400" i="1" dirty="0">
                <a:latin typeface="Cambria" panose="02040503050406030204" pitchFamily="18" charset="0"/>
                <a:ea typeface="Cambria" panose="02040503050406030204" pitchFamily="18" charset="0"/>
              </a:rPr>
              <a:t>Служба</a:t>
            </a:r>
            <a:r>
              <a:rPr lang="ru-RU" sz="1400" dirty="0">
                <a:latin typeface="Cambria" panose="02040503050406030204" pitchFamily="18" charset="0"/>
                <a:ea typeface="Cambria" panose="02040503050406030204" pitchFamily="18" charset="0"/>
              </a:rPr>
              <a:t>: командир отделения, сержант контрактной</a:t>
            </a:r>
          </a:p>
          <a:p>
            <a:pPr algn="just"/>
            <a:r>
              <a:rPr lang="ru-RU" sz="1400" dirty="0">
                <a:latin typeface="Cambria" panose="02040503050406030204" pitchFamily="18" charset="0"/>
                <a:ea typeface="Cambria" panose="02040503050406030204" pitchFamily="18" charset="0"/>
              </a:rPr>
              <a:t> службы в/ч 7487 </a:t>
            </a:r>
          </a:p>
          <a:p>
            <a:pPr algn="just"/>
            <a:r>
              <a:rPr lang="ru-RU" sz="1400" i="1" dirty="0">
                <a:latin typeface="Cambria" panose="02040503050406030204" pitchFamily="18" charset="0"/>
                <a:ea typeface="Cambria" panose="02040503050406030204" pitchFamily="18" charset="0"/>
              </a:rPr>
              <a:t>Умер от ран </a:t>
            </a:r>
            <a:r>
              <a:rPr lang="ru-RU" sz="1400" dirty="0">
                <a:latin typeface="Cambria" panose="02040503050406030204" pitchFamily="18" charset="0"/>
                <a:ea typeface="Cambria" panose="02040503050406030204" pitchFamily="18" charset="0"/>
              </a:rPr>
              <a:t>в военном госпитале в Москве 16 мая 2004 г.</a:t>
            </a:r>
          </a:p>
          <a:p>
            <a:pPr algn="just"/>
            <a:r>
              <a:rPr lang="ru-RU" sz="1400" i="1" dirty="0">
                <a:latin typeface="Cambria" panose="02040503050406030204" pitchFamily="18" charset="0"/>
                <a:ea typeface="Cambria" panose="02040503050406030204" pitchFamily="18" charset="0"/>
              </a:rPr>
              <a:t>Захоронен</a:t>
            </a:r>
            <a:r>
              <a:rPr lang="ru-RU" sz="1400" dirty="0">
                <a:latin typeface="Cambria" panose="02040503050406030204" pitchFamily="18" charset="0"/>
                <a:ea typeface="Cambria" panose="02040503050406030204" pitchFamily="18" charset="0"/>
              </a:rPr>
              <a:t> в г. Кирове на Новомакарьевском кладбище</a:t>
            </a:r>
            <a:endParaRPr lang="ru-RU" sz="1400" dirty="0">
              <a:solidFill>
                <a:srgbClr val="000000"/>
              </a:solidFill>
              <a:latin typeface="Cambria" panose="02040503050406030204" pitchFamily="18" charset="0"/>
              <a:ea typeface="Cambria" panose="02040503050406030204" pitchFamily="18" charset="0"/>
            </a:endParaRPr>
          </a:p>
          <a:p>
            <a:pPr algn="just"/>
            <a:r>
              <a:rPr lang="ru-RU" sz="1400" dirty="0">
                <a:latin typeface="Cambria" panose="02040503050406030204" pitchFamily="18" charset="0"/>
                <a:ea typeface="Cambria" panose="02040503050406030204" pitchFamily="18" charset="0"/>
              </a:rPr>
              <a:t>Награжден орденом Мужества (посмертно)</a:t>
            </a:r>
          </a:p>
          <a:p>
            <a:pPr algn="just"/>
            <a:endParaRPr lang="ru-RU" sz="1400" dirty="0">
              <a:latin typeface="Cambria" panose="02040503050406030204" pitchFamily="18" charset="0"/>
              <a:ea typeface="Cambria" panose="02040503050406030204" pitchFamily="18" charset="0"/>
            </a:endParaRPr>
          </a:p>
        </p:txBody>
      </p:sp>
      <p:pic>
        <p:nvPicPr>
          <p:cNvPr id="2" name="Рисунок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2636" y="6948738"/>
            <a:ext cx="1793442" cy="2320241"/>
          </a:xfrm>
          <a:prstGeom prst="rect">
            <a:avLst/>
          </a:prstGeom>
        </p:spPr>
      </p:pic>
    </p:spTree>
    <p:extLst>
      <p:ext uri="{BB962C8B-B14F-4D97-AF65-F5344CB8AC3E}">
        <p14:creationId xmlns:p14="http://schemas.microsoft.com/office/powerpoint/2010/main" val="125676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7A46122-9800-4627-8DD9-6286D9ABA8FA}"/>
              </a:ext>
            </a:extLst>
          </p:cNvPr>
          <p:cNvSpPr txBox="1"/>
          <p:nvPr/>
        </p:nvSpPr>
        <p:spPr>
          <a:xfrm>
            <a:off x="1801076" y="64341"/>
            <a:ext cx="4403513" cy="276999"/>
          </a:xfrm>
          <a:prstGeom prst="rect">
            <a:avLst/>
          </a:prstGeom>
          <a:noFill/>
        </p:spPr>
        <p:txBody>
          <a:bodyPr wrap="none" rtlCol="0">
            <a:spAutoFit/>
          </a:bodyPr>
          <a:lstStyle/>
          <a:p>
            <a:r>
              <a:rPr lang="ru-RU" sz="1200" i="1" dirty="0"/>
              <a:t>Кировчане, погибшие в вооруженных конфликтах в Чечне</a:t>
            </a:r>
          </a:p>
        </p:txBody>
      </p:sp>
      <p:cxnSp>
        <p:nvCxnSpPr>
          <p:cNvPr id="12" name="Прямая соединительная линия 11">
            <a:extLst>
              <a:ext uri="{FF2B5EF4-FFF2-40B4-BE49-F238E27FC236}">
                <a16:creationId xmlns:a16="http://schemas.microsoft.com/office/drawing/2014/main" id="{BE0651FE-B181-4812-9169-2EC499DAFA3B}"/>
              </a:ext>
            </a:extLst>
          </p:cNvPr>
          <p:cNvCxnSpPr/>
          <p:nvPr/>
        </p:nvCxnSpPr>
        <p:spPr>
          <a:xfrm>
            <a:off x="217331" y="287784"/>
            <a:ext cx="6857189" cy="0"/>
          </a:xfrm>
          <a:prstGeom prst="line">
            <a:avLst/>
          </a:prstGeom>
        </p:spPr>
        <p:style>
          <a:lnRef idx="1">
            <a:schemeClr val="dk1"/>
          </a:lnRef>
          <a:fillRef idx="0">
            <a:schemeClr val="dk1"/>
          </a:fillRef>
          <a:effectRef idx="0">
            <a:schemeClr val="dk1"/>
          </a:effectRef>
          <a:fontRef idx="minor">
            <a:schemeClr val="tx1"/>
          </a:fontRef>
        </p:style>
      </p:cxnSp>
      <p:cxnSp>
        <p:nvCxnSpPr>
          <p:cNvPr id="14" name="Прямая соединительная линия 13">
            <a:extLst>
              <a:ext uri="{FF2B5EF4-FFF2-40B4-BE49-F238E27FC236}">
                <a16:creationId xmlns:a16="http://schemas.microsoft.com/office/drawing/2014/main" id="{E36B8569-A9B4-4D30-A5A2-AB0C2E0FB05E}"/>
              </a:ext>
            </a:extLst>
          </p:cNvPr>
          <p:cNvCxnSpPr/>
          <p:nvPr/>
        </p:nvCxnSpPr>
        <p:spPr>
          <a:xfrm>
            <a:off x="336858" y="9726808"/>
            <a:ext cx="6857189" cy="0"/>
          </a:xfrm>
          <a:prstGeom prst="line">
            <a:avLst/>
          </a:prstGeom>
        </p:spPr>
        <p:style>
          <a:lnRef idx="1">
            <a:schemeClr val="dk1"/>
          </a:lnRef>
          <a:fillRef idx="0">
            <a:schemeClr val="dk1"/>
          </a:fillRef>
          <a:effectRef idx="0">
            <a:schemeClr val="dk1"/>
          </a:effectRef>
          <a:fontRef idx="minor">
            <a:schemeClr val="tx1"/>
          </a:fontRef>
        </p:style>
      </p:cxnSp>
      <p:cxnSp>
        <p:nvCxnSpPr>
          <p:cNvPr id="19" name="Прямая соединительная линия 18">
            <a:extLst>
              <a:ext uri="{FF2B5EF4-FFF2-40B4-BE49-F238E27FC236}">
                <a16:creationId xmlns:a16="http://schemas.microsoft.com/office/drawing/2014/main" id="{2F397C3C-BA0D-48CA-8BC7-DF9D486E8B81}"/>
              </a:ext>
            </a:extLst>
          </p:cNvPr>
          <p:cNvCxnSpPr/>
          <p:nvPr/>
        </p:nvCxnSpPr>
        <p:spPr>
          <a:xfrm>
            <a:off x="3026174" y="1062709"/>
            <a:ext cx="115212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id="{2F397C3C-BA0D-48CA-8BC7-DF9D486E8B81}"/>
              </a:ext>
            </a:extLst>
          </p:cNvPr>
          <p:cNvCxnSpPr/>
          <p:nvPr/>
        </p:nvCxnSpPr>
        <p:spPr>
          <a:xfrm>
            <a:off x="4844052" y="1091330"/>
            <a:ext cx="115212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5" name="Прямоугольник 4"/>
          <p:cNvSpPr/>
          <p:nvPr/>
        </p:nvSpPr>
        <p:spPr>
          <a:xfrm>
            <a:off x="3602238" y="9746195"/>
            <a:ext cx="354584" cy="276999"/>
          </a:xfrm>
          <a:prstGeom prst="rect">
            <a:avLst/>
          </a:prstGeom>
        </p:spPr>
        <p:txBody>
          <a:bodyPr wrap="none">
            <a:spAutoFit/>
          </a:bodyPr>
          <a:lstStyle/>
          <a:p>
            <a:r>
              <a:rPr lang="ru-RU" sz="1200" dirty="0"/>
              <a:t>12</a:t>
            </a:r>
          </a:p>
        </p:txBody>
      </p:sp>
      <p:sp>
        <p:nvSpPr>
          <p:cNvPr id="4" name="TextBox 3"/>
          <p:cNvSpPr txBox="1"/>
          <p:nvPr/>
        </p:nvSpPr>
        <p:spPr>
          <a:xfrm>
            <a:off x="302159" y="3709275"/>
            <a:ext cx="6891888" cy="3433908"/>
          </a:xfrm>
          <a:prstGeom prst="rect">
            <a:avLst/>
          </a:prstGeom>
          <a:noFill/>
        </p:spPr>
        <p:txBody>
          <a:bodyPr wrap="square" rtlCol="0">
            <a:spAutoFit/>
          </a:bodyPr>
          <a:lstStyle/>
          <a:p>
            <a:pPr algn="just"/>
            <a:r>
              <a:rPr lang="ru-RU" sz="1400" dirty="0">
                <a:latin typeface="Cambria" panose="02040503050406030204" pitchFamily="18" charset="0"/>
                <a:ea typeface="Cambria" panose="02040503050406030204" pitchFamily="18" charset="0"/>
              </a:rPr>
              <a:t>Кузнецов Алексей Викторович учился в школе № 8 г. Кирова. Учителя и одноклассники вспоминают его, как надежного друга, общительного и компанейского друга.</a:t>
            </a:r>
          </a:p>
          <a:p>
            <a:pPr algn="just"/>
            <a:r>
              <a:rPr lang="ru-RU" sz="1400" dirty="0">
                <a:latin typeface="Cambria" panose="02040503050406030204" pitchFamily="18" charset="0"/>
                <a:ea typeface="Cambria" panose="02040503050406030204" pitchFamily="18" charset="0"/>
              </a:rPr>
              <a:t>В 1997 года Алексей Викторович женился на девушке по имени Мария, в браке родилось двое мальчишек – Никита и Иван.  Свою семью Алексей Викторович очень любил, всегда старался, чтобы у семьи все было. Когда лейтенант Кузнецов А. В. героически погиб Никите было всего 3 года, а Ивану всего пару месяцев.</a:t>
            </a:r>
          </a:p>
          <a:p>
            <a:pPr algn="just"/>
            <a:r>
              <a:rPr lang="ru-RU" sz="1400" dirty="0">
                <a:latin typeface="Cambria" panose="02040503050406030204" pitchFamily="18" charset="0"/>
                <a:ea typeface="Cambria" panose="02040503050406030204" pitchFamily="18" charset="0"/>
              </a:rPr>
              <a:t>Вот что вспоминают о последнем дне жизни товарищи Алексея Викторовича: </a:t>
            </a:r>
          </a:p>
          <a:p>
            <a:pPr algn="just"/>
            <a:r>
              <a:rPr lang="ru-RU" sz="1400" dirty="0">
                <a:latin typeface="Cambria" panose="02040503050406030204" pitchFamily="18" charset="0"/>
                <a:ea typeface="Cambria" panose="02040503050406030204" pitchFamily="18" charset="0"/>
              </a:rPr>
              <a:t>«12 октября 2001 года взвод старшего лейтенанта Кузнецова вышел на помощь попавшему в засаду подразделению. Попали под обстрел, командира смертельно ранило. До последнего вздоха старший лейтенант Кузнецов командовал своим взводом» </a:t>
            </a:r>
          </a:p>
          <a:p>
            <a:pPr algn="just"/>
            <a:r>
              <a:rPr lang="ru-RU" sz="1400" dirty="0">
                <a:latin typeface="Cambria" panose="02040503050406030204" pitchFamily="18" charset="0"/>
                <a:ea typeface="Cambria" panose="02040503050406030204" pitchFamily="18" charset="0"/>
              </a:rPr>
              <a:t>В мае 2009 года, в память о кавалере Мужества  Кузнецове Алексее Викторовича на стене школы № 8 была установлена мемориальная доска.</a:t>
            </a:r>
          </a:p>
          <a:p>
            <a:pPr algn="just"/>
            <a:endParaRPr lang="ru-RU" sz="1400" b="1" dirty="0">
              <a:solidFill>
                <a:srgbClr val="002060"/>
              </a:solidFill>
              <a:latin typeface="Adobe Heiti Std R" panose="020B0400000000000000" pitchFamily="34" charset="-128"/>
              <a:ea typeface="Adobe Heiti Std R" panose="020B0400000000000000" pitchFamily="34" charset="-128"/>
              <a:cs typeface="Adobe Hebrew" panose="02040503050201020203" pitchFamily="18" charset="-79"/>
            </a:endParaRPr>
          </a:p>
        </p:txBody>
      </p:sp>
      <p:pic>
        <p:nvPicPr>
          <p:cNvPr id="17" name="Рисунок 16">
            <a:extLst>
              <a:ext uri="{FF2B5EF4-FFF2-40B4-BE49-F238E27FC236}">
                <a16:creationId xmlns:a16="http://schemas.microsoft.com/office/drawing/2014/main" id="{FE184E91-A076-4A79-B65C-657DD59AA2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2115" y="921013"/>
            <a:ext cx="360040" cy="288032"/>
          </a:xfrm>
          <a:prstGeom prst="rect">
            <a:avLst/>
          </a:prstGeom>
        </p:spPr>
      </p:pic>
      <p:sp>
        <p:nvSpPr>
          <p:cNvPr id="18" name="TextBox 17">
            <a:extLst>
              <a:ext uri="{FF2B5EF4-FFF2-40B4-BE49-F238E27FC236}">
                <a16:creationId xmlns:a16="http://schemas.microsoft.com/office/drawing/2014/main" id="{50261C81-B346-44F2-ABEA-1F18F07565ED}"/>
              </a:ext>
            </a:extLst>
          </p:cNvPr>
          <p:cNvSpPr txBox="1"/>
          <p:nvPr/>
        </p:nvSpPr>
        <p:spPr>
          <a:xfrm>
            <a:off x="5272424" y="9770063"/>
            <a:ext cx="2123915" cy="276999"/>
          </a:xfrm>
          <a:prstGeom prst="rect">
            <a:avLst/>
          </a:prstGeom>
          <a:noFill/>
        </p:spPr>
        <p:txBody>
          <a:bodyPr wrap="none" rtlCol="0">
            <a:spAutoFit/>
          </a:bodyPr>
          <a:lstStyle/>
          <a:p>
            <a:r>
              <a:rPr lang="ru-RU" sz="1200" i="1" dirty="0"/>
              <a:t>Молодежный клуб «Ритм»</a:t>
            </a:r>
          </a:p>
        </p:txBody>
      </p:sp>
      <p:pic>
        <p:nvPicPr>
          <p:cNvPr id="21" name="Рисунок 20">
            <a:extLst>
              <a:ext uri="{FF2B5EF4-FFF2-40B4-BE49-F238E27FC236}">
                <a16:creationId xmlns:a16="http://schemas.microsoft.com/office/drawing/2014/main" id="{2830744A-3EF0-4E46-967C-F350C36F30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74" y="173898"/>
            <a:ext cx="384168" cy="283132"/>
          </a:xfrm>
          <a:prstGeom prst="rect">
            <a:avLst/>
          </a:prstGeom>
        </p:spPr>
      </p:pic>
      <p:sp>
        <p:nvSpPr>
          <p:cNvPr id="22" name="TextBox 21">
            <a:extLst>
              <a:ext uri="{FF2B5EF4-FFF2-40B4-BE49-F238E27FC236}">
                <a16:creationId xmlns:a16="http://schemas.microsoft.com/office/drawing/2014/main" id="{E2F82410-36CF-4EF6-A6E7-B1E331B9CC1A}"/>
              </a:ext>
            </a:extLst>
          </p:cNvPr>
          <p:cNvSpPr txBox="1"/>
          <p:nvPr/>
        </p:nvSpPr>
        <p:spPr>
          <a:xfrm>
            <a:off x="2120582" y="329514"/>
            <a:ext cx="4803106" cy="738664"/>
          </a:xfrm>
          <a:prstGeom prst="rect">
            <a:avLst/>
          </a:prstGeom>
          <a:noFill/>
        </p:spPr>
        <p:txBody>
          <a:bodyPr wrap="square" rtlCol="0">
            <a:spAutoFit/>
          </a:bodyPr>
          <a:lstStyle/>
          <a:p>
            <a:pPr algn="ctr"/>
            <a:r>
              <a:rPr lang="ru-RU" sz="1400" b="1" dirty="0">
                <a:solidFill>
                  <a:srgbClr val="002060"/>
                </a:solidFill>
                <a:latin typeface="Adobe Heiti Std R" panose="020B0400000000000000" pitchFamily="34" charset="-128"/>
                <a:ea typeface="Adobe Heiti Std R" panose="020B0400000000000000" pitchFamily="34" charset="-128"/>
                <a:cs typeface="Adobe Hebrew" panose="02040503050201020203" pitchFamily="18" charset="-79"/>
              </a:rPr>
              <a:t>КУЗНЕЦОВ АЛЕКСЕЙ ВИКТОРОВИЧ </a:t>
            </a:r>
            <a:br>
              <a:rPr lang="ru-RU" sz="1400" b="1" dirty="0">
                <a:solidFill>
                  <a:srgbClr val="002060"/>
                </a:solidFill>
                <a:latin typeface="Adobe Heiti Std R" panose="020B0400000000000000" pitchFamily="34" charset="-128"/>
                <a:ea typeface="Adobe Heiti Std R" panose="020B0400000000000000" pitchFamily="34" charset="-128"/>
                <a:cs typeface="Adobe Hebrew" panose="02040503050201020203" pitchFamily="18" charset="-79"/>
              </a:rPr>
            </a:br>
            <a:r>
              <a:rPr lang="ru-RU" sz="1400" b="1" dirty="0">
                <a:solidFill>
                  <a:srgbClr val="002060"/>
                </a:solidFill>
                <a:latin typeface="Adobe Heiti Std R" panose="020B0400000000000000" pitchFamily="34" charset="-128"/>
                <a:ea typeface="Adobe Heiti Std R" panose="020B0400000000000000" pitchFamily="34" charset="-128"/>
                <a:cs typeface="Adobe Hebrew" panose="02040503050201020203" pitchFamily="18" charset="-79"/>
              </a:rPr>
              <a:t>(1976 – 2001)</a:t>
            </a:r>
          </a:p>
        </p:txBody>
      </p:sp>
      <p:sp>
        <p:nvSpPr>
          <p:cNvPr id="23" name="Прямоугольник 22"/>
          <p:cNvSpPr/>
          <p:nvPr/>
        </p:nvSpPr>
        <p:spPr>
          <a:xfrm>
            <a:off x="2287834" y="1150502"/>
            <a:ext cx="5112437" cy="2677656"/>
          </a:xfrm>
          <a:prstGeom prst="rect">
            <a:avLst/>
          </a:prstGeom>
        </p:spPr>
        <p:txBody>
          <a:bodyPr wrap="square">
            <a:spAutoFit/>
          </a:bodyPr>
          <a:lstStyle/>
          <a:p>
            <a:pPr algn="just"/>
            <a:r>
              <a:rPr lang="ru-RU" sz="1400" i="1" dirty="0">
                <a:latin typeface="Cambria" panose="02040503050406030204" pitchFamily="18" charset="0"/>
                <a:ea typeface="Cambria" panose="02040503050406030204" pitchFamily="18" charset="0"/>
              </a:rPr>
              <a:t>Дата рождения: </a:t>
            </a:r>
            <a:r>
              <a:rPr lang="ru-RU" sz="1400" dirty="0">
                <a:latin typeface="Cambria" panose="02040503050406030204" pitchFamily="18" charset="0"/>
                <a:ea typeface="Cambria" panose="02040503050406030204" pitchFamily="18" charset="0"/>
              </a:rPr>
              <a:t>27 июня 1976 г.</a:t>
            </a:r>
          </a:p>
          <a:p>
            <a:pPr algn="just"/>
            <a:r>
              <a:rPr lang="ru-RU" sz="1400" i="1" dirty="0">
                <a:latin typeface="Cambria" panose="02040503050406030204" pitchFamily="18" charset="0"/>
                <a:ea typeface="Cambria" panose="02040503050406030204" pitchFamily="18" charset="0"/>
              </a:rPr>
              <a:t>Место рождения: </a:t>
            </a:r>
            <a:r>
              <a:rPr lang="ru-RU" sz="1400" dirty="0">
                <a:latin typeface="Cambria" panose="02040503050406030204" pitchFamily="18" charset="0"/>
                <a:ea typeface="Cambria" panose="02040503050406030204" pitchFamily="18" charset="0"/>
              </a:rPr>
              <a:t>г. Киров</a:t>
            </a:r>
          </a:p>
          <a:p>
            <a:pPr algn="just"/>
            <a:r>
              <a:rPr lang="ru-RU" sz="1400" dirty="0">
                <a:latin typeface="Cambria" panose="02040503050406030204" pitchFamily="18" charset="0"/>
                <a:ea typeface="Cambria" panose="02040503050406030204" pitchFamily="18" charset="0"/>
              </a:rPr>
              <a:t>Учеба: школа № 8. г. Кирова</a:t>
            </a:r>
          </a:p>
          <a:p>
            <a:pPr algn="just"/>
            <a:r>
              <a:rPr lang="ru-RU" sz="1400" dirty="0">
                <a:latin typeface="Cambria" panose="02040503050406030204" pitchFamily="18" charset="0"/>
                <a:ea typeface="Cambria" panose="02040503050406030204" pitchFamily="18" charset="0"/>
              </a:rPr>
              <a:t>Жена: Мария, сыновья Никита и Иван</a:t>
            </a:r>
          </a:p>
          <a:p>
            <a:pPr algn="just"/>
            <a:r>
              <a:rPr lang="ru-RU" sz="1400" i="1" dirty="0">
                <a:latin typeface="Cambria" panose="02040503050406030204" pitchFamily="18" charset="0"/>
                <a:ea typeface="Cambria" panose="02040503050406030204" pitchFamily="18" charset="0"/>
              </a:rPr>
              <a:t>Призван: </a:t>
            </a:r>
            <a:r>
              <a:rPr lang="ru-RU" sz="1400" dirty="0">
                <a:latin typeface="Cambria" panose="02040503050406030204" pitchFamily="18" charset="0"/>
                <a:ea typeface="Cambria" panose="02040503050406030204" pitchFamily="18" charset="0"/>
              </a:rPr>
              <a:t>ВК Ленинского района города Кирова </a:t>
            </a:r>
          </a:p>
          <a:p>
            <a:pPr algn="just"/>
            <a:r>
              <a:rPr lang="ru-RU" sz="1400" dirty="0">
                <a:latin typeface="Cambria" panose="02040503050406030204" pitchFamily="18" charset="0"/>
                <a:ea typeface="Cambria" panose="02040503050406030204" pitchFamily="18" charset="0"/>
              </a:rPr>
              <a:t>1 августа 1994 г.</a:t>
            </a:r>
          </a:p>
          <a:p>
            <a:pPr algn="just"/>
            <a:r>
              <a:rPr lang="ru-RU" sz="1400" i="1" dirty="0">
                <a:latin typeface="Cambria" panose="02040503050406030204" pitchFamily="18" charset="0"/>
                <a:ea typeface="Cambria" panose="02040503050406030204" pitchFamily="18" charset="0"/>
              </a:rPr>
              <a:t>Служба</a:t>
            </a:r>
            <a:r>
              <a:rPr lang="ru-RU" sz="1400" dirty="0">
                <a:latin typeface="Cambria" panose="02040503050406030204" pitchFamily="18" charset="0"/>
                <a:ea typeface="Cambria" panose="02040503050406030204" pitchFamily="18" charset="0"/>
              </a:rPr>
              <a:t>: лейтенант, начальник продовольственной </a:t>
            </a:r>
          </a:p>
          <a:p>
            <a:pPr algn="just"/>
            <a:r>
              <a:rPr lang="ru-RU" sz="1400" dirty="0">
                <a:latin typeface="Cambria" panose="02040503050406030204" pitchFamily="18" charset="0"/>
                <a:ea typeface="Cambria" panose="02040503050406030204" pitchFamily="18" charset="0"/>
              </a:rPr>
              <a:t>службы в/ч 5598 </a:t>
            </a:r>
          </a:p>
          <a:p>
            <a:pPr algn="just"/>
            <a:r>
              <a:rPr lang="ru-RU" sz="1400" i="1" dirty="0">
                <a:latin typeface="Cambria" panose="02040503050406030204" pitchFamily="18" charset="0"/>
                <a:ea typeface="Cambria" panose="02040503050406030204" pitchFamily="18" charset="0"/>
              </a:rPr>
              <a:t>Погиб </a:t>
            </a:r>
            <a:r>
              <a:rPr lang="ru-RU" sz="1400" dirty="0">
                <a:latin typeface="Cambria" panose="02040503050406030204" pitchFamily="18" charset="0"/>
                <a:ea typeface="Cambria" panose="02040503050406030204" pitchFamily="18" charset="0"/>
              </a:rPr>
              <a:t>12 октября 2001 г. в Чеченской республике.</a:t>
            </a:r>
          </a:p>
          <a:p>
            <a:pPr algn="just"/>
            <a:r>
              <a:rPr lang="ru-RU" sz="1400" i="1" dirty="0">
                <a:latin typeface="Cambria" panose="02040503050406030204" pitchFamily="18" charset="0"/>
                <a:ea typeface="Cambria" panose="02040503050406030204" pitchFamily="18" charset="0"/>
              </a:rPr>
              <a:t>Захоронен</a:t>
            </a:r>
            <a:r>
              <a:rPr lang="ru-RU" sz="1400" dirty="0">
                <a:latin typeface="Cambria" panose="02040503050406030204" pitchFamily="18" charset="0"/>
                <a:ea typeface="Cambria" panose="02040503050406030204" pitchFamily="18" charset="0"/>
              </a:rPr>
              <a:t> на Лобановском кладбище г. Кирова</a:t>
            </a:r>
          </a:p>
          <a:p>
            <a:pPr algn="just"/>
            <a:r>
              <a:rPr lang="ru-RU" sz="1400" i="1" dirty="0">
                <a:latin typeface="Cambria" panose="02040503050406030204" pitchFamily="18" charset="0"/>
                <a:ea typeface="Cambria" panose="02040503050406030204" pitchFamily="18" charset="0"/>
              </a:rPr>
              <a:t>Награжден</a:t>
            </a:r>
            <a:r>
              <a:rPr lang="ru-RU" sz="1400" dirty="0">
                <a:latin typeface="Cambria" panose="02040503050406030204" pitchFamily="18" charset="0"/>
                <a:ea typeface="Cambria" panose="02040503050406030204" pitchFamily="18" charset="0"/>
              </a:rPr>
              <a:t> орденом Мужества (посмертно)</a:t>
            </a:r>
          </a:p>
          <a:p>
            <a:pPr algn="just"/>
            <a:endParaRPr lang="ru-RU" sz="1400" dirty="0">
              <a:latin typeface="Cambria" panose="02040503050406030204" pitchFamily="18" charset="0"/>
              <a:ea typeface="Cambria" panose="02040503050406030204" pitchFamily="18" charset="0"/>
            </a:endParaRPr>
          </a:p>
        </p:txBody>
      </p:sp>
      <p:pic>
        <p:nvPicPr>
          <p:cNvPr id="10" name="Рисунок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4089" y="7144707"/>
            <a:ext cx="3003671" cy="2424546"/>
          </a:xfrm>
          <a:prstGeom prst="rect">
            <a:avLst/>
          </a:prstGeom>
        </p:spPr>
      </p:pic>
      <p:pic>
        <p:nvPicPr>
          <p:cNvPr id="2" name="Рисунок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1114" y="971681"/>
            <a:ext cx="1767561" cy="2392188"/>
          </a:xfrm>
          <a:prstGeom prst="rect">
            <a:avLst/>
          </a:prstGeom>
        </p:spPr>
      </p:pic>
    </p:spTree>
    <p:extLst>
      <p:ext uri="{BB962C8B-B14F-4D97-AF65-F5344CB8AC3E}">
        <p14:creationId xmlns:p14="http://schemas.microsoft.com/office/powerpoint/2010/main" val="2890793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7A46122-9800-4627-8DD9-6286D9ABA8FA}"/>
              </a:ext>
            </a:extLst>
          </p:cNvPr>
          <p:cNvSpPr txBox="1"/>
          <p:nvPr/>
        </p:nvSpPr>
        <p:spPr>
          <a:xfrm>
            <a:off x="1801076" y="64341"/>
            <a:ext cx="4403513" cy="276999"/>
          </a:xfrm>
          <a:prstGeom prst="rect">
            <a:avLst/>
          </a:prstGeom>
          <a:noFill/>
        </p:spPr>
        <p:txBody>
          <a:bodyPr wrap="none" rtlCol="0">
            <a:spAutoFit/>
          </a:bodyPr>
          <a:lstStyle/>
          <a:p>
            <a:r>
              <a:rPr lang="ru-RU" sz="1200" i="1" dirty="0"/>
              <a:t>Кировчане, погибшие в вооруженных конфликтах в Чечне</a:t>
            </a:r>
          </a:p>
        </p:txBody>
      </p:sp>
      <p:cxnSp>
        <p:nvCxnSpPr>
          <p:cNvPr id="12" name="Прямая соединительная линия 11">
            <a:extLst>
              <a:ext uri="{FF2B5EF4-FFF2-40B4-BE49-F238E27FC236}">
                <a16:creationId xmlns:a16="http://schemas.microsoft.com/office/drawing/2014/main" id="{BE0651FE-B181-4812-9169-2EC499DAFA3B}"/>
              </a:ext>
            </a:extLst>
          </p:cNvPr>
          <p:cNvCxnSpPr/>
          <p:nvPr/>
        </p:nvCxnSpPr>
        <p:spPr>
          <a:xfrm>
            <a:off x="217331" y="287784"/>
            <a:ext cx="6857189" cy="0"/>
          </a:xfrm>
          <a:prstGeom prst="line">
            <a:avLst/>
          </a:prstGeom>
        </p:spPr>
        <p:style>
          <a:lnRef idx="1">
            <a:schemeClr val="dk1"/>
          </a:lnRef>
          <a:fillRef idx="0">
            <a:schemeClr val="dk1"/>
          </a:fillRef>
          <a:effectRef idx="0">
            <a:schemeClr val="dk1"/>
          </a:effectRef>
          <a:fontRef idx="minor">
            <a:schemeClr val="tx1"/>
          </a:fontRef>
        </p:style>
      </p:cxnSp>
      <p:cxnSp>
        <p:nvCxnSpPr>
          <p:cNvPr id="14" name="Прямая соединительная линия 13">
            <a:extLst>
              <a:ext uri="{FF2B5EF4-FFF2-40B4-BE49-F238E27FC236}">
                <a16:creationId xmlns:a16="http://schemas.microsoft.com/office/drawing/2014/main" id="{E36B8569-A9B4-4D30-A5A2-AB0C2E0FB05E}"/>
              </a:ext>
            </a:extLst>
          </p:cNvPr>
          <p:cNvCxnSpPr/>
          <p:nvPr/>
        </p:nvCxnSpPr>
        <p:spPr>
          <a:xfrm>
            <a:off x="336858" y="9726808"/>
            <a:ext cx="6857189" cy="0"/>
          </a:xfrm>
          <a:prstGeom prst="line">
            <a:avLst/>
          </a:prstGeom>
        </p:spPr>
        <p:style>
          <a:lnRef idx="1">
            <a:schemeClr val="dk1"/>
          </a:lnRef>
          <a:fillRef idx="0">
            <a:schemeClr val="dk1"/>
          </a:fillRef>
          <a:effectRef idx="0">
            <a:schemeClr val="dk1"/>
          </a:effectRef>
          <a:fontRef idx="minor">
            <a:schemeClr val="tx1"/>
          </a:fontRef>
        </p:style>
      </p:cxnSp>
      <p:cxnSp>
        <p:nvCxnSpPr>
          <p:cNvPr id="19" name="Прямая соединительная линия 18">
            <a:extLst>
              <a:ext uri="{FF2B5EF4-FFF2-40B4-BE49-F238E27FC236}">
                <a16:creationId xmlns:a16="http://schemas.microsoft.com/office/drawing/2014/main" id="{2F397C3C-BA0D-48CA-8BC7-DF9D486E8B81}"/>
              </a:ext>
            </a:extLst>
          </p:cNvPr>
          <p:cNvCxnSpPr/>
          <p:nvPr/>
        </p:nvCxnSpPr>
        <p:spPr>
          <a:xfrm>
            <a:off x="3026174" y="1171869"/>
            <a:ext cx="115212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id="{2F397C3C-BA0D-48CA-8BC7-DF9D486E8B81}"/>
              </a:ext>
            </a:extLst>
          </p:cNvPr>
          <p:cNvCxnSpPr/>
          <p:nvPr/>
        </p:nvCxnSpPr>
        <p:spPr>
          <a:xfrm>
            <a:off x="4935445" y="1171869"/>
            <a:ext cx="115212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5" name="Прямоугольник 4"/>
          <p:cNvSpPr/>
          <p:nvPr/>
        </p:nvSpPr>
        <p:spPr>
          <a:xfrm>
            <a:off x="3602238" y="9746195"/>
            <a:ext cx="354584" cy="276999"/>
          </a:xfrm>
          <a:prstGeom prst="rect">
            <a:avLst/>
          </a:prstGeom>
        </p:spPr>
        <p:txBody>
          <a:bodyPr wrap="none">
            <a:spAutoFit/>
          </a:bodyPr>
          <a:lstStyle/>
          <a:p>
            <a:r>
              <a:rPr lang="ru-RU" sz="1200" dirty="0"/>
              <a:t>13</a:t>
            </a:r>
          </a:p>
        </p:txBody>
      </p:sp>
      <p:pic>
        <p:nvPicPr>
          <p:cNvPr id="17" name="Рисунок 16">
            <a:extLst>
              <a:ext uri="{FF2B5EF4-FFF2-40B4-BE49-F238E27FC236}">
                <a16:creationId xmlns:a16="http://schemas.microsoft.com/office/drawing/2014/main" id="{FE184E91-A076-4A79-B65C-657DD59AA2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8400" y="1038858"/>
            <a:ext cx="360040" cy="288032"/>
          </a:xfrm>
          <a:prstGeom prst="rect">
            <a:avLst/>
          </a:prstGeom>
        </p:spPr>
      </p:pic>
      <p:sp>
        <p:nvSpPr>
          <p:cNvPr id="18" name="TextBox 17">
            <a:extLst>
              <a:ext uri="{FF2B5EF4-FFF2-40B4-BE49-F238E27FC236}">
                <a16:creationId xmlns:a16="http://schemas.microsoft.com/office/drawing/2014/main" id="{50261C81-B346-44F2-ABEA-1F18F07565ED}"/>
              </a:ext>
            </a:extLst>
          </p:cNvPr>
          <p:cNvSpPr txBox="1"/>
          <p:nvPr/>
        </p:nvSpPr>
        <p:spPr>
          <a:xfrm>
            <a:off x="5272424" y="9770063"/>
            <a:ext cx="2123915" cy="276999"/>
          </a:xfrm>
          <a:prstGeom prst="rect">
            <a:avLst/>
          </a:prstGeom>
          <a:noFill/>
        </p:spPr>
        <p:txBody>
          <a:bodyPr wrap="none" rtlCol="0">
            <a:spAutoFit/>
          </a:bodyPr>
          <a:lstStyle/>
          <a:p>
            <a:r>
              <a:rPr lang="ru-RU" sz="1200" i="1" dirty="0"/>
              <a:t>Молодежный клуб «Ритм»</a:t>
            </a:r>
          </a:p>
        </p:txBody>
      </p:sp>
      <p:pic>
        <p:nvPicPr>
          <p:cNvPr id="21" name="Рисунок 20">
            <a:extLst>
              <a:ext uri="{FF2B5EF4-FFF2-40B4-BE49-F238E27FC236}">
                <a16:creationId xmlns:a16="http://schemas.microsoft.com/office/drawing/2014/main" id="{2830744A-3EF0-4E46-967C-F350C36F30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74" y="173898"/>
            <a:ext cx="384168" cy="283132"/>
          </a:xfrm>
          <a:prstGeom prst="rect">
            <a:avLst/>
          </a:prstGeom>
        </p:spPr>
      </p:pic>
      <p:sp>
        <p:nvSpPr>
          <p:cNvPr id="22" name="TextBox 21">
            <a:extLst>
              <a:ext uri="{FF2B5EF4-FFF2-40B4-BE49-F238E27FC236}">
                <a16:creationId xmlns:a16="http://schemas.microsoft.com/office/drawing/2014/main" id="{E2F82410-36CF-4EF6-A6E7-B1E331B9CC1A}"/>
              </a:ext>
            </a:extLst>
          </p:cNvPr>
          <p:cNvSpPr txBox="1"/>
          <p:nvPr/>
        </p:nvSpPr>
        <p:spPr>
          <a:xfrm>
            <a:off x="2137695" y="331039"/>
            <a:ext cx="4803106" cy="523220"/>
          </a:xfrm>
          <a:prstGeom prst="rect">
            <a:avLst/>
          </a:prstGeom>
          <a:noFill/>
        </p:spPr>
        <p:txBody>
          <a:bodyPr wrap="square" rtlCol="0">
            <a:spAutoFit/>
          </a:bodyPr>
          <a:lstStyle/>
          <a:p>
            <a:pPr algn="ctr"/>
            <a:br>
              <a:rPr lang="ru-RU" sz="1400" b="1" dirty="0">
                <a:solidFill>
                  <a:srgbClr val="002060"/>
                </a:solidFill>
                <a:latin typeface="Adobe Heiti Std R" panose="020B0400000000000000" pitchFamily="34" charset="-128"/>
                <a:ea typeface="Adobe Heiti Std R" panose="020B0400000000000000" pitchFamily="34" charset="-128"/>
                <a:cs typeface="Adobe Hebrew" panose="02040503050201020203" pitchFamily="18" charset="-79"/>
              </a:rPr>
            </a:br>
            <a:endParaRPr lang="ru-RU" sz="1400" b="1" dirty="0">
              <a:solidFill>
                <a:srgbClr val="002060"/>
              </a:solidFill>
              <a:latin typeface="Adobe Heiti Std R" panose="020B0400000000000000" pitchFamily="34" charset="-128"/>
              <a:ea typeface="Adobe Heiti Std R" panose="020B0400000000000000" pitchFamily="34" charset="-128"/>
              <a:cs typeface="Adobe Hebrew" panose="02040503050201020203" pitchFamily="18" charset="-79"/>
            </a:endParaRPr>
          </a:p>
        </p:txBody>
      </p:sp>
      <p:sp>
        <p:nvSpPr>
          <p:cNvPr id="24" name="Прямоугольник 23"/>
          <p:cNvSpPr/>
          <p:nvPr/>
        </p:nvSpPr>
        <p:spPr>
          <a:xfrm>
            <a:off x="2271414" y="1259467"/>
            <a:ext cx="4840759" cy="2031325"/>
          </a:xfrm>
          <a:prstGeom prst="rect">
            <a:avLst/>
          </a:prstGeom>
        </p:spPr>
        <p:txBody>
          <a:bodyPr wrap="square">
            <a:spAutoFit/>
          </a:bodyPr>
          <a:lstStyle/>
          <a:p>
            <a:pPr algn="just"/>
            <a:r>
              <a:rPr lang="ru-RU" sz="1400" i="1" dirty="0">
                <a:latin typeface="Cambria" panose="02040503050406030204" pitchFamily="18" charset="0"/>
                <a:ea typeface="Cambria" panose="02040503050406030204" pitchFamily="18" charset="0"/>
              </a:rPr>
              <a:t>Место рождения: </a:t>
            </a:r>
            <a:r>
              <a:rPr lang="ru-RU" sz="1400" dirty="0">
                <a:latin typeface="Cambria" panose="02040503050406030204" pitchFamily="18" charset="0"/>
                <a:ea typeface="Cambria" panose="02040503050406030204" pitchFamily="18" charset="0"/>
              </a:rPr>
              <a:t>г. Чарджоу Туркменской ССР</a:t>
            </a:r>
          </a:p>
          <a:p>
            <a:pPr algn="just"/>
            <a:r>
              <a:rPr lang="ru-RU" sz="1400" i="1" dirty="0">
                <a:latin typeface="Cambria" panose="02040503050406030204" pitchFamily="18" charset="0"/>
                <a:ea typeface="Cambria" panose="02040503050406030204" pitchFamily="18" charset="0"/>
              </a:rPr>
              <a:t>Призван: Первомайским РВК </a:t>
            </a:r>
            <a:r>
              <a:rPr lang="ru-RU" sz="1400" dirty="0">
                <a:latin typeface="Cambria" panose="02040503050406030204" pitchFamily="18" charset="0"/>
                <a:ea typeface="Cambria" panose="02040503050406030204" pitchFamily="18" charset="0"/>
              </a:rPr>
              <a:t>города Кирова 2 сентября </a:t>
            </a:r>
          </a:p>
          <a:p>
            <a:pPr algn="just"/>
            <a:r>
              <a:rPr lang="ru-RU" sz="1400" dirty="0">
                <a:latin typeface="Cambria" panose="02040503050406030204" pitchFamily="18" charset="0"/>
                <a:ea typeface="Cambria" panose="02040503050406030204" pitchFamily="18" charset="0"/>
              </a:rPr>
              <a:t>1996 г.</a:t>
            </a:r>
          </a:p>
          <a:p>
            <a:pPr algn="just"/>
            <a:r>
              <a:rPr lang="ru-RU" sz="1400" i="1" dirty="0">
                <a:latin typeface="Cambria" panose="02040503050406030204" pitchFamily="18" charset="0"/>
                <a:ea typeface="Cambria" panose="02040503050406030204" pitchFamily="18" charset="0"/>
              </a:rPr>
              <a:t>Служба</a:t>
            </a:r>
            <a:r>
              <a:rPr lang="ru-RU" sz="1400" dirty="0">
                <a:latin typeface="Cambria" panose="02040503050406030204" pitchFamily="18" charset="0"/>
                <a:ea typeface="Cambria" panose="02040503050406030204" pitchFamily="18" charset="0"/>
              </a:rPr>
              <a:t>: ефрейтор, дрессировщик служебных собак, </a:t>
            </a:r>
          </a:p>
          <a:p>
            <a:pPr algn="just"/>
            <a:r>
              <a:rPr lang="ru-RU" sz="1400" dirty="0">
                <a:latin typeface="Cambria" panose="02040503050406030204" pitchFamily="18" charset="0"/>
                <a:ea typeface="Cambria" panose="02040503050406030204" pitchFamily="18" charset="0"/>
              </a:rPr>
              <a:t>в/ч 7487 </a:t>
            </a:r>
          </a:p>
          <a:p>
            <a:pPr algn="just"/>
            <a:r>
              <a:rPr lang="ru-RU" sz="1400" i="1" dirty="0">
                <a:latin typeface="Cambria" panose="02040503050406030204" pitchFamily="18" charset="0"/>
                <a:ea typeface="Cambria" panose="02040503050406030204" pitchFamily="18" charset="0"/>
              </a:rPr>
              <a:t>Погиб 26 декабря 1999 </a:t>
            </a:r>
            <a:r>
              <a:rPr lang="ru-RU" sz="1400" dirty="0">
                <a:latin typeface="Cambria" panose="02040503050406030204" pitchFamily="18" charset="0"/>
                <a:ea typeface="Cambria" panose="02040503050406030204" pitchFamily="18" charset="0"/>
              </a:rPr>
              <a:t>г. в Чеченской республике.</a:t>
            </a:r>
          </a:p>
          <a:p>
            <a:pPr algn="just"/>
            <a:r>
              <a:rPr lang="ru-RU" sz="1400" i="1" dirty="0">
                <a:latin typeface="Cambria" panose="02040503050406030204" pitchFamily="18" charset="0"/>
                <a:ea typeface="Cambria" panose="02040503050406030204" pitchFamily="18" charset="0"/>
              </a:rPr>
              <a:t>Захоронен</a:t>
            </a:r>
            <a:r>
              <a:rPr lang="ru-RU" sz="1400" dirty="0">
                <a:latin typeface="Cambria" panose="02040503050406030204" pitchFamily="18" charset="0"/>
                <a:ea typeface="Cambria" panose="02040503050406030204" pitchFamily="18" charset="0"/>
              </a:rPr>
              <a:t> на Петелинском кладбище г. Кирова</a:t>
            </a:r>
          </a:p>
          <a:p>
            <a:pPr algn="just"/>
            <a:r>
              <a:rPr lang="ru-RU" sz="1400" i="1" dirty="0">
                <a:latin typeface="Cambria" panose="02040503050406030204" pitchFamily="18" charset="0"/>
                <a:ea typeface="Cambria" panose="02040503050406030204" pitchFamily="18" charset="0"/>
              </a:rPr>
              <a:t>Награжден</a:t>
            </a:r>
            <a:r>
              <a:rPr lang="ru-RU" sz="1400" dirty="0">
                <a:latin typeface="Cambria" panose="02040503050406030204" pitchFamily="18" charset="0"/>
                <a:ea typeface="Cambria" panose="02040503050406030204" pitchFamily="18" charset="0"/>
              </a:rPr>
              <a:t> орденом Мужества (посмертно)</a:t>
            </a:r>
          </a:p>
          <a:p>
            <a:pPr algn="just"/>
            <a:endParaRPr lang="ru-RU" sz="1400" dirty="0">
              <a:latin typeface="Cambria" panose="02040503050406030204" pitchFamily="18" charset="0"/>
              <a:ea typeface="Cambria" panose="02040503050406030204" pitchFamily="18" charset="0"/>
            </a:endParaRPr>
          </a:p>
        </p:txBody>
      </p:sp>
      <p:sp>
        <p:nvSpPr>
          <p:cNvPr id="25" name="TextBox 24"/>
          <p:cNvSpPr txBox="1"/>
          <p:nvPr/>
        </p:nvSpPr>
        <p:spPr>
          <a:xfrm>
            <a:off x="2091394" y="323099"/>
            <a:ext cx="4803106" cy="738664"/>
          </a:xfrm>
          <a:prstGeom prst="rect">
            <a:avLst/>
          </a:prstGeom>
          <a:noFill/>
        </p:spPr>
        <p:txBody>
          <a:bodyPr wrap="square" rtlCol="0">
            <a:spAutoFit/>
          </a:bodyPr>
          <a:lstStyle/>
          <a:p>
            <a:pPr algn="ctr"/>
            <a:r>
              <a:rPr lang="ru-RU" sz="1400" b="1" dirty="0">
                <a:solidFill>
                  <a:srgbClr val="002060"/>
                </a:solidFill>
                <a:latin typeface="Adobe Heiti Std R" panose="020B0400000000000000" pitchFamily="34" charset="-128"/>
                <a:ea typeface="Adobe Heiti Std R" panose="020B0400000000000000" pitchFamily="34" charset="-128"/>
                <a:cs typeface="Adobe Hebrew" panose="02040503050201020203" pitchFamily="18" charset="-79"/>
              </a:rPr>
              <a:t>ЛЕГЕНЧУК</a:t>
            </a:r>
          </a:p>
          <a:p>
            <a:pPr algn="ctr"/>
            <a:r>
              <a:rPr lang="ru-RU" sz="1400" b="1" dirty="0">
                <a:solidFill>
                  <a:srgbClr val="002060"/>
                </a:solidFill>
                <a:latin typeface="Adobe Heiti Std R" panose="020B0400000000000000" pitchFamily="34" charset="-128"/>
                <a:ea typeface="Adobe Heiti Std R" panose="020B0400000000000000" pitchFamily="34" charset="-128"/>
                <a:cs typeface="Adobe Hebrew" panose="02040503050201020203" pitchFamily="18" charset="-79"/>
              </a:rPr>
              <a:t>ЮРИЙ БОРИСОВИЧ </a:t>
            </a:r>
            <a:br>
              <a:rPr lang="ru-RU" sz="1400" b="1" dirty="0">
                <a:solidFill>
                  <a:srgbClr val="002060"/>
                </a:solidFill>
                <a:latin typeface="Adobe Heiti Std R" panose="020B0400000000000000" pitchFamily="34" charset="-128"/>
                <a:ea typeface="Adobe Heiti Std R" panose="020B0400000000000000" pitchFamily="34" charset="-128"/>
                <a:cs typeface="Adobe Hebrew" panose="02040503050201020203" pitchFamily="18" charset="-79"/>
              </a:rPr>
            </a:br>
            <a:r>
              <a:rPr lang="ru-RU" sz="1400" b="1" dirty="0">
                <a:solidFill>
                  <a:srgbClr val="002060"/>
                </a:solidFill>
                <a:latin typeface="Adobe Heiti Std R" panose="020B0400000000000000" pitchFamily="34" charset="-128"/>
                <a:ea typeface="Adobe Heiti Std R" panose="020B0400000000000000" pitchFamily="34" charset="-128"/>
                <a:cs typeface="Adobe Hebrew" panose="02040503050201020203" pitchFamily="18" charset="-79"/>
              </a:rPr>
              <a:t>(1972 – 1999)</a:t>
            </a:r>
          </a:p>
        </p:txBody>
      </p:sp>
      <p:sp>
        <p:nvSpPr>
          <p:cNvPr id="2" name="Прямоугольник 1"/>
          <p:cNvSpPr/>
          <p:nvPr/>
        </p:nvSpPr>
        <p:spPr>
          <a:xfrm>
            <a:off x="144774" y="3202086"/>
            <a:ext cx="7161993" cy="2774330"/>
          </a:xfrm>
          <a:prstGeom prst="rect">
            <a:avLst/>
          </a:prstGeom>
        </p:spPr>
        <p:txBody>
          <a:bodyPr wrap="square">
            <a:spAutoFit/>
          </a:bodyPr>
          <a:lstStyle/>
          <a:p>
            <a:pPr algn="just"/>
            <a:r>
              <a:rPr lang="ru-RU" sz="1400" dirty="0">
                <a:solidFill>
                  <a:srgbClr val="000000"/>
                </a:solidFill>
                <a:latin typeface="Cambria" panose="02040503050406030204" pitchFamily="18" charset="0"/>
                <a:ea typeface="Cambria" panose="02040503050406030204" pitchFamily="18" charset="0"/>
              </a:rPr>
              <a:t>26 декабря 1999 ефрейтор, дрессировщик служебных собак Легенчук Юрий Борисович в ходе специальной операции по ликвидации незаконных вооруженных бандформирований в Старопромысловском районе г. Грозного в составе группы разминирования проводил инженерную разведку местности. Боевики обнаружили военнослужащих и открыли по ним огонь из минометов.</a:t>
            </a:r>
            <a:br>
              <a:rPr lang="ru-RU" sz="1400" dirty="0">
                <a:latin typeface="Cambria" panose="02040503050406030204" pitchFamily="18" charset="0"/>
                <a:ea typeface="Cambria" panose="02040503050406030204" pitchFamily="18" charset="0"/>
              </a:rPr>
            </a:br>
            <a:r>
              <a:rPr lang="ru-RU" sz="1400" dirty="0">
                <a:latin typeface="Cambria" panose="02040503050406030204" pitchFamily="18" charset="0"/>
                <a:ea typeface="Cambria" panose="02040503050406030204" pitchFamily="18" charset="0"/>
              </a:rPr>
              <a:t>В ходе боя Юрий Борисович получил </a:t>
            </a:r>
            <a:r>
              <a:rPr lang="ru-RU" sz="1400" dirty="0">
                <a:solidFill>
                  <a:srgbClr val="000000"/>
                </a:solidFill>
                <a:latin typeface="Cambria" panose="02040503050406030204" pitchFamily="18" charset="0"/>
                <a:ea typeface="Cambria" panose="02040503050406030204" pitchFamily="18" charset="0"/>
              </a:rPr>
              <a:t>тяжелое ранение. Его товарищ Александр Белодедов оказал сослуживцу первую помощь и под ожесточенным огнем боевиков, прикрывая товарища собой, стал выносить его с поля боя. Вскоре сержант А. Белодедов сам получил тяжелое ранение. Превозмогая боль, он сумел перетащить Юрия Борисовича  в безопасное место. Несмотря на все усилия врачей, спасти жизнь ни Юрию Легенчуку, ни Александру Белодедову не удалось, ранения оказались смертельными.</a:t>
            </a:r>
            <a:endParaRPr lang="ru-RU" sz="1400" dirty="0">
              <a:latin typeface="Cambria" panose="02040503050406030204" pitchFamily="18" charset="0"/>
              <a:ea typeface="Cambria" panose="02040503050406030204" pitchFamily="18" charset="0"/>
            </a:endParaRPr>
          </a:p>
        </p:txBody>
      </p:sp>
      <p:pic>
        <p:nvPicPr>
          <p:cNvPr id="28" name="Рисунок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2181" y="718334"/>
            <a:ext cx="1731633" cy="2240277"/>
          </a:xfrm>
          <a:prstGeom prst="rect">
            <a:avLst/>
          </a:prstGeom>
        </p:spPr>
      </p:pic>
      <p:sp>
        <p:nvSpPr>
          <p:cNvPr id="16" name="TextBox 15"/>
          <p:cNvSpPr txBox="1"/>
          <p:nvPr/>
        </p:nvSpPr>
        <p:spPr>
          <a:xfrm>
            <a:off x="2253363" y="5732747"/>
            <a:ext cx="4803106" cy="738664"/>
          </a:xfrm>
          <a:prstGeom prst="rect">
            <a:avLst/>
          </a:prstGeom>
          <a:noFill/>
        </p:spPr>
        <p:txBody>
          <a:bodyPr wrap="square" rtlCol="0">
            <a:spAutoFit/>
          </a:bodyPr>
          <a:lstStyle/>
          <a:p>
            <a:pPr algn="ctr"/>
            <a:r>
              <a:rPr lang="ru-RU" sz="1400" b="1" dirty="0">
                <a:solidFill>
                  <a:srgbClr val="002060"/>
                </a:solidFill>
                <a:latin typeface="Adobe Heiti Std R" panose="020B0400000000000000" pitchFamily="34" charset="-128"/>
                <a:ea typeface="Adobe Heiti Std R" panose="020B0400000000000000" pitchFamily="34" charset="-128"/>
                <a:cs typeface="Adobe Hebrew" panose="02040503050201020203" pitchFamily="18" charset="-79"/>
              </a:rPr>
              <a:t>МИТРУ</a:t>
            </a:r>
          </a:p>
          <a:p>
            <a:pPr algn="ctr"/>
            <a:r>
              <a:rPr lang="ru-RU" sz="1400" b="1" dirty="0">
                <a:solidFill>
                  <a:srgbClr val="002060"/>
                </a:solidFill>
                <a:latin typeface="Adobe Heiti Std R" panose="020B0400000000000000" pitchFamily="34" charset="-128"/>
                <a:ea typeface="Adobe Heiti Std R" panose="020B0400000000000000" pitchFamily="34" charset="-128"/>
                <a:cs typeface="Adobe Hebrew" panose="02040503050201020203" pitchFamily="18" charset="-79"/>
              </a:rPr>
              <a:t>ВАСИЛИЙ АНТОНОВИЧ</a:t>
            </a:r>
            <a:br>
              <a:rPr lang="ru-RU" sz="1400" b="1" dirty="0">
                <a:solidFill>
                  <a:srgbClr val="002060"/>
                </a:solidFill>
                <a:latin typeface="Adobe Heiti Std R" panose="020B0400000000000000" pitchFamily="34" charset="-128"/>
                <a:ea typeface="Adobe Heiti Std R" panose="020B0400000000000000" pitchFamily="34" charset="-128"/>
                <a:cs typeface="Adobe Hebrew" panose="02040503050201020203" pitchFamily="18" charset="-79"/>
              </a:rPr>
            </a:br>
            <a:r>
              <a:rPr lang="ru-RU" sz="1400" b="1" dirty="0">
                <a:solidFill>
                  <a:srgbClr val="002060"/>
                </a:solidFill>
                <a:latin typeface="Adobe Heiti Std R" panose="020B0400000000000000" pitchFamily="34" charset="-128"/>
                <a:ea typeface="Adobe Heiti Std R" panose="020B0400000000000000" pitchFamily="34" charset="-128"/>
                <a:cs typeface="Adobe Hebrew" panose="02040503050201020203" pitchFamily="18" charset="-79"/>
              </a:rPr>
              <a:t>(1968 – 2004)</a:t>
            </a:r>
          </a:p>
        </p:txBody>
      </p:sp>
      <p:pic>
        <p:nvPicPr>
          <p:cNvPr id="23" name="Рисунок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6940" y="6637866"/>
            <a:ext cx="1662846" cy="2171553"/>
          </a:xfrm>
          <a:prstGeom prst="rect">
            <a:avLst/>
          </a:prstGeom>
        </p:spPr>
      </p:pic>
      <p:sp>
        <p:nvSpPr>
          <p:cNvPr id="26" name="Прямоугольник 25"/>
          <p:cNvSpPr/>
          <p:nvPr/>
        </p:nvSpPr>
        <p:spPr>
          <a:xfrm>
            <a:off x="2378204" y="6760954"/>
            <a:ext cx="4928563" cy="2677656"/>
          </a:xfrm>
          <a:prstGeom prst="rect">
            <a:avLst/>
          </a:prstGeom>
        </p:spPr>
        <p:txBody>
          <a:bodyPr wrap="square">
            <a:spAutoFit/>
          </a:bodyPr>
          <a:lstStyle/>
          <a:p>
            <a:pPr algn="just"/>
            <a:r>
              <a:rPr lang="ru-RU" sz="1400" i="1" dirty="0">
                <a:latin typeface="Cambria" panose="02040503050406030204" pitchFamily="18" charset="0"/>
                <a:ea typeface="Cambria" panose="02040503050406030204" pitchFamily="18" charset="0"/>
              </a:rPr>
              <a:t>Дата рождения: </a:t>
            </a:r>
            <a:r>
              <a:rPr lang="ru-RU" sz="1400" dirty="0">
                <a:latin typeface="Cambria" panose="02040503050406030204" pitchFamily="18" charset="0"/>
                <a:ea typeface="Cambria" panose="02040503050406030204" pitchFamily="18" charset="0"/>
              </a:rPr>
              <a:t>6 апреля 1968 г.</a:t>
            </a:r>
          </a:p>
          <a:p>
            <a:pPr algn="just"/>
            <a:r>
              <a:rPr lang="ru-RU" sz="1400" i="1" dirty="0">
                <a:latin typeface="Cambria" panose="02040503050406030204" pitchFamily="18" charset="0"/>
                <a:ea typeface="Cambria" panose="02040503050406030204" pitchFamily="18" charset="0"/>
              </a:rPr>
              <a:t>Место рождения: </a:t>
            </a:r>
            <a:r>
              <a:rPr lang="ru-RU" sz="1400" dirty="0">
                <a:latin typeface="Cambria" panose="02040503050406030204" pitchFamily="18" charset="0"/>
                <a:ea typeface="Cambria" panose="02040503050406030204" pitchFamily="18" charset="0"/>
              </a:rPr>
              <a:t>г. Киров</a:t>
            </a:r>
          </a:p>
          <a:p>
            <a:pPr algn="just"/>
            <a:r>
              <a:rPr lang="ru-RU" sz="1400" i="1" dirty="0">
                <a:latin typeface="Cambria" panose="02040503050406030204" pitchFamily="18" charset="0"/>
                <a:ea typeface="Cambria" panose="02040503050406030204" pitchFamily="18" charset="0"/>
              </a:rPr>
              <a:t>Служба: </a:t>
            </a:r>
            <a:r>
              <a:rPr lang="ru-RU" sz="1400" dirty="0">
                <a:solidFill>
                  <a:srgbClr val="000000"/>
                </a:solidFill>
                <a:latin typeface="Cambria" panose="02040503050406030204" pitchFamily="18" charset="0"/>
                <a:ea typeface="Cambria" panose="02040503050406030204" pitchFamily="18" charset="0"/>
              </a:rPr>
              <a:t>прапорщик милиции, милиционер-водитель автохозяйства УВД по Кировской области</a:t>
            </a:r>
            <a:endParaRPr lang="ru-RU" sz="1400" dirty="0">
              <a:latin typeface="Cambria" panose="02040503050406030204" pitchFamily="18" charset="0"/>
              <a:ea typeface="Cambria" panose="02040503050406030204" pitchFamily="18" charset="0"/>
            </a:endParaRPr>
          </a:p>
          <a:p>
            <a:pPr algn="just"/>
            <a:r>
              <a:rPr lang="ru-RU" sz="1400" i="1" dirty="0">
                <a:latin typeface="Cambria" panose="02040503050406030204" pitchFamily="18" charset="0"/>
                <a:ea typeface="Cambria" panose="02040503050406030204" pitchFamily="18" charset="0"/>
              </a:rPr>
              <a:t>Погиб </a:t>
            </a:r>
            <a:r>
              <a:rPr lang="ru-RU" sz="1400" dirty="0">
                <a:solidFill>
                  <a:srgbClr val="000000"/>
                </a:solidFill>
                <a:latin typeface="Cambria" panose="02040503050406030204" pitchFamily="18" charset="0"/>
                <a:ea typeface="Cambria" panose="02040503050406030204" pitchFamily="18" charset="0"/>
              </a:rPr>
              <a:t>5 ноября 2004 года в период служебной командировки в Северо-Кавказском регионе (автомобиль под управлением Митру В.А. подорвался на фугасе)</a:t>
            </a:r>
          </a:p>
          <a:p>
            <a:pPr algn="just"/>
            <a:r>
              <a:rPr lang="ru-RU" sz="1400" i="1" dirty="0">
                <a:solidFill>
                  <a:srgbClr val="000000"/>
                </a:solidFill>
                <a:latin typeface="Cambria" panose="02040503050406030204" pitchFamily="18" charset="0"/>
                <a:ea typeface="Cambria" panose="02040503050406030204" pitchFamily="18" charset="0"/>
              </a:rPr>
              <a:t>Занесен</a:t>
            </a:r>
            <a:r>
              <a:rPr lang="ru-RU" sz="1400" dirty="0">
                <a:solidFill>
                  <a:srgbClr val="000000"/>
                </a:solidFill>
                <a:latin typeface="Cambria" panose="02040503050406030204" pitchFamily="18" charset="0"/>
                <a:ea typeface="Cambria" panose="02040503050406030204" pitchFamily="18" charset="0"/>
              </a:rPr>
              <a:t> в Книгу памяти УМВД России по Кировской области. Его имя высечено на памятной стеле мемориального комплекса, расположенного у здания УМВД России по Кировской области.</a:t>
            </a:r>
            <a:endParaRPr lang="ru-RU" sz="1400" dirty="0">
              <a:latin typeface="Cambria" panose="02040503050406030204" pitchFamily="18" charset="0"/>
              <a:ea typeface="Cambria" panose="02040503050406030204" pitchFamily="18" charset="0"/>
            </a:endParaRPr>
          </a:p>
          <a:p>
            <a:pPr algn="just"/>
            <a:endParaRPr lang="ru-RU" sz="1400" dirty="0">
              <a:latin typeface="Cambria" panose="02040503050406030204" pitchFamily="18" charset="0"/>
              <a:ea typeface="Cambria" panose="02040503050406030204" pitchFamily="18" charset="0"/>
            </a:endParaRPr>
          </a:p>
        </p:txBody>
      </p:sp>
      <p:pic>
        <p:nvPicPr>
          <p:cNvPr id="27" name="Рисунок 26">
            <a:extLst>
              <a:ext uri="{FF2B5EF4-FFF2-40B4-BE49-F238E27FC236}">
                <a16:creationId xmlns:a16="http://schemas.microsoft.com/office/drawing/2014/main" id="{FE184E91-A076-4A79-B65C-657DD59AA2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2947" y="6471411"/>
            <a:ext cx="360040" cy="288032"/>
          </a:xfrm>
          <a:prstGeom prst="rect">
            <a:avLst/>
          </a:prstGeom>
        </p:spPr>
      </p:pic>
      <p:cxnSp>
        <p:nvCxnSpPr>
          <p:cNvPr id="29" name="Прямая соединительная линия 28">
            <a:extLst>
              <a:ext uri="{FF2B5EF4-FFF2-40B4-BE49-F238E27FC236}">
                <a16:creationId xmlns:a16="http://schemas.microsoft.com/office/drawing/2014/main" id="{2F397C3C-BA0D-48CA-8BC7-DF9D486E8B81}"/>
              </a:ext>
            </a:extLst>
          </p:cNvPr>
          <p:cNvCxnSpPr/>
          <p:nvPr/>
        </p:nvCxnSpPr>
        <p:spPr>
          <a:xfrm>
            <a:off x="3189388" y="6601393"/>
            <a:ext cx="115212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id="{2F397C3C-BA0D-48CA-8BC7-DF9D486E8B81}"/>
              </a:ext>
            </a:extLst>
          </p:cNvPr>
          <p:cNvCxnSpPr/>
          <p:nvPr/>
        </p:nvCxnSpPr>
        <p:spPr>
          <a:xfrm>
            <a:off x="4986288" y="6587359"/>
            <a:ext cx="115212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5136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7A46122-9800-4627-8DD9-6286D9ABA8FA}"/>
              </a:ext>
            </a:extLst>
          </p:cNvPr>
          <p:cNvSpPr txBox="1"/>
          <p:nvPr/>
        </p:nvSpPr>
        <p:spPr>
          <a:xfrm>
            <a:off x="1801076" y="64341"/>
            <a:ext cx="4403513" cy="276999"/>
          </a:xfrm>
          <a:prstGeom prst="rect">
            <a:avLst/>
          </a:prstGeom>
          <a:noFill/>
        </p:spPr>
        <p:txBody>
          <a:bodyPr wrap="none" rtlCol="0">
            <a:spAutoFit/>
          </a:bodyPr>
          <a:lstStyle/>
          <a:p>
            <a:r>
              <a:rPr lang="ru-RU" sz="1200" i="1" dirty="0"/>
              <a:t>Кировчане, погибшие в вооруженных конфликтах в Чечне</a:t>
            </a:r>
          </a:p>
        </p:txBody>
      </p:sp>
      <p:cxnSp>
        <p:nvCxnSpPr>
          <p:cNvPr id="12" name="Прямая соединительная линия 11">
            <a:extLst>
              <a:ext uri="{FF2B5EF4-FFF2-40B4-BE49-F238E27FC236}">
                <a16:creationId xmlns:a16="http://schemas.microsoft.com/office/drawing/2014/main" id="{BE0651FE-B181-4812-9169-2EC499DAFA3B}"/>
              </a:ext>
            </a:extLst>
          </p:cNvPr>
          <p:cNvCxnSpPr/>
          <p:nvPr/>
        </p:nvCxnSpPr>
        <p:spPr>
          <a:xfrm>
            <a:off x="217331" y="287784"/>
            <a:ext cx="6857189" cy="0"/>
          </a:xfrm>
          <a:prstGeom prst="line">
            <a:avLst/>
          </a:prstGeom>
        </p:spPr>
        <p:style>
          <a:lnRef idx="1">
            <a:schemeClr val="dk1"/>
          </a:lnRef>
          <a:fillRef idx="0">
            <a:schemeClr val="dk1"/>
          </a:fillRef>
          <a:effectRef idx="0">
            <a:schemeClr val="dk1"/>
          </a:effectRef>
          <a:fontRef idx="minor">
            <a:schemeClr val="tx1"/>
          </a:fontRef>
        </p:style>
      </p:cxnSp>
      <p:cxnSp>
        <p:nvCxnSpPr>
          <p:cNvPr id="14" name="Прямая соединительная линия 13">
            <a:extLst>
              <a:ext uri="{FF2B5EF4-FFF2-40B4-BE49-F238E27FC236}">
                <a16:creationId xmlns:a16="http://schemas.microsoft.com/office/drawing/2014/main" id="{E36B8569-A9B4-4D30-A5A2-AB0C2E0FB05E}"/>
              </a:ext>
            </a:extLst>
          </p:cNvPr>
          <p:cNvCxnSpPr/>
          <p:nvPr/>
        </p:nvCxnSpPr>
        <p:spPr>
          <a:xfrm>
            <a:off x="336858" y="9726808"/>
            <a:ext cx="6857189" cy="0"/>
          </a:xfrm>
          <a:prstGeom prst="line">
            <a:avLst/>
          </a:prstGeom>
        </p:spPr>
        <p:style>
          <a:lnRef idx="1">
            <a:schemeClr val="dk1"/>
          </a:lnRef>
          <a:fillRef idx="0">
            <a:schemeClr val="dk1"/>
          </a:fillRef>
          <a:effectRef idx="0">
            <a:schemeClr val="dk1"/>
          </a:effectRef>
          <a:fontRef idx="minor">
            <a:schemeClr val="tx1"/>
          </a:fontRef>
        </p:style>
      </p:cxnSp>
      <p:cxnSp>
        <p:nvCxnSpPr>
          <p:cNvPr id="19" name="Прямая соединительная линия 18">
            <a:extLst>
              <a:ext uri="{FF2B5EF4-FFF2-40B4-BE49-F238E27FC236}">
                <a16:creationId xmlns:a16="http://schemas.microsoft.com/office/drawing/2014/main" id="{2F397C3C-BA0D-48CA-8BC7-DF9D486E8B81}"/>
              </a:ext>
            </a:extLst>
          </p:cNvPr>
          <p:cNvCxnSpPr/>
          <p:nvPr/>
        </p:nvCxnSpPr>
        <p:spPr>
          <a:xfrm>
            <a:off x="3343658" y="1123002"/>
            <a:ext cx="115212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id="{2F397C3C-BA0D-48CA-8BC7-DF9D486E8B81}"/>
              </a:ext>
            </a:extLst>
          </p:cNvPr>
          <p:cNvCxnSpPr/>
          <p:nvPr/>
        </p:nvCxnSpPr>
        <p:spPr>
          <a:xfrm>
            <a:off x="5052461" y="1123002"/>
            <a:ext cx="115212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5" name="Прямоугольник 4"/>
          <p:cNvSpPr/>
          <p:nvPr/>
        </p:nvSpPr>
        <p:spPr>
          <a:xfrm>
            <a:off x="3602238" y="9746195"/>
            <a:ext cx="354584" cy="276999"/>
          </a:xfrm>
          <a:prstGeom prst="rect">
            <a:avLst/>
          </a:prstGeom>
        </p:spPr>
        <p:txBody>
          <a:bodyPr wrap="none">
            <a:spAutoFit/>
          </a:bodyPr>
          <a:lstStyle/>
          <a:p>
            <a:r>
              <a:rPr lang="ru-RU" sz="1200" dirty="0"/>
              <a:t>14</a:t>
            </a:r>
          </a:p>
        </p:txBody>
      </p:sp>
      <p:pic>
        <p:nvPicPr>
          <p:cNvPr id="17" name="Рисунок 16">
            <a:extLst>
              <a:ext uri="{FF2B5EF4-FFF2-40B4-BE49-F238E27FC236}">
                <a16:creationId xmlns:a16="http://schemas.microsoft.com/office/drawing/2014/main" id="{FE184E91-A076-4A79-B65C-657DD59AA2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52199" y="985489"/>
            <a:ext cx="360040" cy="288032"/>
          </a:xfrm>
          <a:prstGeom prst="rect">
            <a:avLst/>
          </a:prstGeom>
        </p:spPr>
      </p:pic>
      <p:sp>
        <p:nvSpPr>
          <p:cNvPr id="18" name="TextBox 17">
            <a:extLst>
              <a:ext uri="{FF2B5EF4-FFF2-40B4-BE49-F238E27FC236}">
                <a16:creationId xmlns:a16="http://schemas.microsoft.com/office/drawing/2014/main" id="{50261C81-B346-44F2-ABEA-1F18F07565ED}"/>
              </a:ext>
            </a:extLst>
          </p:cNvPr>
          <p:cNvSpPr txBox="1"/>
          <p:nvPr/>
        </p:nvSpPr>
        <p:spPr>
          <a:xfrm>
            <a:off x="5272424" y="9770063"/>
            <a:ext cx="2123915" cy="276999"/>
          </a:xfrm>
          <a:prstGeom prst="rect">
            <a:avLst/>
          </a:prstGeom>
          <a:noFill/>
        </p:spPr>
        <p:txBody>
          <a:bodyPr wrap="none" rtlCol="0">
            <a:spAutoFit/>
          </a:bodyPr>
          <a:lstStyle/>
          <a:p>
            <a:r>
              <a:rPr lang="ru-RU" sz="1200" i="1" dirty="0"/>
              <a:t>Молодежный клуб «Ритм»</a:t>
            </a:r>
          </a:p>
        </p:txBody>
      </p:sp>
      <p:pic>
        <p:nvPicPr>
          <p:cNvPr id="21" name="Рисунок 20">
            <a:extLst>
              <a:ext uri="{FF2B5EF4-FFF2-40B4-BE49-F238E27FC236}">
                <a16:creationId xmlns:a16="http://schemas.microsoft.com/office/drawing/2014/main" id="{2830744A-3EF0-4E46-967C-F350C36F30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74" y="173898"/>
            <a:ext cx="384168" cy="283132"/>
          </a:xfrm>
          <a:prstGeom prst="rect">
            <a:avLst/>
          </a:prstGeom>
        </p:spPr>
      </p:pic>
      <p:sp>
        <p:nvSpPr>
          <p:cNvPr id="22" name="TextBox 21">
            <a:extLst>
              <a:ext uri="{FF2B5EF4-FFF2-40B4-BE49-F238E27FC236}">
                <a16:creationId xmlns:a16="http://schemas.microsoft.com/office/drawing/2014/main" id="{E2F82410-36CF-4EF6-A6E7-B1E331B9CC1A}"/>
              </a:ext>
            </a:extLst>
          </p:cNvPr>
          <p:cNvSpPr txBox="1"/>
          <p:nvPr/>
        </p:nvSpPr>
        <p:spPr>
          <a:xfrm>
            <a:off x="2137695" y="331039"/>
            <a:ext cx="4803106" cy="523220"/>
          </a:xfrm>
          <a:prstGeom prst="rect">
            <a:avLst/>
          </a:prstGeom>
          <a:noFill/>
        </p:spPr>
        <p:txBody>
          <a:bodyPr wrap="square" rtlCol="0">
            <a:spAutoFit/>
          </a:bodyPr>
          <a:lstStyle/>
          <a:p>
            <a:pPr algn="ctr"/>
            <a:br>
              <a:rPr lang="ru-RU" sz="1400" b="1" dirty="0">
                <a:solidFill>
                  <a:srgbClr val="002060"/>
                </a:solidFill>
                <a:latin typeface="Adobe Heiti Std R" panose="020B0400000000000000" pitchFamily="34" charset="-128"/>
                <a:ea typeface="Adobe Heiti Std R" panose="020B0400000000000000" pitchFamily="34" charset="-128"/>
                <a:cs typeface="Adobe Hebrew" panose="02040503050201020203" pitchFamily="18" charset="-79"/>
              </a:rPr>
            </a:br>
            <a:endParaRPr lang="ru-RU" sz="1400" b="1" dirty="0">
              <a:solidFill>
                <a:srgbClr val="002060"/>
              </a:solidFill>
              <a:latin typeface="Adobe Heiti Std R" panose="020B0400000000000000" pitchFamily="34" charset="-128"/>
              <a:ea typeface="Adobe Heiti Std R" panose="020B0400000000000000" pitchFamily="34" charset="-128"/>
              <a:cs typeface="Adobe Hebrew" panose="02040503050201020203" pitchFamily="18" charset="-79"/>
            </a:endParaRPr>
          </a:p>
        </p:txBody>
      </p:sp>
      <p:sp>
        <p:nvSpPr>
          <p:cNvPr id="26" name="TextBox 25"/>
          <p:cNvSpPr txBox="1"/>
          <p:nvPr/>
        </p:nvSpPr>
        <p:spPr>
          <a:xfrm>
            <a:off x="2244132" y="345816"/>
            <a:ext cx="4803106" cy="738664"/>
          </a:xfrm>
          <a:prstGeom prst="rect">
            <a:avLst/>
          </a:prstGeom>
          <a:noFill/>
        </p:spPr>
        <p:txBody>
          <a:bodyPr wrap="square" rtlCol="0">
            <a:spAutoFit/>
          </a:bodyPr>
          <a:lstStyle/>
          <a:p>
            <a:pPr algn="ctr"/>
            <a:r>
              <a:rPr lang="ru-RU" sz="1400" b="1" dirty="0">
                <a:solidFill>
                  <a:srgbClr val="002060"/>
                </a:solidFill>
                <a:latin typeface="Adobe Heiti Std R" panose="020B0400000000000000" pitchFamily="34" charset="-128"/>
                <a:ea typeface="Adobe Heiti Std R" panose="020B0400000000000000" pitchFamily="34" charset="-128"/>
                <a:cs typeface="Adobe Hebrew" panose="02040503050201020203" pitchFamily="18" charset="-79"/>
              </a:rPr>
              <a:t>МЕТЕЛЁВ</a:t>
            </a:r>
            <a:br>
              <a:rPr lang="ru-RU" sz="1400" b="1" dirty="0">
                <a:solidFill>
                  <a:srgbClr val="002060"/>
                </a:solidFill>
                <a:latin typeface="Adobe Heiti Std R" panose="020B0400000000000000" pitchFamily="34" charset="-128"/>
                <a:ea typeface="Adobe Heiti Std R" panose="020B0400000000000000" pitchFamily="34" charset="-128"/>
                <a:cs typeface="Adobe Hebrew" panose="02040503050201020203" pitchFamily="18" charset="-79"/>
              </a:rPr>
            </a:br>
            <a:r>
              <a:rPr lang="ru-RU" sz="1400" b="1" dirty="0">
                <a:solidFill>
                  <a:srgbClr val="002060"/>
                </a:solidFill>
                <a:latin typeface="Adobe Heiti Std R" panose="020B0400000000000000" pitchFamily="34" charset="-128"/>
                <a:ea typeface="Adobe Heiti Std R" panose="020B0400000000000000" pitchFamily="34" charset="-128"/>
                <a:cs typeface="Adobe Hebrew" panose="02040503050201020203" pitchFamily="18" charset="-79"/>
              </a:rPr>
              <a:t>АНДРЕЙ  ВИКТОРОВИЧ</a:t>
            </a:r>
            <a:br>
              <a:rPr lang="ru-RU" sz="1400" b="1" dirty="0">
                <a:solidFill>
                  <a:srgbClr val="002060"/>
                </a:solidFill>
                <a:latin typeface="Adobe Heiti Std R" panose="020B0400000000000000" pitchFamily="34" charset="-128"/>
                <a:ea typeface="Adobe Heiti Std R" panose="020B0400000000000000" pitchFamily="34" charset="-128"/>
                <a:cs typeface="Adobe Hebrew" panose="02040503050201020203" pitchFamily="18" charset="-79"/>
              </a:rPr>
            </a:br>
            <a:r>
              <a:rPr lang="ru-RU" sz="1400" b="1" dirty="0">
                <a:solidFill>
                  <a:srgbClr val="002060"/>
                </a:solidFill>
                <a:latin typeface="Adobe Heiti Std R" panose="020B0400000000000000" pitchFamily="34" charset="-128"/>
                <a:ea typeface="Adobe Heiti Std R" panose="020B0400000000000000" pitchFamily="34" charset="-128"/>
                <a:cs typeface="Adobe Hebrew" panose="02040503050201020203" pitchFamily="18" charset="-79"/>
              </a:rPr>
              <a:t>(1983 – 2002)</a:t>
            </a:r>
          </a:p>
        </p:txBody>
      </p:sp>
      <p:sp>
        <p:nvSpPr>
          <p:cNvPr id="27" name="Прямоугольник 26"/>
          <p:cNvSpPr/>
          <p:nvPr/>
        </p:nvSpPr>
        <p:spPr>
          <a:xfrm>
            <a:off x="2294769" y="1304508"/>
            <a:ext cx="5112437" cy="2031325"/>
          </a:xfrm>
          <a:prstGeom prst="rect">
            <a:avLst/>
          </a:prstGeom>
        </p:spPr>
        <p:txBody>
          <a:bodyPr wrap="square">
            <a:spAutoFit/>
          </a:bodyPr>
          <a:lstStyle/>
          <a:p>
            <a:pPr algn="just"/>
            <a:r>
              <a:rPr lang="ru-RU" sz="1400" i="1" dirty="0">
                <a:latin typeface="Cambria" panose="02040503050406030204" pitchFamily="18" charset="0"/>
                <a:ea typeface="Cambria" panose="02040503050406030204" pitchFamily="18" charset="0"/>
              </a:rPr>
              <a:t>Место рождения: </a:t>
            </a:r>
            <a:r>
              <a:rPr lang="ru-RU" sz="1400" dirty="0">
                <a:latin typeface="Cambria" panose="02040503050406030204" pitchFamily="18" charset="0"/>
                <a:ea typeface="Cambria" panose="02040503050406030204" pitchFamily="18" charset="0"/>
              </a:rPr>
              <a:t>г. Киров</a:t>
            </a:r>
          </a:p>
          <a:p>
            <a:pPr algn="just"/>
            <a:r>
              <a:rPr lang="ru-RU" sz="1400" i="1" dirty="0">
                <a:latin typeface="Cambria" panose="02040503050406030204" pitchFamily="18" charset="0"/>
                <a:ea typeface="Cambria" panose="02040503050406030204" pitchFamily="18" charset="0"/>
              </a:rPr>
              <a:t>Родственники</a:t>
            </a:r>
            <a:r>
              <a:rPr lang="ru-RU" sz="1400" dirty="0">
                <a:latin typeface="Cambria" panose="02040503050406030204" pitchFamily="18" charset="0"/>
                <a:ea typeface="Cambria" panose="02040503050406030204" pitchFamily="18" charset="0"/>
              </a:rPr>
              <a:t>: мама Елена Витальевна, бабушка Валентина </a:t>
            </a:r>
          </a:p>
          <a:p>
            <a:pPr algn="just"/>
            <a:r>
              <a:rPr lang="ru-RU" sz="1400" dirty="0">
                <a:latin typeface="Cambria" panose="02040503050406030204" pitchFamily="18" charset="0"/>
                <a:ea typeface="Cambria" panose="02040503050406030204" pitchFamily="18" charset="0"/>
              </a:rPr>
              <a:t>Дмитриевна, сестра Ольга</a:t>
            </a:r>
          </a:p>
          <a:p>
            <a:pPr algn="just"/>
            <a:r>
              <a:rPr lang="ru-RU" sz="1400" i="1" dirty="0">
                <a:latin typeface="Cambria" panose="02040503050406030204" pitchFamily="18" charset="0"/>
                <a:ea typeface="Cambria" panose="02040503050406030204" pitchFamily="18" charset="0"/>
              </a:rPr>
              <a:t>Учеба: </a:t>
            </a:r>
            <a:r>
              <a:rPr lang="ru-RU" sz="1400" dirty="0">
                <a:latin typeface="Cambria" panose="02040503050406030204" pitchFamily="18" charset="0"/>
                <a:ea typeface="Cambria" panose="02040503050406030204" pitchFamily="18" charset="0"/>
              </a:rPr>
              <a:t>школа № 10 г. Кирова</a:t>
            </a:r>
          </a:p>
          <a:p>
            <a:pPr algn="just"/>
            <a:r>
              <a:rPr lang="ru-RU" sz="1400" i="1" dirty="0">
                <a:latin typeface="Cambria" panose="02040503050406030204" pitchFamily="18" charset="0"/>
                <a:ea typeface="Cambria" panose="02040503050406030204" pitchFamily="18" charset="0"/>
              </a:rPr>
              <a:t>Призван </a:t>
            </a:r>
            <a:r>
              <a:rPr lang="ru-RU" sz="1400" dirty="0">
                <a:latin typeface="Cambria" panose="02040503050406030204" pitchFamily="18" charset="0"/>
                <a:ea typeface="Cambria" panose="02040503050406030204" pitchFamily="18" charset="0"/>
              </a:rPr>
              <a:t>Первомайским </a:t>
            </a:r>
            <a:r>
              <a:rPr lang="ru-RU" sz="1400" i="1" dirty="0">
                <a:latin typeface="Cambria" panose="02040503050406030204" pitchFamily="18" charset="0"/>
                <a:ea typeface="Cambria" panose="02040503050406030204" pitchFamily="18" charset="0"/>
              </a:rPr>
              <a:t>РВК </a:t>
            </a:r>
            <a:r>
              <a:rPr lang="ru-RU" sz="1400" dirty="0">
                <a:latin typeface="Cambria" panose="02040503050406030204" pitchFamily="18" charset="0"/>
                <a:ea typeface="Cambria" panose="02040503050406030204" pitchFamily="18" charset="0"/>
              </a:rPr>
              <a:t>города Кирова 13 июня 2001 г.</a:t>
            </a:r>
          </a:p>
          <a:p>
            <a:pPr algn="just"/>
            <a:r>
              <a:rPr lang="ru-RU" sz="1400" i="1" dirty="0">
                <a:latin typeface="Cambria" panose="02040503050406030204" pitchFamily="18" charset="0"/>
                <a:ea typeface="Cambria" panose="02040503050406030204" pitchFamily="18" charset="0"/>
              </a:rPr>
              <a:t>Служба</a:t>
            </a:r>
            <a:r>
              <a:rPr lang="ru-RU" sz="1400" dirty="0">
                <a:latin typeface="Cambria" panose="02040503050406030204" pitchFamily="18" charset="0"/>
                <a:ea typeface="Cambria" panose="02040503050406030204" pitchFamily="18" charset="0"/>
              </a:rPr>
              <a:t>: младший сержант, командир отделения,</a:t>
            </a:r>
          </a:p>
          <a:p>
            <a:pPr algn="just"/>
            <a:r>
              <a:rPr lang="ru-RU" sz="1400" dirty="0">
                <a:latin typeface="Cambria" panose="02040503050406030204" pitchFamily="18" charset="0"/>
                <a:ea typeface="Cambria" panose="02040503050406030204" pitchFamily="18" charset="0"/>
              </a:rPr>
              <a:t>в/ч 65207</a:t>
            </a:r>
          </a:p>
          <a:p>
            <a:pPr algn="just"/>
            <a:r>
              <a:rPr lang="ru-RU" sz="1400" i="1" dirty="0">
                <a:latin typeface="Cambria" panose="02040503050406030204" pitchFamily="18" charset="0"/>
                <a:ea typeface="Cambria" panose="02040503050406030204" pitchFamily="18" charset="0"/>
              </a:rPr>
              <a:t>Погиб </a:t>
            </a:r>
            <a:r>
              <a:rPr lang="ru-RU" sz="1400" dirty="0">
                <a:latin typeface="Cambria" panose="02040503050406030204" pitchFamily="18" charset="0"/>
                <a:ea typeface="Cambria" panose="02040503050406030204" pitchFamily="18" charset="0"/>
              </a:rPr>
              <a:t>20 ноября 2002 г. в Чеченской республике.</a:t>
            </a:r>
          </a:p>
          <a:p>
            <a:pPr algn="just"/>
            <a:r>
              <a:rPr lang="ru-RU" sz="1400" i="1" dirty="0">
                <a:latin typeface="Cambria" panose="02040503050406030204" pitchFamily="18" charset="0"/>
                <a:ea typeface="Cambria" panose="02040503050406030204" pitchFamily="18" charset="0"/>
              </a:rPr>
              <a:t>Захоронен </a:t>
            </a:r>
            <a:r>
              <a:rPr lang="ru-RU" sz="1400" dirty="0">
                <a:latin typeface="Cambria" panose="02040503050406030204" pitchFamily="18" charset="0"/>
                <a:ea typeface="Cambria" panose="02040503050406030204" pitchFamily="18" charset="0"/>
              </a:rPr>
              <a:t>на Новомакарьевском кладбище г. Кирова</a:t>
            </a:r>
          </a:p>
        </p:txBody>
      </p:sp>
      <p:sp>
        <p:nvSpPr>
          <p:cNvPr id="3" name="Прямоугольник 2"/>
          <p:cNvSpPr/>
          <p:nvPr/>
        </p:nvSpPr>
        <p:spPr>
          <a:xfrm>
            <a:off x="218172" y="2910202"/>
            <a:ext cx="6975875" cy="6771084"/>
          </a:xfrm>
          <a:prstGeom prst="rect">
            <a:avLst/>
          </a:prstGeom>
        </p:spPr>
        <p:txBody>
          <a:bodyPr wrap="square">
            <a:spAutoFit/>
          </a:bodyPr>
          <a:lstStyle/>
          <a:p>
            <a:pPr algn="just"/>
            <a:endParaRPr lang="ru-RU" sz="1400" dirty="0">
              <a:solidFill>
                <a:srgbClr val="565656"/>
              </a:solidFill>
              <a:latin typeface="Cambria" panose="02040503050406030204" pitchFamily="18" charset="0"/>
              <a:ea typeface="Cambria" panose="02040503050406030204" pitchFamily="18" charset="0"/>
            </a:endParaRPr>
          </a:p>
          <a:p>
            <a:pPr algn="just"/>
            <a:endParaRPr lang="ru-RU" sz="1400" dirty="0">
              <a:latin typeface="Cambria" panose="02040503050406030204" pitchFamily="18" charset="0"/>
              <a:ea typeface="Cambria" panose="02040503050406030204" pitchFamily="18" charset="0"/>
            </a:endParaRPr>
          </a:p>
          <a:p>
            <a:pPr algn="just"/>
            <a:r>
              <a:rPr lang="ru-RU" sz="1400" dirty="0">
                <a:latin typeface="Cambria" panose="02040503050406030204" pitchFamily="18" charset="0"/>
                <a:ea typeface="Cambria" panose="02040503050406030204" pitchFamily="18" charset="0"/>
              </a:rPr>
              <a:t>Андрей Метелев родился в городе Кирове. Учился в школе № 10. Любимым предметом была физкультура: Андрей участвовал практически во всех спортивных соревнованиях. Был добрым и отзывчивым.</a:t>
            </a:r>
          </a:p>
          <a:p>
            <a:pPr algn="just"/>
            <a:r>
              <a:rPr lang="ru-RU" sz="1400" dirty="0">
                <a:latin typeface="Cambria" panose="02040503050406030204" pitchFamily="18" charset="0"/>
                <a:ea typeface="Cambria" panose="02040503050406030204" pitchFamily="18" charset="0"/>
              </a:rPr>
              <a:t>13 июня 2001 года Андрея Викторовича призвали в армию в учебную часть города Плавска. Позже Метелев А. В. был переведен в Северную Осетию, а затем отправлен в командировку в Чеченскую республику. Спустя всего несколько дней после прибытия на службу  Андрей Викторович Метелёв попал в плен</a:t>
            </a:r>
          </a:p>
          <a:p>
            <a:pPr algn="just"/>
            <a:r>
              <a:rPr lang="ru-RU" sz="1400" dirty="0">
                <a:latin typeface="Cambria" panose="02040503050406030204" pitchFamily="18" charset="0"/>
                <a:ea typeface="Cambria" panose="02040503050406030204" pitchFamily="18" charset="0"/>
              </a:rPr>
              <a:t>«В тот трагический день он с двумя солдатами отправился на поиски товарища, самовольно ушедшего из части. Разыскать товарища так и не удалось, но сами ребята этой же ночью были взяты в плен боевиками и вывезены в село Майское, где провели в плену почти целый месяц» 20 ноября 2002 года Метелев Андрей Викторович и два его сослуживца были убиты чеченскими боевиками.</a:t>
            </a:r>
          </a:p>
          <a:p>
            <a:pPr algn="just"/>
            <a:r>
              <a:rPr lang="ru-RU" sz="1400" dirty="0">
                <a:latin typeface="Cambria" panose="02040503050406030204" pitchFamily="18" charset="0"/>
                <a:ea typeface="Cambria" panose="02040503050406030204" pitchFamily="18" charset="0"/>
              </a:rPr>
              <a:t>.</a:t>
            </a:r>
            <a:br>
              <a:rPr lang="ru-RU" sz="1400" dirty="0">
                <a:latin typeface="Cambria" panose="02040503050406030204" pitchFamily="18" charset="0"/>
                <a:ea typeface="Cambria" panose="02040503050406030204" pitchFamily="18" charset="0"/>
              </a:rPr>
            </a:br>
            <a:r>
              <a:rPr lang="ru-RU" sz="1400" dirty="0">
                <a:latin typeface="Cambria" panose="02040503050406030204" pitchFamily="18" charset="0"/>
                <a:ea typeface="Cambria" panose="02040503050406030204" pitchFamily="18" charset="0"/>
              </a:rPr>
              <a:t>В официальных документах было сказано: «В октябре 2002 года родственникам младшего сержанта Андрея Викторовича Метелева, служившего в станице Троицкой Сунженского района Республики Ингушетия, в в/ч 65207 (граница с Чечней) узнали, что он якобы самовольно оставил подразделение. Вскоре к родителям поступил звонок, смысл которого сводился к тому, что если родные хотят видеть сына живым, необходима определенная сумма денег, с которой следует приехать в Чечню. Подобные звонки повторялись, а через несколько дней после последнего родным сообщили, что младший сержант Андрей Викторович Метелев погиб при исполнении воинского долга. Вместе с ним в плену были еще двое военнослужащих - из Тульской области и Республики Удмуртия. В официальном сообщении не указаны обстоятельства похищения, т.к. возбуждено уголовное дело по факту похищения, идет следствие. Однако в справке о причинах смерти сказано, что А. Метелев скончался от множественных ран в области шеи».</a:t>
            </a:r>
          </a:p>
          <a:p>
            <a:pPr algn="just"/>
            <a:r>
              <a:rPr lang="ru-RU" sz="1400" dirty="0">
                <a:latin typeface="Cambria" panose="02040503050406030204" pitchFamily="18" charset="0"/>
                <a:ea typeface="Cambria" panose="02040503050406030204" pitchFamily="18" charset="0"/>
              </a:rPr>
              <a:t> В феврале 2019 года в школе № 10, где учился Метелев А. В., в память о нем была установлена мемориальная доска.</a:t>
            </a:r>
          </a:p>
          <a:p>
            <a:pPr algn="just"/>
            <a:endParaRPr lang="ru-RU" sz="1400" b="0" i="0" dirty="0">
              <a:solidFill>
                <a:srgbClr val="565656"/>
              </a:solidFill>
              <a:effectLst/>
              <a:latin typeface="Cambria" panose="02040503050406030204" pitchFamily="18" charset="0"/>
              <a:ea typeface="Cambria" panose="02040503050406030204" pitchFamily="18" charset="0"/>
            </a:endParaRPr>
          </a:p>
        </p:txBody>
      </p:sp>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613" y="986458"/>
            <a:ext cx="1874075" cy="2039434"/>
          </a:xfrm>
          <a:prstGeom prst="rect">
            <a:avLst/>
          </a:prstGeom>
        </p:spPr>
      </p:pic>
    </p:spTree>
    <p:extLst>
      <p:ext uri="{BB962C8B-B14F-4D97-AF65-F5344CB8AC3E}">
        <p14:creationId xmlns:p14="http://schemas.microsoft.com/office/powerpoint/2010/main" val="1416675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7A46122-9800-4627-8DD9-6286D9ABA8FA}"/>
              </a:ext>
            </a:extLst>
          </p:cNvPr>
          <p:cNvSpPr txBox="1"/>
          <p:nvPr/>
        </p:nvSpPr>
        <p:spPr>
          <a:xfrm>
            <a:off x="1801076" y="64341"/>
            <a:ext cx="4403513" cy="276999"/>
          </a:xfrm>
          <a:prstGeom prst="rect">
            <a:avLst/>
          </a:prstGeom>
          <a:noFill/>
        </p:spPr>
        <p:txBody>
          <a:bodyPr wrap="none" rtlCol="0">
            <a:spAutoFit/>
          </a:bodyPr>
          <a:lstStyle/>
          <a:p>
            <a:r>
              <a:rPr lang="ru-RU" sz="1200" i="1" dirty="0"/>
              <a:t>Кировчане, погибшие в вооруженных конфликтах в Чечне</a:t>
            </a:r>
          </a:p>
        </p:txBody>
      </p:sp>
      <p:cxnSp>
        <p:nvCxnSpPr>
          <p:cNvPr id="12" name="Прямая соединительная линия 11">
            <a:extLst>
              <a:ext uri="{FF2B5EF4-FFF2-40B4-BE49-F238E27FC236}">
                <a16:creationId xmlns:a16="http://schemas.microsoft.com/office/drawing/2014/main" id="{BE0651FE-B181-4812-9169-2EC499DAFA3B}"/>
              </a:ext>
            </a:extLst>
          </p:cNvPr>
          <p:cNvCxnSpPr/>
          <p:nvPr/>
        </p:nvCxnSpPr>
        <p:spPr>
          <a:xfrm>
            <a:off x="217331" y="287784"/>
            <a:ext cx="6857189" cy="0"/>
          </a:xfrm>
          <a:prstGeom prst="line">
            <a:avLst/>
          </a:prstGeom>
        </p:spPr>
        <p:style>
          <a:lnRef idx="1">
            <a:schemeClr val="dk1"/>
          </a:lnRef>
          <a:fillRef idx="0">
            <a:schemeClr val="dk1"/>
          </a:fillRef>
          <a:effectRef idx="0">
            <a:schemeClr val="dk1"/>
          </a:effectRef>
          <a:fontRef idx="minor">
            <a:schemeClr val="tx1"/>
          </a:fontRef>
        </p:style>
      </p:cxnSp>
      <p:cxnSp>
        <p:nvCxnSpPr>
          <p:cNvPr id="14" name="Прямая соединительная линия 13">
            <a:extLst>
              <a:ext uri="{FF2B5EF4-FFF2-40B4-BE49-F238E27FC236}">
                <a16:creationId xmlns:a16="http://schemas.microsoft.com/office/drawing/2014/main" id="{E36B8569-A9B4-4D30-A5A2-AB0C2E0FB05E}"/>
              </a:ext>
            </a:extLst>
          </p:cNvPr>
          <p:cNvCxnSpPr/>
          <p:nvPr/>
        </p:nvCxnSpPr>
        <p:spPr>
          <a:xfrm>
            <a:off x="336858" y="9726808"/>
            <a:ext cx="6857189" cy="0"/>
          </a:xfrm>
          <a:prstGeom prst="line">
            <a:avLst/>
          </a:prstGeom>
        </p:spPr>
        <p:style>
          <a:lnRef idx="1">
            <a:schemeClr val="dk1"/>
          </a:lnRef>
          <a:fillRef idx="0">
            <a:schemeClr val="dk1"/>
          </a:fillRef>
          <a:effectRef idx="0">
            <a:schemeClr val="dk1"/>
          </a:effectRef>
          <a:fontRef idx="minor">
            <a:schemeClr val="tx1"/>
          </a:fontRef>
        </p:style>
      </p:cxnSp>
      <p:sp>
        <p:nvSpPr>
          <p:cNvPr id="5" name="Прямоугольник 4"/>
          <p:cNvSpPr/>
          <p:nvPr/>
        </p:nvSpPr>
        <p:spPr>
          <a:xfrm>
            <a:off x="3602238" y="9746195"/>
            <a:ext cx="354584" cy="276999"/>
          </a:xfrm>
          <a:prstGeom prst="rect">
            <a:avLst/>
          </a:prstGeom>
        </p:spPr>
        <p:txBody>
          <a:bodyPr wrap="none">
            <a:spAutoFit/>
          </a:bodyPr>
          <a:lstStyle/>
          <a:p>
            <a:r>
              <a:rPr lang="ru-RU" sz="1200" dirty="0"/>
              <a:t>16</a:t>
            </a:r>
          </a:p>
        </p:txBody>
      </p:sp>
      <p:sp>
        <p:nvSpPr>
          <p:cNvPr id="18" name="TextBox 17">
            <a:extLst>
              <a:ext uri="{FF2B5EF4-FFF2-40B4-BE49-F238E27FC236}">
                <a16:creationId xmlns:a16="http://schemas.microsoft.com/office/drawing/2014/main" id="{50261C81-B346-44F2-ABEA-1F18F07565ED}"/>
              </a:ext>
            </a:extLst>
          </p:cNvPr>
          <p:cNvSpPr txBox="1"/>
          <p:nvPr/>
        </p:nvSpPr>
        <p:spPr>
          <a:xfrm>
            <a:off x="5272424" y="9770063"/>
            <a:ext cx="2123915" cy="276999"/>
          </a:xfrm>
          <a:prstGeom prst="rect">
            <a:avLst/>
          </a:prstGeom>
          <a:noFill/>
        </p:spPr>
        <p:txBody>
          <a:bodyPr wrap="none" rtlCol="0">
            <a:spAutoFit/>
          </a:bodyPr>
          <a:lstStyle/>
          <a:p>
            <a:r>
              <a:rPr lang="ru-RU" sz="1200" i="1" dirty="0"/>
              <a:t>Молодежный клуб «Ритм»</a:t>
            </a:r>
          </a:p>
        </p:txBody>
      </p:sp>
      <p:pic>
        <p:nvPicPr>
          <p:cNvPr id="21" name="Рисунок 20">
            <a:extLst>
              <a:ext uri="{FF2B5EF4-FFF2-40B4-BE49-F238E27FC236}">
                <a16:creationId xmlns:a16="http://schemas.microsoft.com/office/drawing/2014/main" id="{2830744A-3EF0-4E46-967C-F350C36F30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74" y="173898"/>
            <a:ext cx="384168" cy="283132"/>
          </a:xfrm>
          <a:prstGeom prst="rect">
            <a:avLst/>
          </a:prstGeom>
        </p:spPr>
      </p:pic>
      <p:sp>
        <p:nvSpPr>
          <p:cNvPr id="22" name="TextBox 21">
            <a:extLst>
              <a:ext uri="{FF2B5EF4-FFF2-40B4-BE49-F238E27FC236}">
                <a16:creationId xmlns:a16="http://schemas.microsoft.com/office/drawing/2014/main" id="{E2F82410-36CF-4EF6-A6E7-B1E331B9CC1A}"/>
              </a:ext>
            </a:extLst>
          </p:cNvPr>
          <p:cNvSpPr txBox="1"/>
          <p:nvPr/>
        </p:nvSpPr>
        <p:spPr>
          <a:xfrm>
            <a:off x="2137695" y="331039"/>
            <a:ext cx="4803106" cy="523220"/>
          </a:xfrm>
          <a:prstGeom prst="rect">
            <a:avLst/>
          </a:prstGeom>
          <a:noFill/>
        </p:spPr>
        <p:txBody>
          <a:bodyPr wrap="square" rtlCol="0">
            <a:spAutoFit/>
          </a:bodyPr>
          <a:lstStyle/>
          <a:p>
            <a:pPr algn="ctr"/>
            <a:br>
              <a:rPr lang="ru-RU" sz="1400" b="1" dirty="0">
                <a:solidFill>
                  <a:srgbClr val="002060"/>
                </a:solidFill>
                <a:latin typeface="Adobe Heiti Std R" panose="020B0400000000000000" pitchFamily="34" charset="-128"/>
                <a:ea typeface="Adobe Heiti Std R" panose="020B0400000000000000" pitchFamily="34" charset="-128"/>
                <a:cs typeface="Adobe Hebrew" panose="02040503050201020203" pitchFamily="18" charset="-79"/>
              </a:rPr>
            </a:br>
            <a:endParaRPr lang="ru-RU" sz="1400" b="1" dirty="0">
              <a:solidFill>
                <a:srgbClr val="002060"/>
              </a:solidFill>
              <a:latin typeface="Adobe Heiti Std R" panose="020B0400000000000000" pitchFamily="34" charset="-128"/>
              <a:ea typeface="Adobe Heiti Std R" panose="020B0400000000000000" pitchFamily="34" charset="-128"/>
              <a:cs typeface="Adobe Hebrew" panose="02040503050201020203" pitchFamily="18" charset="-79"/>
            </a:endParaRPr>
          </a:p>
        </p:txBody>
      </p:sp>
      <p:sp>
        <p:nvSpPr>
          <p:cNvPr id="24" name="TextBox 23"/>
          <p:cNvSpPr txBox="1"/>
          <p:nvPr/>
        </p:nvSpPr>
        <p:spPr>
          <a:xfrm>
            <a:off x="2167113" y="361637"/>
            <a:ext cx="4803106" cy="738664"/>
          </a:xfrm>
          <a:prstGeom prst="rect">
            <a:avLst/>
          </a:prstGeom>
          <a:noFill/>
        </p:spPr>
        <p:txBody>
          <a:bodyPr wrap="square" rtlCol="0">
            <a:spAutoFit/>
          </a:bodyPr>
          <a:lstStyle/>
          <a:p>
            <a:pPr algn="ctr"/>
            <a:r>
              <a:rPr lang="ru-RU" sz="1400" b="1" dirty="0">
                <a:solidFill>
                  <a:srgbClr val="002060"/>
                </a:solidFill>
                <a:latin typeface="Adobe Heiti Std R" panose="020B0400000000000000" pitchFamily="34" charset="-128"/>
                <a:ea typeface="Adobe Heiti Std R" panose="020B0400000000000000" pitchFamily="34" charset="-128"/>
                <a:cs typeface="Adobe Hebrew" panose="02040503050201020203" pitchFamily="18" charset="-79"/>
              </a:rPr>
              <a:t>МОХОВ</a:t>
            </a:r>
          </a:p>
          <a:p>
            <a:pPr algn="ctr"/>
            <a:r>
              <a:rPr lang="ru-RU" sz="1400" b="1" dirty="0">
                <a:solidFill>
                  <a:srgbClr val="002060"/>
                </a:solidFill>
                <a:latin typeface="Adobe Heiti Std R" panose="020B0400000000000000" pitchFamily="34" charset="-128"/>
                <a:ea typeface="Adobe Heiti Std R" panose="020B0400000000000000" pitchFamily="34" charset="-128"/>
                <a:cs typeface="Adobe Hebrew" panose="02040503050201020203" pitchFamily="18" charset="-79"/>
              </a:rPr>
              <a:t>ВЛАДИМИР ВАСИЛЬЕВИЧ</a:t>
            </a:r>
            <a:br>
              <a:rPr lang="ru-RU" sz="1400" b="1" dirty="0">
                <a:solidFill>
                  <a:srgbClr val="002060"/>
                </a:solidFill>
                <a:latin typeface="Adobe Heiti Std R" panose="020B0400000000000000" pitchFamily="34" charset="-128"/>
                <a:ea typeface="Adobe Heiti Std R" panose="020B0400000000000000" pitchFamily="34" charset="-128"/>
                <a:cs typeface="Adobe Hebrew" panose="02040503050201020203" pitchFamily="18" charset="-79"/>
              </a:rPr>
            </a:br>
            <a:r>
              <a:rPr lang="ru-RU" sz="1400" b="1" dirty="0">
                <a:solidFill>
                  <a:srgbClr val="002060"/>
                </a:solidFill>
                <a:latin typeface="Adobe Heiti Std R" panose="020B0400000000000000" pitchFamily="34" charset="-128"/>
                <a:ea typeface="Adobe Heiti Std R" panose="020B0400000000000000" pitchFamily="34" charset="-128"/>
                <a:cs typeface="Adobe Hebrew" panose="02040503050201020203" pitchFamily="18" charset="-79"/>
              </a:rPr>
              <a:t>(1975 – 1995)</a:t>
            </a:r>
          </a:p>
        </p:txBody>
      </p:sp>
      <p:sp>
        <p:nvSpPr>
          <p:cNvPr id="25" name="Прямоугольник 24"/>
          <p:cNvSpPr/>
          <p:nvPr/>
        </p:nvSpPr>
        <p:spPr>
          <a:xfrm>
            <a:off x="2509069" y="1214814"/>
            <a:ext cx="4779340" cy="2677656"/>
          </a:xfrm>
          <a:prstGeom prst="rect">
            <a:avLst/>
          </a:prstGeom>
        </p:spPr>
        <p:txBody>
          <a:bodyPr wrap="square">
            <a:spAutoFit/>
          </a:bodyPr>
          <a:lstStyle/>
          <a:p>
            <a:pPr algn="just"/>
            <a:r>
              <a:rPr lang="ru-RU" sz="1400" i="1" dirty="0">
                <a:latin typeface="Cambria" panose="02040503050406030204" pitchFamily="18" charset="0"/>
                <a:ea typeface="Cambria" panose="02040503050406030204" pitchFamily="18" charset="0"/>
              </a:rPr>
              <a:t>Дата рождения: </a:t>
            </a:r>
            <a:r>
              <a:rPr lang="ru-RU" sz="1400" dirty="0">
                <a:latin typeface="Cambria" panose="02040503050406030204" pitchFamily="18" charset="0"/>
                <a:ea typeface="Cambria" panose="02040503050406030204" pitchFamily="18" charset="0"/>
              </a:rPr>
              <a:t>13 января 1975 г.</a:t>
            </a:r>
          </a:p>
          <a:p>
            <a:pPr algn="just"/>
            <a:r>
              <a:rPr lang="ru-RU" sz="1400" i="1" dirty="0">
                <a:latin typeface="Cambria" panose="02040503050406030204" pitchFamily="18" charset="0"/>
                <a:ea typeface="Cambria" panose="02040503050406030204" pitchFamily="18" charset="0"/>
              </a:rPr>
              <a:t>Место рождения: </a:t>
            </a:r>
            <a:r>
              <a:rPr lang="ru-RU" sz="1400" dirty="0">
                <a:latin typeface="Cambria" panose="02040503050406030204" pitchFamily="18" charset="0"/>
                <a:ea typeface="Cambria" panose="02040503050406030204" pitchFamily="18" charset="0"/>
              </a:rPr>
              <a:t>г. Киров</a:t>
            </a:r>
          </a:p>
          <a:p>
            <a:pPr algn="just"/>
            <a:r>
              <a:rPr lang="ru-RU" sz="1400" i="1" dirty="0">
                <a:latin typeface="Cambria" panose="02040503050406030204" pitchFamily="18" charset="0"/>
                <a:ea typeface="Cambria" panose="02040503050406030204" pitchFamily="18" charset="0"/>
              </a:rPr>
              <a:t>Родственники: </a:t>
            </a:r>
            <a:r>
              <a:rPr lang="ru-RU" sz="1400" dirty="0">
                <a:latin typeface="Cambria" panose="02040503050406030204" pitchFamily="18" charset="0"/>
                <a:ea typeface="Cambria" panose="02040503050406030204" pitchFamily="18" charset="0"/>
              </a:rPr>
              <a:t>отец Мохов Василий Николаевич, мать Мохова Галина Васильевна, брат Мохов Михаил Васильевич.</a:t>
            </a:r>
          </a:p>
          <a:p>
            <a:pPr algn="just"/>
            <a:r>
              <a:rPr lang="ru-RU" sz="1400" i="1" dirty="0">
                <a:latin typeface="Cambria" panose="02040503050406030204" pitchFamily="18" charset="0"/>
                <a:ea typeface="Cambria" panose="02040503050406030204" pitchFamily="18" charset="0"/>
              </a:rPr>
              <a:t>Призван</a:t>
            </a:r>
            <a:r>
              <a:rPr lang="ru-RU" sz="1400" dirty="0">
                <a:latin typeface="Cambria" panose="02040503050406030204" pitchFamily="18" charset="0"/>
                <a:ea typeface="Cambria" panose="02040503050406030204" pitchFamily="18" charset="0"/>
              </a:rPr>
              <a:t> на службу 28 февраля 1994 г.</a:t>
            </a:r>
          </a:p>
          <a:p>
            <a:pPr algn="just"/>
            <a:r>
              <a:rPr lang="ru-RU" sz="1400" i="1" dirty="0">
                <a:latin typeface="Cambria" panose="02040503050406030204" pitchFamily="18" charset="0"/>
                <a:ea typeface="Cambria" panose="02040503050406030204" pitchFamily="18" charset="0"/>
              </a:rPr>
              <a:t>Служба:</a:t>
            </a:r>
            <a:r>
              <a:rPr lang="ru-RU" sz="1400" dirty="0"/>
              <a:t> </a:t>
            </a:r>
            <a:r>
              <a:rPr lang="ru-RU" sz="1400" dirty="0">
                <a:latin typeface="Cambria" panose="02040503050406030204" pitchFamily="18" charset="0"/>
                <a:ea typeface="Cambria" panose="02040503050406030204" pitchFamily="18" charset="0"/>
              </a:rPr>
              <a:t>гвардии рядовой, старший механик-водитель, пулемётчик БМП-2 №651 4 мср 2 мсб 81 гв. МСП.</a:t>
            </a:r>
            <a:endParaRPr lang="ru-RU" sz="1400" dirty="0">
              <a:solidFill>
                <a:srgbClr val="000000"/>
              </a:solidFill>
              <a:latin typeface="Cambria" panose="02040503050406030204" pitchFamily="18" charset="0"/>
              <a:ea typeface="Cambria" panose="02040503050406030204" pitchFamily="18" charset="0"/>
            </a:endParaRPr>
          </a:p>
          <a:p>
            <a:pPr algn="just"/>
            <a:r>
              <a:rPr lang="ru-RU" sz="1400" i="1" dirty="0">
                <a:solidFill>
                  <a:srgbClr val="000000"/>
                </a:solidFill>
                <a:latin typeface="Cambria" panose="02040503050406030204" pitchFamily="18" charset="0"/>
                <a:ea typeface="Cambria" panose="02040503050406030204" pitchFamily="18" charset="0"/>
              </a:rPr>
              <a:t>Погиб </a:t>
            </a:r>
            <a:r>
              <a:rPr lang="ru-RU" sz="1400" dirty="0">
                <a:solidFill>
                  <a:srgbClr val="000000"/>
                </a:solidFill>
                <a:latin typeface="Cambria" panose="02040503050406030204" pitchFamily="18" charset="0"/>
                <a:ea typeface="Cambria" panose="02040503050406030204" pitchFamily="18" charset="0"/>
              </a:rPr>
              <a:t>1 января .1995 в Чеченской Республике</a:t>
            </a:r>
          </a:p>
          <a:p>
            <a:pPr algn="just"/>
            <a:r>
              <a:rPr lang="ru-RU" sz="1400" i="1" dirty="0">
                <a:solidFill>
                  <a:srgbClr val="000000"/>
                </a:solidFill>
                <a:latin typeface="Cambria" panose="02040503050406030204" pitchFamily="18" charset="0"/>
                <a:ea typeface="Cambria" panose="02040503050406030204" pitchFamily="18" charset="0"/>
              </a:rPr>
              <a:t>Место захоронения</a:t>
            </a:r>
            <a:r>
              <a:rPr lang="ru-RU" sz="1400" dirty="0">
                <a:solidFill>
                  <a:srgbClr val="000000"/>
                </a:solidFill>
                <a:latin typeface="Cambria" panose="02040503050406030204" pitchFamily="18" charset="0"/>
                <a:ea typeface="Cambria" panose="02040503050406030204" pitchFamily="18" charset="0"/>
              </a:rPr>
              <a:t>: на Макарьевском кладбище г. Кирова</a:t>
            </a:r>
          </a:p>
          <a:p>
            <a:pPr algn="just"/>
            <a:r>
              <a:rPr lang="ru-RU" sz="1400" i="1" dirty="0">
                <a:solidFill>
                  <a:srgbClr val="000000"/>
                </a:solidFill>
                <a:latin typeface="Cambria" panose="02040503050406030204" pitchFamily="18" charset="0"/>
                <a:ea typeface="Cambria" panose="02040503050406030204" pitchFamily="18" charset="0"/>
              </a:rPr>
              <a:t>Награжден</a:t>
            </a:r>
            <a:r>
              <a:rPr lang="ru-RU" sz="1400" dirty="0">
                <a:solidFill>
                  <a:srgbClr val="000000"/>
                </a:solidFill>
                <a:latin typeface="Cambria" panose="02040503050406030204" pitchFamily="18" charset="0"/>
                <a:ea typeface="Cambria" panose="02040503050406030204" pitchFamily="18" charset="0"/>
              </a:rPr>
              <a:t> Орденом мужества (посмертно)</a:t>
            </a:r>
            <a:endParaRPr lang="ru-RU" sz="1400" dirty="0">
              <a:latin typeface="Cambria" panose="02040503050406030204" pitchFamily="18" charset="0"/>
              <a:ea typeface="Cambria" panose="02040503050406030204" pitchFamily="18" charset="0"/>
            </a:endParaRPr>
          </a:p>
        </p:txBody>
      </p:sp>
      <p:pic>
        <p:nvPicPr>
          <p:cNvPr id="28" name="Рисунок 27">
            <a:extLst>
              <a:ext uri="{FF2B5EF4-FFF2-40B4-BE49-F238E27FC236}">
                <a16:creationId xmlns:a16="http://schemas.microsoft.com/office/drawing/2014/main" id="{FE184E91-A076-4A79-B65C-657DD59AA2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9228" y="1030854"/>
            <a:ext cx="360040" cy="288032"/>
          </a:xfrm>
          <a:prstGeom prst="rect">
            <a:avLst/>
          </a:prstGeom>
        </p:spPr>
      </p:pic>
      <p:cxnSp>
        <p:nvCxnSpPr>
          <p:cNvPr id="29" name="Прямая соединительная линия 28">
            <a:extLst>
              <a:ext uri="{FF2B5EF4-FFF2-40B4-BE49-F238E27FC236}">
                <a16:creationId xmlns:a16="http://schemas.microsoft.com/office/drawing/2014/main" id="{2F397C3C-BA0D-48CA-8BC7-DF9D486E8B81}"/>
              </a:ext>
            </a:extLst>
          </p:cNvPr>
          <p:cNvCxnSpPr/>
          <p:nvPr/>
        </p:nvCxnSpPr>
        <p:spPr>
          <a:xfrm>
            <a:off x="3069861" y="1174870"/>
            <a:ext cx="115212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id="{2F397C3C-BA0D-48CA-8BC7-DF9D486E8B81}"/>
              </a:ext>
            </a:extLst>
          </p:cNvPr>
          <p:cNvCxnSpPr/>
          <p:nvPr/>
        </p:nvCxnSpPr>
        <p:spPr>
          <a:xfrm>
            <a:off x="4770264" y="1174870"/>
            <a:ext cx="115212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2" name="Прямоугольник 1"/>
          <p:cNvSpPr/>
          <p:nvPr/>
        </p:nvSpPr>
        <p:spPr>
          <a:xfrm>
            <a:off x="501020" y="3975069"/>
            <a:ext cx="6657569" cy="5909310"/>
          </a:xfrm>
          <a:prstGeom prst="rect">
            <a:avLst/>
          </a:prstGeom>
        </p:spPr>
        <p:txBody>
          <a:bodyPr wrap="square">
            <a:spAutoFit/>
          </a:bodyPr>
          <a:lstStyle/>
          <a:p>
            <a:pPr algn="just"/>
            <a:r>
              <a:rPr lang="ru-RU" sz="1400" dirty="0">
                <a:solidFill>
                  <a:srgbClr val="000000"/>
                </a:solidFill>
                <a:latin typeface="Cambria" panose="02040503050406030204" pitchFamily="18" charset="0"/>
                <a:ea typeface="Cambria" panose="02040503050406030204" pitchFamily="18" charset="0"/>
              </a:rPr>
              <a:t>Мохов Владимир Васильевич родился 13 января 1975 года</a:t>
            </a:r>
            <a:r>
              <a:rPr lang="ru-RU" sz="1400" dirty="0">
                <a:latin typeface="Cambria" panose="02040503050406030204" pitchFamily="18" charset="0"/>
                <a:ea typeface="Cambria" panose="02040503050406030204" pitchFamily="18" charset="0"/>
              </a:rPr>
              <a:t> </a:t>
            </a:r>
            <a:r>
              <a:rPr lang="ru-RU" sz="1400" dirty="0">
                <a:solidFill>
                  <a:srgbClr val="000000"/>
                </a:solidFill>
                <a:latin typeface="Cambria" panose="02040503050406030204" pitchFamily="18" charset="0"/>
                <a:ea typeface="Cambria" panose="02040503050406030204" pitchFamily="18" charset="0"/>
              </a:rPr>
              <a:t>в городе  Кирове Кировской области. </a:t>
            </a:r>
            <a:r>
              <a:rPr lang="ru-RU" sz="1400" dirty="0">
                <a:latin typeface="Cambria" panose="02040503050406030204" pitchFamily="18" charset="0"/>
                <a:ea typeface="Cambria" panose="02040503050406030204" pitchFamily="18" charset="0"/>
              </a:rPr>
              <a:t>В 1982 году пошёл в первый класс СШ №48 г. Кирова, Кировской области. Окончив 9 классов школы поступил в Кировский авиационный техникум. Экстерном сдал выпускные экзамены, получив специальность "оператор станков с ЧПУ" с квалификацией "техник-технолог".</a:t>
            </a:r>
            <a:br>
              <a:rPr lang="ru-RU" sz="1400" dirty="0">
                <a:latin typeface="Cambria" panose="02040503050406030204" pitchFamily="18" charset="0"/>
                <a:ea typeface="Cambria" panose="02040503050406030204" pitchFamily="18" charset="0"/>
              </a:rPr>
            </a:br>
            <a:r>
              <a:rPr lang="ru-RU" sz="1400" dirty="0">
                <a:latin typeface="Cambria" panose="02040503050406030204" pitchFamily="18" charset="0"/>
                <a:ea typeface="Cambria" panose="02040503050406030204" pitchFamily="18" charset="0"/>
              </a:rPr>
              <a:t>28 февраля 1994 года был призван в ряды Вооруженных сил РФ.</a:t>
            </a:r>
            <a:br>
              <a:rPr lang="ru-RU" sz="1400" dirty="0">
                <a:latin typeface="Cambria" panose="02040503050406030204" pitchFamily="18" charset="0"/>
                <a:ea typeface="Cambria" panose="02040503050406030204" pitchFamily="18" charset="0"/>
              </a:rPr>
            </a:br>
            <a:r>
              <a:rPr lang="ru-RU" sz="1400" dirty="0">
                <a:latin typeface="Cambria" panose="02040503050406030204" pitchFamily="18" charset="0"/>
                <a:ea typeface="Cambria" panose="02040503050406030204" pitchFamily="18" charset="0"/>
              </a:rPr>
              <a:t>Обучение проходил в г. Самара на механика-водителя БМП-2. После обучения местом дальнейшего прохождения службы стала в/ч 89539, с дислокацией в г. Чайковске, Пермской области. </a:t>
            </a:r>
          </a:p>
          <a:p>
            <a:pPr algn="just"/>
            <a:r>
              <a:rPr lang="ru-RU" sz="1400" dirty="0">
                <a:latin typeface="Cambria" panose="02040503050406030204" pitchFamily="18" charset="0"/>
                <a:ea typeface="Cambria" panose="02040503050406030204" pitchFamily="18" charset="0"/>
              </a:rPr>
              <a:t>11 декабря 1994 года Мохов Владимир Васильевич был переведён в 4 мср 2 мсб в/ч 65349 (81 гв. МСП) на доукомплектование пулемётчиком, ввиду того, что все должности механиков-водителей были укомплектованы. Выполнял воинский долг на территории Чеченской Республики в составе 4 мср в/ч 65349 (81 гв. МСП) ПриВО. В г. Грозный входил механиком-водителем БМП-2 №651 ввиду того, что у штатного механика-водителя было повреждение. </a:t>
            </a:r>
          </a:p>
          <a:p>
            <a:pPr algn="just"/>
            <a:r>
              <a:rPr lang="ru-RU" sz="1400" dirty="0">
                <a:latin typeface="Cambria" panose="02040503050406030204" pitchFamily="18" charset="0"/>
                <a:ea typeface="Cambria" panose="02040503050406030204" pitchFamily="18" charset="0"/>
              </a:rPr>
              <a:t>Мохов Владимир Васильевич пропал без вести 31 декабря 1994 года. Долгое время считался пропавшим без вести. 4 октября 2001 года он был опознан в г. Ростов-на-Дону, среди неопознанных тел военнослужащих в 124-й специальной медицинской лаборатории Министерства Обороны  Российской Федерации. Оказалось, что он погиб в 4 МСР вместе с 6 другими военнослужащими.</a:t>
            </a:r>
          </a:p>
          <a:p>
            <a:pPr algn="just"/>
            <a:br>
              <a:rPr lang="ru-RU" sz="1400" dirty="0">
                <a:latin typeface="Cambria" panose="02040503050406030204" pitchFamily="18" charset="0"/>
                <a:ea typeface="Cambria" panose="02040503050406030204" pitchFamily="18" charset="0"/>
              </a:rPr>
            </a:br>
            <a:r>
              <a:rPr lang="ru-RU" sz="1400" dirty="0">
                <a:latin typeface="Cambria" panose="02040503050406030204" pitchFamily="18" charset="0"/>
                <a:ea typeface="Cambria" panose="02040503050406030204" pitchFamily="18" charset="0"/>
              </a:rPr>
              <a:t>Перезахоронен из Богородского кладбища, Ногинского района, Московской области 29 октября 2001 года на Макарьевском кладбище г. Кирова Кировской области.</a:t>
            </a:r>
          </a:p>
          <a:p>
            <a:pPr algn="just"/>
            <a:br>
              <a:rPr lang="ru-RU" sz="1400" dirty="0">
                <a:latin typeface="Cambria" panose="02040503050406030204" pitchFamily="18" charset="0"/>
                <a:ea typeface="Cambria" panose="02040503050406030204" pitchFamily="18" charset="0"/>
              </a:rPr>
            </a:br>
            <a:endParaRPr lang="ru-RU" sz="1400" dirty="0">
              <a:latin typeface="Cambria" panose="02040503050406030204" pitchFamily="18" charset="0"/>
              <a:ea typeface="Cambria" panose="02040503050406030204" pitchFamily="18" charset="0"/>
            </a:endParaRPr>
          </a:p>
        </p:txBody>
      </p:sp>
      <p:pic>
        <p:nvPicPr>
          <p:cNvPr id="3"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8512" y="1048185"/>
            <a:ext cx="1841938" cy="2641824"/>
          </a:xfrm>
          <a:prstGeom prst="rect">
            <a:avLst/>
          </a:prstGeom>
        </p:spPr>
      </p:pic>
    </p:spTree>
    <p:extLst>
      <p:ext uri="{BB962C8B-B14F-4D97-AF65-F5344CB8AC3E}">
        <p14:creationId xmlns:p14="http://schemas.microsoft.com/office/powerpoint/2010/main" val="2586827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7A46122-9800-4627-8DD9-6286D9ABA8FA}"/>
              </a:ext>
            </a:extLst>
          </p:cNvPr>
          <p:cNvSpPr txBox="1"/>
          <p:nvPr/>
        </p:nvSpPr>
        <p:spPr>
          <a:xfrm>
            <a:off x="1801076" y="64341"/>
            <a:ext cx="4403513" cy="276999"/>
          </a:xfrm>
          <a:prstGeom prst="rect">
            <a:avLst/>
          </a:prstGeom>
          <a:noFill/>
        </p:spPr>
        <p:txBody>
          <a:bodyPr wrap="none" rtlCol="0">
            <a:spAutoFit/>
          </a:bodyPr>
          <a:lstStyle/>
          <a:p>
            <a:r>
              <a:rPr lang="ru-RU" sz="1200" i="1" dirty="0"/>
              <a:t>Кировчане, погибшие в вооруженных конфликтах в Чечне</a:t>
            </a:r>
          </a:p>
        </p:txBody>
      </p:sp>
      <p:cxnSp>
        <p:nvCxnSpPr>
          <p:cNvPr id="12" name="Прямая соединительная линия 11">
            <a:extLst>
              <a:ext uri="{FF2B5EF4-FFF2-40B4-BE49-F238E27FC236}">
                <a16:creationId xmlns:a16="http://schemas.microsoft.com/office/drawing/2014/main" id="{BE0651FE-B181-4812-9169-2EC499DAFA3B}"/>
              </a:ext>
            </a:extLst>
          </p:cNvPr>
          <p:cNvCxnSpPr/>
          <p:nvPr/>
        </p:nvCxnSpPr>
        <p:spPr>
          <a:xfrm>
            <a:off x="217331" y="287784"/>
            <a:ext cx="6857189" cy="0"/>
          </a:xfrm>
          <a:prstGeom prst="line">
            <a:avLst/>
          </a:prstGeom>
        </p:spPr>
        <p:style>
          <a:lnRef idx="1">
            <a:schemeClr val="dk1"/>
          </a:lnRef>
          <a:fillRef idx="0">
            <a:schemeClr val="dk1"/>
          </a:fillRef>
          <a:effectRef idx="0">
            <a:schemeClr val="dk1"/>
          </a:effectRef>
          <a:fontRef idx="minor">
            <a:schemeClr val="tx1"/>
          </a:fontRef>
        </p:style>
      </p:cxnSp>
      <p:cxnSp>
        <p:nvCxnSpPr>
          <p:cNvPr id="14" name="Прямая соединительная линия 13">
            <a:extLst>
              <a:ext uri="{FF2B5EF4-FFF2-40B4-BE49-F238E27FC236}">
                <a16:creationId xmlns:a16="http://schemas.microsoft.com/office/drawing/2014/main" id="{E36B8569-A9B4-4D30-A5A2-AB0C2E0FB05E}"/>
              </a:ext>
            </a:extLst>
          </p:cNvPr>
          <p:cNvCxnSpPr/>
          <p:nvPr/>
        </p:nvCxnSpPr>
        <p:spPr>
          <a:xfrm>
            <a:off x="336858" y="9726808"/>
            <a:ext cx="6857189" cy="0"/>
          </a:xfrm>
          <a:prstGeom prst="line">
            <a:avLst/>
          </a:prstGeom>
        </p:spPr>
        <p:style>
          <a:lnRef idx="1">
            <a:schemeClr val="dk1"/>
          </a:lnRef>
          <a:fillRef idx="0">
            <a:schemeClr val="dk1"/>
          </a:fillRef>
          <a:effectRef idx="0">
            <a:schemeClr val="dk1"/>
          </a:effectRef>
          <a:fontRef idx="minor">
            <a:schemeClr val="tx1"/>
          </a:fontRef>
        </p:style>
      </p:cxnSp>
      <p:sp>
        <p:nvSpPr>
          <p:cNvPr id="5" name="Прямоугольник 4"/>
          <p:cNvSpPr/>
          <p:nvPr/>
        </p:nvSpPr>
        <p:spPr>
          <a:xfrm>
            <a:off x="3602238" y="9746195"/>
            <a:ext cx="354584" cy="276999"/>
          </a:xfrm>
          <a:prstGeom prst="rect">
            <a:avLst/>
          </a:prstGeom>
        </p:spPr>
        <p:txBody>
          <a:bodyPr wrap="none">
            <a:spAutoFit/>
          </a:bodyPr>
          <a:lstStyle/>
          <a:p>
            <a:r>
              <a:rPr lang="ru-RU" sz="1200" dirty="0"/>
              <a:t>15</a:t>
            </a:r>
          </a:p>
        </p:txBody>
      </p:sp>
      <p:sp>
        <p:nvSpPr>
          <p:cNvPr id="18" name="TextBox 17">
            <a:extLst>
              <a:ext uri="{FF2B5EF4-FFF2-40B4-BE49-F238E27FC236}">
                <a16:creationId xmlns:a16="http://schemas.microsoft.com/office/drawing/2014/main" id="{50261C81-B346-44F2-ABEA-1F18F07565ED}"/>
              </a:ext>
            </a:extLst>
          </p:cNvPr>
          <p:cNvSpPr txBox="1"/>
          <p:nvPr/>
        </p:nvSpPr>
        <p:spPr>
          <a:xfrm>
            <a:off x="5272424" y="9770063"/>
            <a:ext cx="2123915" cy="276999"/>
          </a:xfrm>
          <a:prstGeom prst="rect">
            <a:avLst/>
          </a:prstGeom>
          <a:noFill/>
        </p:spPr>
        <p:txBody>
          <a:bodyPr wrap="none" rtlCol="0">
            <a:spAutoFit/>
          </a:bodyPr>
          <a:lstStyle/>
          <a:p>
            <a:r>
              <a:rPr lang="ru-RU" sz="1200" i="1" dirty="0"/>
              <a:t>Молодежный клуб «Ритм»</a:t>
            </a:r>
          </a:p>
        </p:txBody>
      </p:sp>
      <p:pic>
        <p:nvPicPr>
          <p:cNvPr id="21" name="Рисунок 20">
            <a:extLst>
              <a:ext uri="{FF2B5EF4-FFF2-40B4-BE49-F238E27FC236}">
                <a16:creationId xmlns:a16="http://schemas.microsoft.com/office/drawing/2014/main" id="{2830744A-3EF0-4E46-967C-F350C36F30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74" y="173898"/>
            <a:ext cx="384168" cy="283132"/>
          </a:xfrm>
          <a:prstGeom prst="rect">
            <a:avLst/>
          </a:prstGeom>
        </p:spPr>
      </p:pic>
      <p:sp>
        <p:nvSpPr>
          <p:cNvPr id="22" name="TextBox 21">
            <a:extLst>
              <a:ext uri="{FF2B5EF4-FFF2-40B4-BE49-F238E27FC236}">
                <a16:creationId xmlns:a16="http://schemas.microsoft.com/office/drawing/2014/main" id="{E2F82410-36CF-4EF6-A6E7-B1E331B9CC1A}"/>
              </a:ext>
            </a:extLst>
          </p:cNvPr>
          <p:cNvSpPr txBox="1"/>
          <p:nvPr/>
        </p:nvSpPr>
        <p:spPr>
          <a:xfrm>
            <a:off x="2137695" y="331039"/>
            <a:ext cx="4803106" cy="523220"/>
          </a:xfrm>
          <a:prstGeom prst="rect">
            <a:avLst/>
          </a:prstGeom>
          <a:noFill/>
        </p:spPr>
        <p:txBody>
          <a:bodyPr wrap="square" rtlCol="0">
            <a:spAutoFit/>
          </a:bodyPr>
          <a:lstStyle/>
          <a:p>
            <a:pPr algn="ctr"/>
            <a:br>
              <a:rPr lang="ru-RU" sz="1400" b="1" dirty="0">
                <a:solidFill>
                  <a:srgbClr val="002060"/>
                </a:solidFill>
                <a:latin typeface="Adobe Heiti Std R" panose="020B0400000000000000" pitchFamily="34" charset="-128"/>
                <a:ea typeface="Adobe Heiti Std R" panose="020B0400000000000000" pitchFamily="34" charset="-128"/>
                <a:cs typeface="Adobe Hebrew" panose="02040503050201020203" pitchFamily="18" charset="-79"/>
              </a:rPr>
            </a:br>
            <a:endParaRPr lang="ru-RU" sz="1400" b="1" dirty="0">
              <a:solidFill>
                <a:srgbClr val="002060"/>
              </a:solidFill>
              <a:latin typeface="Adobe Heiti Std R" panose="020B0400000000000000" pitchFamily="34" charset="-128"/>
              <a:ea typeface="Adobe Heiti Std R" panose="020B0400000000000000" pitchFamily="34" charset="-128"/>
              <a:cs typeface="Adobe Hebrew" panose="02040503050201020203" pitchFamily="18" charset="-79"/>
            </a:endParaRPr>
          </a:p>
        </p:txBody>
      </p:sp>
      <p:pic>
        <p:nvPicPr>
          <p:cNvPr id="28" name="Рисунок 27">
            <a:extLst>
              <a:ext uri="{FF2B5EF4-FFF2-40B4-BE49-F238E27FC236}">
                <a16:creationId xmlns:a16="http://schemas.microsoft.com/office/drawing/2014/main" id="{FE184E91-A076-4A79-B65C-657DD59AA2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6106" y="1033864"/>
            <a:ext cx="360040" cy="288032"/>
          </a:xfrm>
          <a:prstGeom prst="rect">
            <a:avLst/>
          </a:prstGeom>
        </p:spPr>
      </p:pic>
      <p:cxnSp>
        <p:nvCxnSpPr>
          <p:cNvPr id="29" name="Прямая соединительная линия 28">
            <a:extLst>
              <a:ext uri="{FF2B5EF4-FFF2-40B4-BE49-F238E27FC236}">
                <a16:creationId xmlns:a16="http://schemas.microsoft.com/office/drawing/2014/main" id="{2F397C3C-BA0D-48CA-8BC7-DF9D486E8B81}"/>
              </a:ext>
            </a:extLst>
          </p:cNvPr>
          <p:cNvCxnSpPr/>
          <p:nvPr/>
        </p:nvCxnSpPr>
        <p:spPr>
          <a:xfrm>
            <a:off x="3026571" y="1174870"/>
            <a:ext cx="115212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id="{2F397C3C-BA0D-48CA-8BC7-DF9D486E8B81}"/>
              </a:ext>
            </a:extLst>
          </p:cNvPr>
          <p:cNvCxnSpPr/>
          <p:nvPr/>
        </p:nvCxnSpPr>
        <p:spPr>
          <a:xfrm>
            <a:off x="4770264" y="1174870"/>
            <a:ext cx="115212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137695" y="382010"/>
            <a:ext cx="4803106" cy="738664"/>
          </a:xfrm>
          <a:prstGeom prst="rect">
            <a:avLst/>
          </a:prstGeom>
          <a:noFill/>
        </p:spPr>
        <p:txBody>
          <a:bodyPr wrap="square" rtlCol="0">
            <a:spAutoFit/>
          </a:bodyPr>
          <a:lstStyle/>
          <a:p>
            <a:pPr algn="ctr"/>
            <a:r>
              <a:rPr lang="ru-RU" sz="1400" b="1" dirty="0">
                <a:solidFill>
                  <a:srgbClr val="002060"/>
                </a:solidFill>
                <a:latin typeface="Adobe Heiti Std R" panose="020B0400000000000000" pitchFamily="34" charset="-128"/>
                <a:ea typeface="Adobe Heiti Std R" panose="020B0400000000000000" pitchFamily="34" charset="-128"/>
                <a:cs typeface="Adobe Hebrew" panose="02040503050201020203" pitchFamily="18" charset="-79"/>
              </a:rPr>
              <a:t>СЕНТЕМОВ</a:t>
            </a:r>
          </a:p>
          <a:p>
            <a:pPr algn="ctr"/>
            <a:r>
              <a:rPr lang="ru-RU" sz="1400" b="1" dirty="0">
                <a:solidFill>
                  <a:srgbClr val="002060"/>
                </a:solidFill>
                <a:latin typeface="Adobe Heiti Std R" panose="020B0400000000000000" pitchFamily="34" charset="-128"/>
                <a:ea typeface="Adobe Heiti Std R" panose="020B0400000000000000" pitchFamily="34" charset="-128"/>
                <a:cs typeface="Adobe Hebrew" panose="02040503050201020203" pitchFamily="18" charset="-79"/>
              </a:rPr>
              <a:t>ЮРИЙ НИКОЛАЕВИЧ</a:t>
            </a:r>
            <a:br>
              <a:rPr lang="ru-RU" sz="1400" b="1" dirty="0">
                <a:solidFill>
                  <a:srgbClr val="002060"/>
                </a:solidFill>
                <a:latin typeface="Adobe Heiti Std R" panose="020B0400000000000000" pitchFamily="34" charset="-128"/>
                <a:ea typeface="Adobe Heiti Std R" panose="020B0400000000000000" pitchFamily="34" charset="-128"/>
                <a:cs typeface="Adobe Hebrew" panose="02040503050201020203" pitchFamily="18" charset="-79"/>
              </a:rPr>
            </a:br>
            <a:r>
              <a:rPr lang="ru-RU" sz="1400" b="1" dirty="0">
                <a:solidFill>
                  <a:srgbClr val="002060"/>
                </a:solidFill>
                <a:latin typeface="Adobe Heiti Std R" panose="020B0400000000000000" pitchFamily="34" charset="-128"/>
                <a:ea typeface="Adobe Heiti Std R" panose="020B0400000000000000" pitchFamily="34" charset="-128"/>
                <a:cs typeface="Adobe Hebrew" panose="02040503050201020203" pitchFamily="18" charset="-79"/>
              </a:rPr>
              <a:t>(1979 – 2000)</a:t>
            </a:r>
          </a:p>
        </p:txBody>
      </p:sp>
      <p:sp>
        <p:nvSpPr>
          <p:cNvPr id="2" name="Прямоугольник 1"/>
          <p:cNvSpPr/>
          <p:nvPr/>
        </p:nvSpPr>
        <p:spPr>
          <a:xfrm>
            <a:off x="2538016" y="1359571"/>
            <a:ext cx="5096542" cy="2246769"/>
          </a:xfrm>
          <a:prstGeom prst="rect">
            <a:avLst/>
          </a:prstGeom>
        </p:spPr>
        <p:txBody>
          <a:bodyPr wrap="square">
            <a:spAutoFit/>
          </a:bodyPr>
          <a:lstStyle/>
          <a:p>
            <a:pPr algn="just"/>
            <a:r>
              <a:rPr lang="ru-RU" sz="1400" i="1" dirty="0">
                <a:latin typeface="Cambria" panose="02040503050406030204" pitchFamily="18" charset="0"/>
                <a:ea typeface="Cambria" panose="02040503050406030204" pitchFamily="18" charset="0"/>
              </a:rPr>
              <a:t>Дата рождения: </a:t>
            </a:r>
            <a:r>
              <a:rPr lang="ru-RU" sz="1400" dirty="0">
                <a:latin typeface="Cambria" panose="02040503050406030204" pitchFamily="18" charset="0"/>
                <a:ea typeface="Cambria" panose="02040503050406030204" pitchFamily="18" charset="0"/>
              </a:rPr>
              <a:t> сентябрь 1979 г.</a:t>
            </a:r>
          </a:p>
          <a:p>
            <a:pPr algn="just"/>
            <a:r>
              <a:rPr lang="ru-RU" sz="1400" i="1" dirty="0">
                <a:latin typeface="Cambria" panose="02040503050406030204" pitchFamily="18" charset="0"/>
                <a:ea typeface="Cambria" panose="02040503050406030204" pitchFamily="18" charset="0"/>
              </a:rPr>
              <a:t>Место рождения: </a:t>
            </a:r>
            <a:r>
              <a:rPr lang="ru-RU" sz="1400" dirty="0">
                <a:latin typeface="Cambria" panose="02040503050406030204" pitchFamily="18" charset="0"/>
                <a:ea typeface="Cambria" panose="02040503050406030204" pitchFamily="18" charset="0"/>
              </a:rPr>
              <a:t>г. Киров</a:t>
            </a:r>
          </a:p>
          <a:p>
            <a:pPr algn="just"/>
            <a:r>
              <a:rPr lang="ru-RU" sz="1400" i="1" dirty="0">
                <a:latin typeface="Cambria" panose="02040503050406030204" pitchFamily="18" charset="0"/>
                <a:ea typeface="Cambria" panose="02040503050406030204" pitchFamily="18" charset="0"/>
              </a:rPr>
              <a:t>Родственники: </a:t>
            </a:r>
            <a:r>
              <a:rPr lang="ru-RU" sz="1400" dirty="0">
                <a:latin typeface="Cambria" panose="02040503050406030204" pitchFamily="18" charset="0"/>
                <a:ea typeface="Cambria" panose="02040503050406030204" pitchFamily="18" charset="0"/>
              </a:rPr>
              <a:t>отец Сентемов Николай Александрович,</a:t>
            </a:r>
          </a:p>
          <a:p>
            <a:pPr algn="just"/>
            <a:r>
              <a:rPr lang="ru-RU" sz="1400" dirty="0">
                <a:latin typeface="Cambria" panose="02040503050406030204" pitchFamily="18" charset="0"/>
                <a:ea typeface="Cambria" panose="02040503050406030204" pitchFamily="18" charset="0"/>
              </a:rPr>
              <a:t>Сентемова Татьяна Аркадьевна</a:t>
            </a:r>
          </a:p>
          <a:p>
            <a:pPr algn="just"/>
            <a:r>
              <a:rPr lang="ru-RU" sz="1400" i="1" dirty="0">
                <a:latin typeface="Cambria" panose="02040503050406030204" pitchFamily="18" charset="0"/>
                <a:ea typeface="Cambria" panose="02040503050406030204" pitchFamily="18" charset="0"/>
              </a:rPr>
              <a:t>Призван</a:t>
            </a:r>
            <a:r>
              <a:rPr lang="ru-RU" sz="1400" dirty="0">
                <a:latin typeface="Cambria" panose="02040503050406030204" pitchFamily="18" charset="0"/>
                <a:ea typeface="Cambria" panose="02040503050406030204" pitchFamily="18" charset="0"/>
              </a:rPr>
              <a:t> на службу 27 октября 1999 г.</a:t>
            </a:r>
          </a:p>
          <a:p>
            <a:pPr algn="just"/>
            <a:r>
              <a:rPr lang="ru-RU" sz="1400" i="1" dirty="0">
                <a:latin typeface="Cambria" panose="02040503050406030204" pitchFamily="18" charset="0"/>
                <a:ea typeface="Cambria" panose="02040503050406030204" pitchFamily="18" charset="0"/>
              </a:rPr>
              <a:t>Служба:</a:t>
            </a:r>
            <a:r>
              <a:rPr lang="ru-RU" sz="1400" dirty="0">
                <a:latin typeface="Cambria" panose="02040503050406030204" pitchFamily="18" charset="0"/>
                <a:ea typeface="Cambria" panose="02040503050406030204" pitchFamily="18" charset="0"/>
              </a:rPr>
              <a:t> стрелок военной части № 21617  2 </a:t>
            </a:r>
          </a:p>
          <a:p>
            <a:pPr algn="just"/>
            <a:r>
              <a:rPr lang="ru-RU" sz="1400" dirty="0">
                <a:latin typeface="Cambria" panose="02040503050406030204" pitchFamily="18" charset="0"/>
                <a:ea typeface="Cambria" panose="02040503050406030204" pitchFamily="18" charset="0"/>
              </a:rPr>
              <a:t>мотострелковой роты ,2 мотострелкового батальона.</a:t>
            </a:r>
          </a:p>
          <a:p>
            <a:pPr algn="just"/>
            <a:r>
              <a:rPr lang="ru-RU" sz="1400" i="1" dirty="0">
                <a:solidFill>
                  <a:srgbClr val="000000"/>
                </a:solidFill>
                <a:latin typeface="Cambria" panose="02040503050406030204" pitchFamily="18" charset="0"/>
                <a:ea typeface="Cambria" panose="02040503050406030204" pitchFamily="18" charset="0"/>
              </a:rPr>
              <a:t>Погиб </a:t>
            </a:r>
            <a:r>
              <a:rPr lang="ru-RU" sz="1400" dirty="0">
                <a:solidFill>
                  <a:srgbClr val="000000"/>
                </a:solidFill>
                <a:latin typeface="Cambria" panose="02040503050406030204" pitchFamily="18" charset="0"/>
                <a:ea typeface="Cambria" panose="02040503050406030204" pitchFamily="18" charset="0"/>
              </a:rPr>
              <a:t>8 января 2000 года в Грозном</a:t>
            </a:r>
          </a:p>
          <a:p>
            <a:pPr algn="just"/>
            <a:r>
              <a:rPr lang="ru-RU" sz="1400" i="1" dirty="0">
                <a:solidFill>
                  <a:srgbClr val="000000"/>
                </a:solidFill>
                <a:latin typeface="Cambria" panose="02040503050406030204" pitchFamily="18" charset="0"/>
                <a:ea typeface="Cambria" panose="02040503050406030204" pitchFamily="18" charset="0"/>
              </a:rPr>
              <a:t>Место захоронения</a:t>
            </a:r>
            <a:r>
              <a:rPr lang="ru-RU" sz="1400" dirty="0">
                <a:solidFill>
                  <a:srgbClr val="000000"/>
                </a:solidFill>
                <a:latin typeface="Cambria" panose="02040503050406030204" pitchFamily="18" charset="0"/>
                <a:ea typeface="Cambria" panose="02040503050406030204" pitchFamily="18" charset="0"/>
              </a:rPr>
              <a:t>: посёлок Лебяжье</a:t>
            </a:r>
          </a:p>
          <a:p>
            <a:pPr algn="just"/>
            <a:r>
              <a:rPr lang="ru-RU" sz="1400" i="1" dirty="0">
                <a:solidFill>
                  <a:srgbClr val="000000"/>
                </a:solidFill>
                <a:latin typeface="Cambria" panose="02040503050406030204" pitchFamily="18" charset="0"/>
                <a:ea typeface="Cambria" panose="02040503050406030204" pitchFamily="18" charset="0"/>
              </a:rPr>
              <a:t>Награжден</a:t>
            </a:r>
            <a:r>
              <a:rPr lang="ru-RU" sz="1400" dirty="0">
                <a:solidFill>
                  <a:srgbClr val="000000"/>
                </a:solidFill>
                <a:latin typeface="Cambria" panose="02040503050406030204" pitchFamily="18" charset="0"/>
                <a:ea typeface="Cambria" panose="02040503050406030204" pitchFamily="18" charset="0"/>
              </a:rPr>
              <a:t> Орденом мужества (посмертно)      </a:t>
            </a:r>
          </a:p>
        </p:txBody>
      </p:sp>
      <p:pic>
        <p:nvPicPr>
          <p:cNvPr id="19" name="Рисунок 18">
            <a:extLst>
              <a:ext uri="{FF2B5EF4-FFF2-40B4-BE49-F238E27FC236}">
                <a16:creationId xmlns:a16="http://schemas.microsoft.com/office/drawing/2014/main" id="{FE184E91-A076-4A79-B65C-657DD59AA2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8699" y="4566556"/>
            <a:ext cx="360040" cy="288032"/>
          </a:xfrm>
          <a:prstGeom prst="rect">
            <a:avLst/>
          </a:prstGeom>
        </p:spPr>
      </p:pic>
      <p:cxnSp>
        <p:nvCxnSpPr>
          <p:cNvPr id="24" name="Прямая соединительная линия 23">
            <a:extLst>
              <a:ext uri="{FF2B5EF4-FFF2-40B4-BE49-F238E27FC236}">
                <a16:creationId xmlns:a16="http://schemas.microsoft.com/office/drawing/2014/main" id="{2F397C3C-BA0D-48CA-8BC7-DF9D486E8B81}"/>
              </a:ext>
            </a:extLst>
          </p:cNvPr>
          <p:cNvCxnSpPr/>
          <p:nvPr/>
        </p:nvCxnSpPr>
        <p:spPr>
          <a:xfrm>
            <a:off x="2927608" y="4710572"/>
            <a:ext cx="115212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id="{2F397C3C-BA0D-48CA-8BC7-DF9D486E8B81}"/>
              </a:ext>
            </a:extLst>
          </p:cNvPr>
          <p:cNvCxnSpPr/>
          <p:nvPr/>
        </p:nvCxnSpPr>
        <p:spPr>
          <a:xfrm>
            <a:off x="4696360" y="4720030"/>
            <a:ext cx="115212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207" y="716586"/>
            <a:ext cx="2014105" cy="2756950"/>
          </a:xfrm>
          <a:prstGeom prst="rect">
            <a:avLst/>
          </a:prstGeom>
        </p:spPr>
      </p:pic>
      <p:sp>
        <p:nvSpPr>
          <p:cNvPr id="26" name="TextBox 25">
            <a:extLst>
              <a:ext uri="{FF2B5EF4-FFF2-40B4-BE49-F238E27FC236}">
                <a16:creationId xmlns:a16="http://schemas.microsoft.com/office/drawing/2014/main" id="{C358633B-8DD2-46E6-A961-55F0F7095C3E}"/>
              </a:ext>
            </a:extLst>
          </p:cNvPr>
          <p:cNvSpPr txBox="1"/>
          <p:nvPr/>
        </p:nvSpPr>
        <p:spPr>
          <a:xfrm>
            <a:off x="2905529" y="3878381"/>
            <a:ext cx="3108543" cy="738664"/>
          </a:xfrm>
          <a:prstGeom prst="rect">
            <a:avLst/>
          </a:prstGeom>
          <a:noFill/>
        </p:spPr>
        <p:txBody>
          <a:bodyPr wrap="none" rtlCol="0">
            <a:spAutoFit/>
          </a:bodyPr>
          <a:lstStyle/>
          <a:p>
            <a:pPr algn="ctr"/>
            <a:r>
              <a:rPr lang="ru-RU" sz="1400" b="1" dirty="0">
                <a:solidFill>
                  <a:srgbClr val="002060"/>
                </a:solidFill>
                <a:latin typeface="Adobe Heiti Std R" panose="020B0400000000000000" pitchFamily="34" charset="-128"/>
                <a:ea typeface="Adobe Heiti Std R" panose="020B0400000000000000" pitchFamily="34" charset="-128"/>
                <a:cs typeface="Adobe Hebrew" panose="02040503050201020203" pitchFamily="18" charset="-79"/>
              </a:rPr>
              <a:t>ХЛЕБНИКОВ</a:t>
            </a:r>
            <a:br>
              <a:rPr lang="ru-RU" sz="1400" b="1" dirty="0">
                <a:solidFill>
                  <a:srgbClr val="002060"/>
                </a:solidFill>
                <a:latin typeface="Adobe Heiti Std R" panose="020B0400000000000000" pitchFamily="34" charset="-128"/>
                <a:ea typeface="Adobe Heiti Std R" panose="020B0400000000000000" pitchFamily="34" charset="-128"/>
                <a:cs typeface="Adobe Hebrew" panose="02040503050201020203" pitchFamily="18" charset="-79"/>
              </a:rPr>
            </a:br>
            <a:r>
              <a:rPr lang="ru-RU" sz="1400" b="1" dirty="0">
                <a:solidFill>
                  <a:srgbClr val="002060"/>
                </a:solidFill>
                <a:latin typeface="Adobe Heiti Std R" panose="020B0400000000000000" pitchFamily="34" charset="-128"/>
                <a:ea typeface="Adobe Heiti Std R" panose="020B0400000000000000" pitchFamily="34" charset="-128"/>
                <a:cs typeface="Adobe Hebrew" panose="02040503050201020203" pitchFamily="18" charset="-79"/>
              </a:rPr>
              <a:t>АНДРЕЙ НИКОЛАЕВИЧ</a:t>
            </a:r>
            <a:br>
              <a:rPr lang="ru-RU" sz="1400" b="1" dirty="0">
                <a:solidFill>
                  <a:srgbClr val="002060"/>
                </a:solidFill>
                <a:latin typeface="Adobe Heiti Std R" panose="020B0400000000000000" pitchFamily="34" charset="-128"/>
                <a:ea typeface="Adobe Heiti Std R" panose="020B0400000000000000" pitchFamily="34" charset="-128"/>
                <a:cs typeface="Adobe Hebrew" panose="02040503050201020203" pitchFamily="18" charset="-79"/>
              </a:rPr>
            </a:br>
            <a:r>
              <a:rPr lang="ru-RU" sz="1400" b="1" dirty="0">
                <a:solidFill>
                  <a:srgbClr val="002060"/>
                </a:solidFill>
                <a:latin typeface="Adobe Heiti Std R" panose="020B0400000000000000" pitchFamily="34" charset="-128"/>
                <a:ea typeface="Adobe Heiti Std R" panose="020B0400000000000000" pitchFamily="34" charset="-128"/>
                <a:cs typeface="Adobe Hebrew" panose="02040503050201020203" pitchFamily="18" charset="-79"/>
              </a:rPr>
              <a:t>(1979-1999)</a:t>
            </a:r>
          </a:p>
        </p:txBody>
      </p:sp>
      <p:pic>
        <p:nvPicPr>
          <p:cNvPr id="31" name="Рисунок 30">
            <a:extLst>
              <a:ext uri="{FF2B5EF4-FFF2-40B4-BE49-F238E27FC236}">
                <a16:creationId xmlns:a16="http://schemas.microsoft.com/office/drawing/2014/main" id="{4B9D2BC9-DD67-4D1A-B4CD-5EFA3BA0937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8513" y="4021412"/>
            <a:ext cx="1910540" cy="2960799"/>
          </a:xfrm>
          <a:prstGeom prst="rect">
            <a:avLst/>
          </a:prstGeom>
        </p:spPr>
      </p:pic>
      <p:sp>
        <p:nvSpPr>
          <p:cNvPr id="32" name="TextBox 31">
            <a:extLst>
              <a:ext uri="{FF2B5EF4-FFF2-40B4-BE49-F238E27FC236}">
                <a16:creationId xmlns:a16="http://schemas.microsoft.com/office/drawing/2014/main" id="{7EE138BE-BC9E-49C0-9CB9-B48497A1B812}"/>
              </a:ext>
            </a:extLst>
          </p:cNvPr>
          <p:cNvSpPr txBox="1"/>
          <p:nvPr/>
        </p:nvSpPr>
        <p:spPr>
          <a:xfrm>
            <a:off x="2538016" y="4151957"/>
            <a:ext cx="4899926" cy="2492990"/>
          </a:xfrm>
          <a:prstGeom prst="rect">
            <a:avLst/>
          </a:prstGeom>
          <a:noFill/>
        </p:spPr>
        <p:txBody>
          <a:bodyPr wrap="square" rtlCol="0">
            <a:spAutoFit/>
          </a:bodyPr>
          <a:lstStyle/>
          <a:p>
            <a:endParaRPr lang="ru-RU" sz="1400" b="1" dirty="0">
              <a:solidFill>
                <a:srgbClr val="002060"/>
              </a:solidFill>
            </a:endParaRPr>
          </a:p>
          <a:p>
            <a:endParaRPr lang="ru-RU" sz="1400" b="1" dirty="0">
              <a:solidFill>
                <a:srgbClr val="002060"/>
              </a:solidFill>
            </a:endParaRPr>
          </a:p>
          <a:p>
            <a:endParaRPr lang="ru-RU" sz="1400" b="1" dirty="0">
              <a:solidFill>
                <a:srgbClr val="002060"/>
              </a:solidFill>
            </a:endParaRPr>
          </a:p>
          <a:p>
            <a:endParaRPr lang="ru-RU" sz="1600" b="1" dirty="0">
              <a:solidFill>
                <a:srgbClr val="002060"/>
              </a:solidFill>
            </a:endParaRPr>
          </a:p>
          <a:p>
            <a:r>
              <a:rPr lang="ru-RU" sz="1400" i="1" dirty="0">
                <a:latin typeface="Cambria" panose="02040503050406030204" pitchFamily="18" charset="0"/>
                <a:ea typeface="Cambria" panose="02040503050406030204" pitchFamily="18" charset="0"/>
              </a:rPr>
              <a:t>Место рождения: </a:t>
            </a:r>
            <a:r>
              <a:rPr lang="ru-RU" sz="1400" dirty="0">
                <a:latin typeface="Cambria" panose="02040503050406030204" pitchFamily="18" charset="0"/>
                <a:ea typeface="Cambria" panose="02040503050406030204" pitchFamily="18" charset="0"/>
              </a:rPr>
              <a:t>г. Киров</a:t>
            </a:r>
          </a:p>
          <a:p>
            <a:r>
              <a:rPr lang="ru-RU" sz="1400" i="1" dirty="0">
                <a:latin typeface="Cambria" panose="02040503050406030204" pitchFamily="18" charset="0"/>
                <a:ea typeface="Cambria" panose="02040503050406030204" pitchFamily="18" charset="0"/>
              </a:rPr>
              <a:t>Призван </a:t>
            </a:r>
            <a:r>
              <a:rPr lang="ru-RU" sz="1400" dirty="0">
                <a:latin typeface="Cambria" panose="02040503050406030204" pitchFamily="18" charset="0"/>
                <a:ea typeface="Cambria" panose="02040503050406030204" pitchFamily="18" charset="0"/>
              </a:rPr>
              <a:t>Октябрьским РВК 13.декабря 1998 г.</a:t>
            </a:r>
          </a:p>
          <a:p>
            <a:r>
              <a:rPr lang="ru-RU" sz="1400" i="1" dirty="0">
                <a:latin typeface="Cambria" panose="02040503050406030204" pitchFamily="18" charset="0"/>
                <a:ea typeface="Cambria" panose="02040503050406030204" pitchFamily="18" charset="0"/>
              </a:rPr>
              <a:t>Служба:  </a:t>
            </a:r>
            <a:r>
              <a:rPr lang="ru-RU" sz="1400" dirty="0">
                <a:latin typeface="Cambria" panose="02040503050406030204" pitchFamily="18" charset="0"/>
                <a:ea typeface="Cambria" panose="02040503050406030204" pitchFamily="18" charset="0"/>
              </a:rPr>
              <a:t>рядовой, пулемётчик, В/Ч 59236 СВ. </a:t>
            </a:r>
          </a:p>
          <a:p>
            <a:r>
              <a:rPr lang="ru-RU" sz="1400" i="1" dirty="0">
                <a:latin typeface="Cambria" panose="02040503050406030204" pitchFamily="18" charset="0"/>
                <a:ea typeface="Cambria" panose="02040503050406030204" pitchFamily="18" charset="0"/>
              </a:rPr>
              <a:t>Погиб</a:t>
            </a:r>
            <a:r>
              <a:rPr lang="ru-RU" sz="1400" dirty="0">
                <a:latin typeface="Cambria" panose="02040503050406030204" pitchFamily="18" charset="0"/>
                <a:ea typeface="Cambria" panose="02040503050406030204" pitchFamily="18" charset="0"/>
              </a:rPr>
              <a:t> 8 сентября 1999 г. в ходе боевых действий </a:t>
            </a:r>
          </a:p>
          <a:p>
            <a:r>
              <a:rPr lang="ru-RU" sz="1400" dirty="0">
                <a:latin typeface="Cambria" panose="02040503050406030204" pitchFamily="18" charset="0"/>
                <a:ea typeface="Cambria" panose="02040503050406030204" pitchFamily="18" charset="0"/>
              </a:rPr>
              <a:t>на Северном Кавказе, на подступах к Хасавьюрту и в</a:t>
            </a:r>
          </a:p>
          <a:p>
            <a:r>
              <a:rPr lang="ru-RU" sz="1400" dirty="0">
                <a:latin typeface="Cambria" panose="02040503050406030204" pitchFamily="18" charset="0"/>
                <a:ea typeface="Cambria" panose="02040503050406030204" pitchFamily="18" charset="0"/>
              </a:rPr>
              <a:t>Кадарской зоне.</a:t>
            </a:r>
          </a:p>
          <a:p>
            <a:r>
              <a:rPr lang="ru-RU" sz="1400" i="1" dirty="0">
                <a:latin typeface="Cambria" panose="02040503050406030204" pitchFamily="18" charset="0"/>
                <a:ea typeface="Cambria" panose="02040503050406030204" pitchFamily="18" charset="0"/>
              </a:rPr>
              <a:t>Награждён</a:t>
            </a:r>
            <a:r>
              <a:rPr lang="ru-RU" sz="1400" dirty="0">
                <a:latin typeface="Cambria" panose="02040503050406030204" pitchFamily="18" charset="0"/>
                <a:ea typeface="Cambria" panose="02040503050406030204" pitchFamily="18" charset="0"/>
              </a:rPr>
              <a:t> орденом Мужества (посмертно)</a:t>
            </a:r>
          </a:p>
        </p:txBody>
      </p:sp>
      <p:sp>
        <p:nvSpPr>
          <p:cNvPr id="33" name="TextBox 32">
            <a:extLst>
              <a:ext uri="{FF2B5EF4-FFF2-40B4-BE49-F238E27FC236}">
                <a16:creationId xmlns:a16="http://schemas.microsoft.com/office/drawing/2014/main" id="{F87961CB-D94A-47EF-A54A-469C0DE6FB21}"/>
              </a:ext>
            </a:extLst>
          </p:cNvPr>
          <p:cNvSpPr txBox="1"/>
          <p:nvPr/>
        </p:nvSpPr>
        <p:spPr>
          <a:xfrm>
            <a:off x="131710" y="7120299"/>
            <a:ext cx="7029076" cy="2462213"/>
          </a:xfrm>
          <a:prstGeom prst="rect">
            <a:avLst/>
          </a:prstGeom>
          <a:noFill/>
        </p:spPr>
        <p:txBody>
          <a:bodyPr wrap="square">
            <a:spAutoFit/>
          </a:bodyPr>
          <a:lstStyle/>
          <a:p>
            <a:pPr algn="just"/>
            <a:r>
              <a:rPr lang="ru-RU" sz="1400" dirty="0">
                <a:latin typeface="Cambria" panose="02040503050406030204" pitchFamily="18" charset="0"/>
                <a:ea typeface="Cambria" panose="02040503050406030204" pitchFamily="18" charset="0"/>
              </a:rPr>
              <a:t>В 2008 году, на здании государственного образовательного учреждения среднего профессионального образования "Кировский государственный техникум промышленности и автомобильного сервиса" по адресу: г. Киров, ул. Воровского, 84 в память об Хлебникове Андрее была установлена мемориальная доска с текстом следующего содержания:</a:t>
            </a:r>
          </a:p>
          <a:p>
            <a:pPr algn="ctr"/>
            <a:r>
              <a:rPr lang="ru-RU" sz="1400" dirty="0">
                <a:latin typeface="Cambria" panose="02040503050406030204" pitchFamily="18" charset="0"/>
                <a:ea typeface="Cambria" panose="02040503050406030204" pitchFamily="18" charset="0"/>
              </a:rPr>
              <a:t>"Наши выпускники, </a:t>
            </a:r>
            <a:br>
              <a:rPr lang="ru-RU" sz="1400" dirty="0">
                <a:latin typeface="Cambria" panose="02040503050406030204" pitchFamily="18" charset="0"/>
                <a:ea typeface="Cambria" panose="02040503050406030204" pitchFamily="18" charset="0"/>
              </a:rPr>
            </a:br>
            <a:r>
              <a:rPr lang="ru-RU" sz="1400" dirty="0">
                <a:latin typeface="Cambria" panose="02040503050406030204" pitchFamily="18" charset="0"/>
                <a:ea typeface="Cambria" panose="02040503050406030204" pitchFamily="18" charset="0"/>
              </a:rPr>
              <a:t>героически погибшие при исполнении воинского долга,</a:t>
            </a:r>
            <a:br>
              <a:rPr lang="ru-RU" sz="1400" dirty="0">
                <a:latin typeface="Cambria" panose="02040503050406030204" pitchFamily="18" charset="0"/>
                <a:ea typeface="Cambria" panose="02040503050406030204" pitchFamily="18" charset="0"/>
              </a:rPr>
            </a:br>
            <a:r>
              <a:rPr lang="ru-RU" sz="1400" dirty="0">
                <a:latin typeface="Cambria" panose="02040503050406030204" pitchFamily="18" charset="0"/>
                <a:ea typeface="Cambria" panose="02040503050406030204" pitchFamily="18" charset="0"/>
              </a:rPr>
              <a:t>Митькиных Вадим Сергеевич</a:t>
            </a:r>
            <a:br>
              <a:rPr lang="ru-RU" sz="1400" dirty="0">
                <a:latin typeface="Cambria" panose="02040503050406030204" pitchFamily="18" charset="0"/>
                <a:ea typeface="Cambria" panose="02040503050406030204" pitchFamily="18" charset="0"/>
              </a:rPr>
            </a:br>
            <a:r>
              <a:rPr lang="ru-RU" sz="1400" dirty="0">
                <a:latin typeface="Cambria" panose="02040503050406030204" pitchFamily="18" charset="0"/>
                <a:ea typeface="Cambria" panose="02040503050406030204" pitchFamily="18" charset="0"/>
              </a:rPr>
              <a:t>Республика Чечня 24.10.1995</a:t>
            </a:r>
            <a:br>
              <a:rPr lang="ru-RU" sz="1400" dirty="0">
                <a:latin typeface="Cambria" panose="02040503050406030204" pitchFamily="18" charset="0"/>
                <a:ea typeface="Cambria" panose="02040503050406030204" pitchFamily="18" charset="0"/>
              </a:rPr>
            </a:br>
            <a:r>
              <a:rPr lang="ru-RU" sz="1400" dirty="0">
                <a:latin typeface="Cambria" panose="02040503050406030204" pitchFamily="18" charset="0"/>
                <a:ea typeface="Cambria" panose="02040503050406030204" pitchFamily="18" charset="0"/>
              </a:rPr>
              <a:t>Хлебников Андрей Николаевич</a:t>
            </a:r>
            <a:br>
              <a:rPr lang="ru-RU" sz="1400" dirty="0">
                <a:latin typeface="Cambria" panose="02040503050406030204" pitchFamily="18" charset="0"/>
                <a:ea typeface="Cambria" panose="02040503050406030204" pitchFamily="18" charset="0"/>
              </a:rPr>
            </a:br>
            <a:r>
              <a:rPr lang="ru-RU" sz="1400" dirty="0">
                <a:latin typeface="Cambria" panose="02040503050406030204" pitchFamily="18" charset="0"/>
                <a:ea typeface="Cambria" panose="02040503050406030204" pitchFamily="18" charset="0"/>
              </a:rPr>
              <a:t>Республика Дагестан 08.09.1999"</a:t>
            </a:r>
          </a:p>
        </p:txBody>
      </p:sp>
    </p:spTree>
    <p:extLst>
      <p:ext uri="{BB962C8B-B14F-4D97-AF65-F5344CB8AC3E}">
        <p14:creationId xmlns:p14="http://schemas.microsoft.com/office/powerpoint/2010/main" val="1823460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BC29E6D4-1717-4804-9F0F-C7F6FDDD72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673" y="1037463"/>
            <a:ext cx="2047699" cy="2793175"/>
          </a:xfrm>
          <a:prstGeom prst="rect">
            <a:avLst/>
          </a:prstGeom>
        </p:spPr>
      </p:pic>
      <p:sp>
        <p:nvSpPr>
          <p:cNvPr id="4" name="TextBox 3">
            <a:extLst>
              <a:ext uri="{FF2B5EF4-FFF2-40B4-BE49-F238E27FC236}">
                <a16:creationId xmlns:a16="http://schemas.microsoft.com/office/drawing/2014/main" id="{6A19FF40-F4E8-46C3-814C-766D4E262CC9}"/>
              </a:ext>
            </a:extLst>
          </p:cNvPr>
          <p:cNvSpPr txBox="1"/>
          <p:nvPr/>
        </p:nvSpPr>
        <p:spPr>
          <a:xfrm>
            <a:off x="2670426" y="935324"/>
            <a:ext cx="4697156" cy="3108543"/>
          </a:xfrm>
          <a:prstGeom prst="rect">
            <a:avLst/>
          </a:prstGeom>
          <a:noFill/>
        </p:spPr>
        <p:txBody>
          <a:bodyPr wrap="square" rtlCol="0">
            <a:spAutoFit/>
          </a:bodyPr>
          <a:lstStyle/>
          <a:p>
            <a:r>
              <a:rPr lang="ru-RU" sz="1400" i="1" dirty="0">
                <a:latin typeface="Cambria" panose="02040503050406030204" pitchFamily="18" charset="0"/>
                <a:ea typeface="Cambria" panose="02040503050406030204" pitchFamily="18" charset="0"/>
              </a:rPr>
              <a:t>Дата рождения: </a:t>
            </a:r>
            <a:r>
              <a:rPr lang="ru-RU" sz="1400" dirty="0">
                <a:latin typeface="Cambria" panose="02040503050406030204" pitchFamily="18" charset="0"/>
                <a:ea typeface="Cambria" panose="02040503050406030204" pitchFamily="18" charset="0"/>
              </a:rPr>
              <a:t>28 ноября 1976 г.</a:t>
            </a:r>
          </a:p>
          <a:p>
            <a:r>
              <a:rPr lang="ru-RU" sz="1400" dirty="0">
                <a:latin typeface="Cambria" panose="02040503050406030204" pitchFamily="18" charset="0"/>
                <a:ea typeface="Cambria" panose="02040503050406030204" pitchFamily="18" charset="0"/>
              </a:rPr>
              <a:t>Место рождения: г. Киров</a:t>
            </a:r>
          </a:p>
          <a:p>
            <a:r>
              <a:rPr lang="ru-RU" sz="1400" i="1" dirty="0">
                <a:latin typeface="Cambria" panose="02040503050406030204" pitchFamily="18" charset="0"/>
                <a:ea typeface="Cambria" panose="02040503050406030204" pitchFamily="18" charset="0"/>
              </a:rPr>
              <a:t>Семья: </a:t>
            </a:r>
            <a:r>
              <a:rPr lang="ru-RU" sz="1400" dirty="0">
                <a:latin typeface="Cambria" panose="02040503050406030204" pitchFamily="18" charset="0"/>
                <a:ea typeface="Cambria" panose="02040503050406030204" pitchFamily="18" charset="0"/>
              </a:rPr>
              <a:t>мать Людмила Аркадьевна, отец</a:t>
            </a:r>
          </a:p>
          <a:p>
            <a:r>
              <a:rPr lang="ru-RU" sz="1400" dirty="0">
                <a:latin typeface="Cambria" panose="02040503050406030204" pitchFamily="18" charset="0"/>
                <a:ea typeface="Cambria" panose="02040503050406030204" pitchFamily="18" charset="0"/>
              </a:rPr>
              <a:t>Николай Николаевич</a:t>
            </a:r>
          </a:p>
          <a:p>
            <a:r>
              <a:rPr lang="ru-RU" sz="1400" i="1" dirty="0">
                <a:latin typeface="Cambria" panose="02040503050406030204" pitchFamily="18" charset="0"/>
                <a:ea typeface="Cambria" panose="02040503050406030204" pitchFamily="18" charset="0"/>
              </a:rPr>
              <a:t>Учёба:</a:t>
            </a:r>
            <a:r>
              <a:rPr lang="ru-RU" sz="1400" dirty="0">
                <a:latin typeface="Cambria" panose="02040503050406030204" pitchFamily="18" charset="0"/>
                <a:ea typeface="Cambria" panose="02040503050406030204" pitchFamily="18" charset="0"/>
              </a:rPr>
              <a:t> школа № 1 г. Орлова</a:t>
            </a:r>
          </a:p>
          <a:p>
            <a:r>
              <a:rPr lang="ru-RU" sz="1400" i="1" dirty="0">
                <a:latin typeface="Cambria" panose="02040503050406030204" pitchFamily="18" charset="0"/>
                <a:ea typeface="Cambria" panose="02040503050406030204" pitchFamily="18" charset="0"/>
              </a:rPr>
              <a:t>Призван </a:t>
            </a:r>
            <a:r>
              <a:rPr lang="ru-RU" sz="1400" dirty="0">
                <a:latin typeface="Cambria" panose="02040503050406030204" pitchFamily="18" charset="0"/>
                <a:ea typeface="Cambria" panose="02040503050406030204" pitchFamily="18" charset="0"/>
              </a:rPr>
              <a:t>Орловским РВК 21 мая 1999 г.</a:t>
            </a:r>
          </a:p>
          <a:p>
            <a:r>
              <a:rPr lang="ru-RU" sz="1400" i="1" dirty="0">
                <a:latin typeface="Cambria" panose="02040503050406030204" pitchFamily="18" charset="0"/>
                <a:ea typeface="Cambria" panose="02040503050406030204" pitchFamily="18" charset="0"/>
              </a:rPr>
              <a:t>Служба: </a:t>
            </a:r>
            <a:r>
              <a:rPr lang="ru-RU" sz="1400" dirty="0">
                <a:latin typeface="Cambria" panose="02040503050406030204" pitchFamily="18" charset="0"/>
                <a:ea typeface="Cambria" panose="02040503050406030204" pitchFamily="18" charset="0"/>
              </a:rPr>
              <a:t>ефрейтор, заместитель командира боевой машины, наводчик-оператор в/ч 74268 г. Пскова</a:t>
            </a:r>
          </a:p>
          <a:p>
            <a:r>
              <a:rPr lang="ru-RU" sz="1400" i="1" dirty="0">
                <a:latin typeface="Cambria" panose="02040503050406030204" pitchFamily="18" charset="0"/>
                <a:ea typeface="Cambria" panose="02040503050406030204" pitchFamily="18" charset="0"/>
              </a:rPr>
              <a:t>Погиб</a:t>
            </a:r>
            <a:r>
              <a:rPr lang="ru-RU" sz="1400" dirty="0">
                <a:latin typeface="Cambria" panose="02040503050406030204" pitchFamily="18" charset="0"/>
                <a:ea typeface="Cambria" panose="02040503050406030204" pitchFamily="18" charset="0"/>
              </a:rPr>
              <a:t> 1 марта 2000 г. при исполнении служебных обязанностей во время боя 6-й роты</a:t>
            </a:r>
          </a:p>
          <a:p>
            <a:r>
              <a:rPr lang="ru-RU" sz="1400" dirty="0">
                <a:latin typeface="Cambria" panose="02040503050406030204" pitchFamily="18" charset="0"/>
                <a:ea typeface="Cambria" panose="02040503050406030204" pitchFamily="18" charset="0"/>
              </a:rPr>
              <a:t>104-го гвардейского воздушно-десантного полка</a:t>
            </a:r>
          </a:p>
          <a:p>
            <a:r>
              <a:rPr lang="ru-RU" sz="1400" dirty="0">
                <a:latin typeface="Cambria" panose="02040503050406030204" pitchFamily="18" charset="0"/>
                <a:ea typeface="Cambria" panose="02040503050406030204" pitchFamily="18" charset="0"/>
              </a:rPr>
              <a:t>у высоты 776 в Шатойском районе Чечни.</a:t>
            </a:r>
          </a:p>
          <a:p>
            <a:r>
              <a:rPr lang="ru-RU" sz="1400" i="1" dirty="0">
                <a:latin typeface="Cambria" panose="02040503050406030204" pitchFamily="18" charset="0"/>
                <a:ea typeface="Cambria" panose="02040503050406030204" pitchFamily="18" charset="0"/>
              </a:rPr>
              <a:t>Захоронен </a:t>
            </a:r>
            <a:r>
              <a:rPr lang="ru-RU" sz="1400" dirty="0">
                <a:latin typeface="Cambria" panose="02040503050406030204" pitchFamily="18" charset="0"/>
                <a:ea typeface="Cambria" panose="02040503050406030204" pitchFamily="18" charset="0"/>
              </a:rPr>
              <a:t>на кладбище в г. Орлов</a:t>
            </a:r>
          </a:p>
          <a:p>
            <a:r>
              <a:rPr lang="ru-RU" sz="1400" i="1" dirty="0">
                <a:latin typeface="Cambria" panose="02040503050406030204" pitchFamily="18" charset="0"/>
                <a:ea typeface="Cambria" panose="02040503050406030204" pitchFamily="18" charset="0"/>
              </a:rPr>
              <a:t>Награды: </a:t>
            </a:r>
            <a:r>
              <a:rPr lang="ru-RU" sz="1400" dirty="0">
                <a:latin typeface="Cambria" panose="02040503050406030204" pitchFamily="18" charset="0"/>
                <a:ea typeface="Cambria" panose="02040503050406030204" pitchFamily="18" charset="0"/>
              </a:rPr>
              <a:t>Орден мужества (посмертно)</a:t>
            </a:r>
          </a:p>
        </p:txBody>
      </p:sp>
      <p:sp>
        <p:nvSpPr>
          <p:cNvPr id="5" name="TextBox 4">
            <a:extLst>
              <a:ext uri="{FF2B5EF4-FFF2-40B4-BE49-F238E27FC236}">
                <a16:creationId xmlns:a16="http://schemas.microsoft.com/office/drawing/2014/main" id="{7EE138BE-BC9E-49C0-9CB9-B48497A1B812}"/>
              </a:ext>
            </a:extLst>
          </p:cNvPr>
          <p:cNvSpPr txBox="1"/>
          <p:nvPr/>
        </p:nvSpPr>
        <p:spPr>
          <a:xfrm>
            <a:off x="466824" y="4039750"/>
            <a:ext cx="6446640" cy="523220"/>
          </a:xfrm>
          <a:prstGeom prst="rect">
            <a:avLst/>
          </a:prstGeom>
          <a:noFill/>
        </p:spPr>
        <p:txBody>
          <a:bodyPr wrap="square" rtlCol="0">
            <a:spAutoFit/>
          </a:bodyPr>
          <a:lstStyle/>
          <a:p>
            <a:br>
              <a:rPr lang="ru-RU" sz="1400" dirty="0"/>
            </a:br>
            <a:endParaRPr lang="ru-RU" sz="1400" dirty="0"/>
          </a:p>
        </p:txBody>
      </p:sp>
      <p:sp>
        <p:nvSpPr>
          <p:cNvPr id="2" name="TextBox 1">
            <a:extLst>
              <a:ext uri="{FF2B5EF4-FFF2-40B4-BE49-F238E27FC236}">
                <a16:creationId xmlns:a16="http://schemas.microsoft.com/office/drawing/2014/main" id="{0B4AC80D-394B-4C01-945F-37185299FA2F}"/>
              </a:ext>
            </a:extLst>
          </p:cNvPr>
          <p:cNvSpPr txBox="1"/>
          <p:nvPr/>
        </p:nvSpPr>
        <p:spPr>
          <a:xfrm>
            <a:off x="466824" y="3583535"/>
            <a:ext cx="6535385" cy="1354217"/>
          </a:xfrm>
          <a:prstGeom prst="rect">
            <a:avLst/>
          </a:prstGeom>
          <a:noFill/>
        </p:spPr>
        <p:txBody>
          <a:bodyPr wrap="square" rtlCol="0">
            <a:spAutoFit/>
          </a:bodyPr>
          <a:lstStyle/>
          <a:p>
            <a:r>
              <a:rPr lang="ru-RU" sz="1400" dirty="0"/>
              <a:t>.</a:t>
            </a:r>
          </a:p>
          <a:p>
            <a:endParaRPr lang="ru-RU" sz="1400" dirty="0"/>
          </a:p>
          <a:p>
            <a:endParaRPr lang="ru-RU" dirty="0"/>
          </a:p>
          <a:p>
            <a:endParaRPr lang="ru-RU" dirty="0"/>
          </a:p>
          <a:p>
            <a:endParaRPr lang="ru-RU" dirty="0"/>
          </a:p>
        </p:txBody>
      </p:sp>
      <p:sp>
        <p:nvSpPr>
          <p:cNvPr id="6" name="TextBox 5">
            <a:extLst>
              <a:ext uri="{FF2B5EF4-FFF2-40B4-BE49-F238E27FC236}">
                <a16:creationId xmlns:a16="http://schemas.microsoft.com/office/drawing/2014/main" id="{A2C4ED12-938E-42DB-8ADB-78FACF7FB39E}"/>
              </a:ext>
            </a:extLst>
          </p:cNvPr>
          <p:cNvSpPr txBox="1"/>
          <p:nvPr/>
        </p:nvSpPr>
        <p:spPr>
          <a:xfrm>
            <a:off x="322505" y="4457974"/>
            <a:ext cx="6535385" cy="584775"/>
          </a:xfrm>
          <a:prstGeom prst="rect">
            <a:avLst/>
          </a:prstGeom>
          <a:noFill/>
        </p:spPr>
        <p:txBody>
          <a:bodyPr wrap="square" rtlCol="0">
            <a:spAutoFit/>
          </a:bodyPr>
          <a:lstStyle/>
          <a:p>
            <a:pPr algn="just"/>
            <a:endParaRPr lang="ru-RU" sz="1400" dirty="0"/>
          </a:p>
          <a:p>
            <a:endParaRPr lang="ru-RU" dirty="0"/>
          </a:p>
        </p:txBody>
      </p:sp>
      <p:sp>
        <p:nvSpPr>
          <p:cNvPr id="7" name="TextBox 6">
            <a:extLst>
              <a:ext uri="{FF2B5EF4-FFF2-40B4-BE49-F238E27FC236}">
                <a16:creationId xmlns:a16="http://schemas.microsoft.com/office/drawing/2014/main" id="{62F34135-F7A3-41BC-8F23-6311C15F02E1}"/>
              </a:ext>
            </a:extLst>
          </p:cNvPr>
          <p:cNvSpPr txBox="1"/>
          <p:nvPr/>
        </p:nvSpPr>
        <p:spPr>
          <a:xfrm>
            <a:off x="284137" y="3946676"/>
            <a:ext cx="6900758" cy="5909310"/>
          </a:xfrm>
          <a:prstGeom prst="rect">
            <a:avLst/>
          </a:prstGeom>
          <a:noFill/>
        </p:spPr>
        <p:txBody>
          <a:bodyPr wrap="square" rtlCol="0">
            <a:spAutoFit/>
          </a:bodyPr>
          <a:lstStyle/>
          <a:p>
            <a:pPr algn="just"/>
            <a:r>
              <a:rPr lang="ru-RU" sz="1400" dirty="0">
                <a:latin typeface="Cambria" panose="02040503050406030204" pitchFamily="18" charset="0"/>
                <a:ea typeface="Cambria" panose="02040503050406030204" pitchFamily="18" charset="0"/>
              </a:rPr>
              <a:t>Василий Сокованов родился 28 ноября 1976 года в городе Кирове.  Учился в </a:t>
            </a:r>
          </a:p>
          <a:p>
            <a:pPr algn="just"/>
            <a:r>
              <a:rPr lang="ru-RU" sz="1400" dirty="0">
                <a:latin typeface="Cambria" panose="02040503050406030204" pitchFamily="18" charset="0"/>
                <a:ea typeface="Cambria" panose="02040503050406030204" pitchFamily="18" charset="0"/>
              </a:rPr>
              <a:t>школе № 1 имени Зонова в г. Орлове. Хотя Василий и был городским жителем, но любил русскую природу, крестьянский труд.  В детстве, когда жил летом у бабушки в деревне, Василий Николаевич вместе со взрослыми ходил на сенокос. С удовольствием пас коров, любуясь на широкие луга и леса. Родители вспоминают Василия, как доброго, трудолюбивого и любознательного .</a:t>
            </a:r>
          </a:p>
          <a:p>
            <a:pPr algn="just"/>
            <a:r>
              <a:rPr lang="ru-RU" sz="1400" i="1" dirty="0">
                <a:latin typeface="Cambria" panose="02040503050406030204" pitchFamily="18" charset="0"/>
                <a:ea typeface="Cambria" panose="02040503050406030204" pitchFamily="18" charset="0"/>
              </a:rPr>
              <a:t>Из воспоминаний мамы Людмилы Аркадьевны:</a:t>
            </a:r>
          </a:p>
          <a:p>
            <a:pPr algn="just"/>
            <a:r>
              <a:rPr lang="ru-RU" sz="1400" dirty="0">
                <a:latin typeface="Cambria" panose="02040503050406030204" pitchFamily="18" charset="0"/>
                <a:ea typeface="Cambria" panose="02040503050406030204" pitchFamily="18" charset="0"/>
              </a:rPr>
              <a:t>«Вася был очень ответственным. Хорошо учился в школе. Мечтал стать военврачом, поступал в Ленинградскую Военно-морскую медицинскую академию, но не прошел по конкурсу. Потом выбрал сельхозакадемию. Его любили все, веселого, компанейского парня. С рождения Вася был наделен хорошим голосом и замечательно пел».</a:t>
            </a:r>
          </a:p>
          <a:p>
            <a:pPr algn="just"/>
            <a:r>
              <a:rPr lang="ru-RU" sz="1400" dirty="0">
                <a:latin typeface="Cambria" panose="02040503050406030204" pitchFamily="18" charset="0"/>
                <a:ea typeface="Cambria" panose="02040503050406030204" pitchFamily="18" charset="0"/>
              </a:rPr>
              <a:t>В армию Василий  Николаевич был призван 21 мая  1999 года. Получил военную специальность наводчика-оператора. Принимал активное участие в боевых операциях в Чеченской республике.  Служил заместителем командира боевой машины в 6-й роте 104-го гвардейского воздушно-десантного полка. Во время выполнения специального задания на территории Чечни в Аргунском ущелье находился в составе 4 роты. Вместе с другими добровольцами пошел на помощь ребятам из 6 роты, дравшимся с превосходящими силами террористов.</a:t>
            </a:r>
          </a:p>
          <a:p>
            <a:pPr algn="just"/>
            <a:r>
              <a:rPr lang="ru-RU" sz="1400" dirty="0">
                <a:latin typeface="Cambria" panose="02040503050406030204" pitchFamily="18" charset="0"/>
                <a:ea typeface="Cambria" panose="02040503050406030204" pitchFamily="18" charset="0"/>
              </a:rPr>
              <a:t> Погиб 1 марта 2000 г. в рукопашной схватке. Похоронен на городском кладбище г. Орлова Кировской области.</a:t>
            </a:r>
          </a:p>
          <a:p>
            <a:pPr algn="just"/>
            <a:r>
              <a:rPr lang="ru-RU" sz="1400" dirty="0">
                <a:latin typeface="Cambria" panose="02040503050406030204" pitchFamily="18" charset="0"/>
                <a:ea typeface="Cambria" panose="02040503050406030204" pitchFamily="18" charset="0"/>
              </a:rPr>
              <a:t>Указом Президента Российской Федерации № 484 от 12 марта 2000 года за мужество и отвагу, проявленные при ликвидации незаконных вооруженных формирований в Северо-Кавказском регионе, гвардии ефрейтор Сокованов Василий Николаевич награжден Орденом Мужества (посмертно). В 2009 году улица Свободы в городе Орлове стала носить имя Василия Сокованова. А в 2020 году в г. Орлове был установлен бюст Василию Сокованову. </a:t>
            </a:r>
          </a:p>
        </p:txBody>
      </p:sp>
      <p:sp>
        <p:nvSpPr>
          <p:cNvPr id="8" name="TextBox 7">
            <a:extLst>
              <a:ext uri="{FF2B5EF4-FFF2-40B4-BE49-F238E27FC236}">
                <a16:creationId xmlns:a16="http://schemas.microsoft.com/office/drawing/2014/main" id="{77C49F4A-9715-4AD5-8F8E-333905B5B2A2}"/>
              </a:ext>
            </a:extLst>
          </p:cNvPr>
          <p:cNvSpPr txBox="1"/>
          <p:nvPr/>
        </p:nvSpPr>
        <p:spPr>
          <a:xfrm>
            <a:off x="-124855" y="9783525"/>
            <a:ext cx="6982745" cy="646331"/>
          </a:xfrm>
          <a:prstGeom prst="rect">
            <a:avLst/>
          </a:prstGeom>
          <a:noFill/>
        </p:spPr>
        <p:txBody>
          <a:bodyPr wrap="none" rtlCol="0">
            <a:spAutoFit/>
          </a:bodyPr>
          <a:lstStyle/>
          <a:p>
            <a:r>
              <a:rPr lang="ru-RU" dirty="0">
                <a:solidFill>
                  <a:schemeClr val="bg1"/>
                </a:solidFill>
              </a:rPr>
              <a:t>ВОЛОНТЕРЫ МОЛОДЕЖНОГО КЛУБА «РИТМ» (ЛЯНГАСОВО)</a:t>
            </a:r>
          </a:p>
          <a:p>
            <a:endParaRPr lang="ru-RU" dirty="0"/>
          </a:p>
        </p:txBody>
      </p:sp>
      <p:sp>
        <p:nvSpPr>
          <p:cNvPr id="12" name="TextBox 11">
            <a:extLst>
              <a:ext uri="{FF2B5EF4-FFF2-40B4-BE49-F238E27FC236}">
                <a16:creationId xmlns:a16="http://schemas.microsoft.com/office/drawing/2014/main" id="{0B6F922B-8F8B-4388-B89D-D64A7B49B87E}"/>
              </a:ext>
            </a:extLst>
          </p:cNvPr>
          <p:cNvSpPr txBox="1"/>
          <p:nvPr/>
        </p:nvSpPr>
        <p:spPr>
          <a:xfrm>
            <a:off x="476632" y="45183"/>
            <a:ext cx="6539745" cy="369332"/>
          </a:xfrm>
          <a:prstGeom prst="rect">
            <a:avLst/>
          </a:prstGeom>
          <a:noFill/>
        </p:spPr>
        <p:txBody>
          <a:bodyPr wrap="square" rtlCol="0">
            <a:spAutoFit/>
          </a:bodyPr>
          <a:lstStyle/>
          <a:p>
            <a:r>
              <a:rPr lang="ru-RU" dirty="0">
                <a:solidFill>
                  <a:schemeClr val="bg1"/>
                </a:solidFill>
              </a:rPr>
              <a:t>ВЕЧНАЯ ПАМЯТЬ 6 РОТЕ! 20 ЛЕТ ВЕЛИКОМУ ПОДВИГУ!</a:t>
            </a:r>
          </a:p>
        </p:txBody>
      </p:sp>
      <p:sp>
        <p:nvSpPr>
          <p:cNvPr id="13" name="TextBox 12">
            <a:extLst>
              <a:ext uri="{FF2B5EF4-FFF2-40B4-BE49-F238E27FC236}">
                <a16:creationId xmlns:a16="http://schemas.microsoft.com/office/drawing/2014/main" id="{586A27D4-0664-4515-944A-0B9F778E17B9}"/>
              </a:ext>
            </a:extLst>
          </p:cNvPr>
          <p:cNvSpPr txBox="1"/>
          <p:nvPr/>
        </p:nvSpPr>
        <p:spPr>
          <a:xfrm>
            <a:off x="3042072" y="39475"/>
            <a:ext cx="3288080" cy="738664"/>
          </a:xfrm>
          <a:prstGeom prst="rect">
            <a:avLst/>
          </a:prstGeom>
          <a:noFill/>
        </p:spPr>
        <p:txBody>
          <a:bodyPr wrap="none" rtlCol="0">
            <a:spAutoFit/>
          </a:bodyPr>
          <a:lstStyle/>
          <a:p>
            <a:pPr algn="ctr"/>
            <a:r>
              <a:rPr lang="ru-RU" sz="1400" b="1" dirty="0">
                <a:solidFill>
                  <a:srgbClr val="002060"/>
                </a:solidFill>
                <a:latin typeface="Adobe Heiti Std R" panose="020B0400000000000000" pitchFamily="34" charset="-128"/>
                <a:ea typeface="Adobe Heiti Std R" panose="020B0400000000000000" pitchFamily="34" charset="-128"/>
                <a:cs typeface="Adobe Hebrew" panose="02040503050201020203" pitchFamily="18" charset="-79"/>
              </a:rPr>
              <a:t>СОКОВАНОВ</a:t>
            </a:r>
          </a:p>
          <a:p>
            <a:pPr algn="ctr"/>
            <a:r>
              <a:rPr lang="ru-RU" sz="1400" b="1" dirty="0">
                <a:solidFill>
                  <a:srgbClr val="002060"/>
                </a:solidFill>
                <a:latin typeface="Adobe Heiti Std R" panose="020B0400000000000000" pitchFamily="34" charset="-128"/>
                <a:ea typeface="Adobe Heiti Std R" panose="020B0400000000000000" pitchFamily="34" charset="-128"/>
                <a:cs typeface="Adobe Hebrew" panose="02040503050201020203" pitchFamily="18" charset="-79"/>
              </a:rPr>
              <a:t>ВАСИЛИЙ НИКОЛАЕВИЧ</a:t>
            </a:r>
          </a:p>
          <a:p>
            <a:pPr algn="ctr"/>
            <a:r>
              <a:rPr lang="ru-RU" sz="1400" b="1" dirty="0">
                <a:solidFill>
                  <a:srgbClr val="002060"/>
                </a:solidFill>
                <a:latin typeface="Adobe Heiti Std R" panose="020B0400000000000000" pitchFamily="34" charset="-128"/>
                <a:ea typeface="Adobe Heiti Std R" panose="020B0400000000000000" pitchFamily="34" charset="-128"/>
                <a:cs typeface="Adobe Hebrew" panose="02040503050201020203" pitchFamily="18" charset="-79"/>
              </a:rPr>
              <a:t>(1976-2000)</a:t>
            </a:r>
          </a:p>
        </p:txBody>
      </p:sp>
      <p:pic>
        <p:nvPicPr>
          <p:cNvPr id="14" name="Рисунок 13">
            <a:extLst>
              <a:ext uri="{FF2B5EF4-FFF2-40B4-BE49-F238E27FC236}">
                <a16:creationId xmlns:a16="http://schemas.microsoft.com/office/drawing/2014/main" id="{AAC21A1D-BF8C-4A04-A111-907494FDC6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6092" y="737873"/>
            <a:ext cx="360040" cy="288032"/>
          </a:xfrm>
          <a:prstGeom prst="rect">
            <a:avLst/>
          </a:prstGeom>
        </p:spPr>
      </p:pic>
      <p:cxnSp>
        <p:nvCxnSpPr>
          <p:cNvPr id="15" name="Прямая соединительная линия 14">
            <a:extLst>
              <a:ext uri="{FF2B5EF4-FFF2-40B4-BE49-F238E27FC236}">
                <a16:creationId xmlns:a16="http://schemas.microsoft.com/office/drawing/2014/main" id="{D593062A-BE72-4CE9-8DBC-9F15EAF13D83}"/>
              </a:ext>
            </a:extLst>
          </p:cNvPr>
          <p:cNvCxnSpPr/>
          <p:nvPr/>
        </p:nvCxnSpPr>
        <p:spPr>
          <a:xfrm>
            <a:off x="3189388" y="876435"/>
            <a:ext cx="115212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id="{206983F0-125D-4114-B1EB-78CB5DDA0B6C}"/>
              </a:ext>
            </a:extLst>
          </p:cNvPr>
          <p:cNvCxnSpPr/>
          <p:nvPr/>
        </p:nvCxnSpPr>
        <p:spPr>
          <a:xfrm>
            <a:off x="5019004" y="876435"/>
            <a:ext cx="115212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id="{535AC7D0-CB97-4997-BB9A-FEE0AD7FB963}"/>
              </a:ext>
            </a:extLst>
          </p:cNvPr>
          <p:cNvCxnSpPr/>
          <p:nvPr/>
        </p:nvCxnSpPr>
        <p:spPr>
          <a:xfrm>
            <a:off x="336858" y="9726808"/>
            <a:ext cx="6857189" cy="0"/>
          </a:xfrm>
          <a:prstGeom prst="line">
            <a:avLst/>
          </a:prstGeom>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E18FA415-17B1-422D-B3FA-334B7FE21DC6}"/>
              </a:ext>
            </a:extLst>
          </p:cNvPr>
          <p:cNvSpPr txBox="1"/>
          <p:nvPr/>
        </p:nvSpPr>
        <p:spPr>
          <a:xfrm>
            <a:off x="4866132" y="9783525"/>
            <a:ext cx="3940934" cy="276999"/>
          </a:xfrm>
          <a:prstGeom prst="rect">
            <a:avLst/>
          </a:prstGeom>
          <a:noFill/>
        </p:spPr>
        <p:txBody>
          <a:bodyPr wrap="square">
            <a:spAutoFit/>
          </a:bodyPr>
          <a:lstStyle/>
          <a:p>
            <a:r>
              <a:rPr lang="ru-RU" sz="1200" i="1" dirty="0"/>
              <a:t>Молодежный клуб «Ритм»</a:t>
            </a:r>
          </a:p>
        </p:txBody>
      </p:sp>
    </p:spTree>
    <p:extLst>
      <p:ext uri="{BB962C8B-B14F-4D97-AF65-F5344CB8AC3E}">
        <p14:creationId xmlns:p14="http://schemas.microsoft.com/office/powerpoint/2010/main" val="2162926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A19FF40-F4E8-46C3-814C-766D4E262CC9}"/>
              </a:ext>
            </a:extLst>
          </p:cNvPr>
          <p:cNvSpPr txBox="1"/>
          <p:nvPr/>
        </p:nvSpPr>
        <p:spPr>
          <a:xfrm>
            <a:off x="2292184" y="575816"/>
            <a:ext cx="4835370" cy="1969770"/>
          </a:xfrm>
          <a:prstGeom prst="rect">
            <a:avLst/>
          </a:prstGeom>
          <a:noFill/>
        </p:spPr>
        <p:txBody>
          <a:bodyPr wrap="square" rtlCol="0">
            <a:spAutoFit/>
          </a:bodyPr>
          <a:lstStyle/>
          <a:p>
            <a:pPr algn="ctr"/>
            <a:r>
              <a:rPr lang="ru-RU" sz="1400" dirty="0"/>
              <a:t>.</a:t>
            </a:r>
          </a:p>
          <a:p>
            <a:endParaRPr lang="ru-RU" dirty="0"/>
          </a:p>
          <a:p>
            <a:endParaRPr lang="ru-RU" dirty="0"/>
          </a:p>
          <a:p>
            <a:endParaRPr lang="ru-RU" dirty="0"/>
          </a:p>
          <a:p>
            <a:br>
              <a:rPr lang="ru-RU" dirty="0"/>
            </a:br>
            <a:br>
              <a:rPr lang="ru-RU" dirty="0"/>
            </a:br>
            <a:endParaRPr lang="ru-RU" dirty="0"/>
          </a:p>
        </p:txBody>
      </p:sp>
      <p:sp>
        <p:nvSpPr>
          <p:cNvPr id="5" name="TextBox 4"/>
          <p:cNvSpPr txBox="1"/>
          <p:nvPr/>
        </p:nvSpPr>
        <p:spPr>
          <a:xfrm>
            <a:off x="537864" y="210338"/>
            <a:ext cx="6589690" cy="3693319"/>
          </a:xfrm>
          <a:prstGeom prst="rect">
            <a:avLst/>
          </a:prstGeom>
          <a:noFill/>
        </p:spPr>
        <p:txBody>
          <a:bodyPr wrap="square" rtlCol="0">
            <a:spAutoFit/>
          </a:bodyPr>
          <a:lstStyle/>
          <a:p>
            <a:pPr algn="ctr"/>
            <a:r>
              <a:rPr lang="ru-RU" dirty="0"/>
              <a:t> </a:t>
            </a:r>
            <a:r>
              <a:rPr lang="ru-RU" b="1" dirty="0">
                <a:solidFill>
                  <a:srgbClr val="002060"/>
                </a:solidFill>
              </a:rPr>
              <a:t>Список использованной литературы:</a:t>
            </a:r>
          </a:p>
          <a:p>
            <a:pPr algn="ctr"/>
            <a:endParaRPr lang="ru-RU" dirty="0"/>
          </a:p>
          <a:p>
            <a:r>
              <a:rPr lang="ru-RU" dirty="0"/>
              <a:t>1) Книга памяти. Российская Федерация. Кировская область. Том. 18. Киров,  2005 - 343 с.</a:t>
            </a:r>
          </a:p>
          <a:p>
            <a:r>
              <a:rPr lang="ru-RU" dirty="0"/>
              <a:t>2) Архивные материалы Музея воинской славы</a:t>
            </a:r>
          </a:p>
          <a:p>
            <a:r>
              <a:rPr lang="ru-RU" dirty="0"/>
              <a:t>3) Выпуски ГТРК Вятка </a:t>
            </a:r>
          </a:p>
          <a:p>
            <a:r>
              <a:rPr lang="ru-RU" dirty="0"/>
              <a:t>4) Багин В. Минута молчания. Киров, 2004. - 64 с.</a:t>
            </a:r>
          </a:p>
          <a:p>
            <a:r>
              <a:rPr lang="ru-RU" dirty="0"/>
              <a:t>5) Купарев А., Широков А. Кавказский излом. Воспоминания. Свидетельства. Дневники. Киров, 1999. – 246 с. </a:t>
            </a:r>
          </a:p>
          <a:p>
            <a:r>
              <a:rPr lang="ru-RU" dirty="0"/>
              <a:t> </a:t>
            </a:r>
          </a:p>
          <a:p>
            <a:br>
              <a:rPr lang="ru-RU" dirty="0"/>
            </a:br>
            <a:endParaRPr lang="ru-RU" dirty="0"/>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9240" y="4337745"/>
            <a:ext cx="2953311" cy="3937748"/>
          </a:xfrm>
          <a:prstGeom prst="rect">
            <a:avLst/>
          </a:prstGeom>
        </p:spPr>
      </p:pic>
      <p:sp>
        <p:nvSpPr>
          <p:cNvPr id="3" name="Прямоугольник 2"/>
          <p:cNvSpPr/>
          <p:nvPr/>
        </p:nvSpPr>
        <p:spPr>
          <a:xfrm>
            <a:off x="530938" y="2985765"/>
            <a:ext cx="6132814" cy="923330"/>
          </a:xfrm>
          <a:prstGeom prst="rect">
            <a:avLst/>
          </a:prstGeom>
        </p:spPr>
        <p:txBody>
          <a:bodyPr wrap="square">
            <a:spAutoFit/>
          </a:bodyPr>
          <a:lstStyle/>
          <a:p>
            <a:r>
              <a:rPr lang="ru-RU" dirty="0"/>
              <a:t>6) МКУК «Вятскополянская межпоселенческая библиотека». Война вошло в мальчишество мое. Вятские Поляны, 2012.-24 с.</a:t>
            </a: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6318" y="4337745"/>
            <a:ext cx="3270972" cy="3951510"/>
          </a:xfrm>
          <a:prstGeom prst="rect">
            <a:avLst/>
          </a:prstGeom>
        </p:spPr>
      </p:pic>
    </p:spTree>
    <p:extLst>
      <p:ext uri="{BB962C8B-B14F-4D97-AF65-F5344CB8AC3E}">
        <p14:creationId xmlns:p14="http://schemas.microsoft.com/office/powerpoint/2010/main" val="329622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A19FF40-F4E8-46C3-814C-766D4E262CC9}"/>
              </a:ext>
            </a:extLst>
          </p:cNvPr>
          <p:cNvSpPr txBox="1"/>
          <p:nvPr/>
        </p:nvSpPr>
        <p:spPr>
          <a:xfrm>
            <a:off x="4319168" y="1079872"/>
            <a:ext cx="4512125" cy="338554"/>
          </a:xfrm>
          <a:prstGeom prst="rect">
            <a:avLst/>
          </a:prstGeom>
          <a:noFill/>
        </p:spPr>
        <p:txBody>
          <a:bodyPr wrap="square" rtlCol="0">
            <a:spAutoFit/>
          </a:bodyPr>
          <a:lstStyle/>
          <a:p>
            <a:r>
              <a:rPr lang="ru-RU" sz="1600" b="1" i="1" dirty="0">
                <a:latin typeface="+mj-lt"/>
                <a:ea typeface="Cambria" panose="02040503050406030204" pitchFamily="18" charset="0"/>
              </a:rPr>
              <a:t>1999-2009</a:t>
            </a:r>
          </a:p>
        </p:txBody>
      </p:sp>
      <p:sp>
        <p:nvSpPr>
          <p:cNvPr id="6" name="TextBox 5">
            <a:extLst>
              <a:ext uri="{FF2B5EF4-FFF2-40B4-BE49-F238E27FC236}">
                <a16:creationId xmlns:a16="http://schemas.microsoft.com/office/drawing/2014/main" id="{CA46E4B2-3A80-4073-806C-19485AF8A42F}"/>
              </a:ext>
            </a:extLst>
          </p:cNvPr>
          <p:cNvSpPr txBox="1"/>
          <p:nvPr/>
        </p:nvSpPr>
        <p:spPr>
          <a:xfrm>
            <a:off x="243143" y="9667244"/>
            <a:ext cx="6982745" cy="646331"/>
          </a:xfrm>
          <a:prstGeom prst="rect">
            <a:avLst/>
          </a:prstGeom>
          <a:noFill/>
        </p:spPr>
        <p:txBody>
          <a:bodyPr wrap="none" rtlCol="0">
            <a:spAutoFit/>
          </a:bodyPr>
          <a:lstStyle/>
          <a:p>
            <a:r>
              <a:rPr lang="ru-RU" dirty="0">
                <a:solidFill>
                  <a:schemeClr val="bg1"/>
                </a:solidFill>
              </a:rPr>
              <a:t>ВОЛОНТЕРЫ МОЛОДЕЖНОГО КЛУБА «РИТМ» (ЛЯНГАСОВО)</a:t>
            </a:r>
          </a:p>
          <a:p>
            <a:endParaRPr lang="ru-RU" dirty="0"/>
          </a:p>
        </p:txBody>
      </p:sp>
      <p:sp>
        <p:nvSpPr>
          <p:cNvPr id="8" name="TextBox 7">
            <a:extLst>
              <a:ext uri="{FF2B5EF4-FFF2-40B4-BE49-F238E27FC236}">
                <a16:creationId xmlns:a16="http://schemas.microsoft.com/office/drawing/2014/main" id="{D848F037-FE2C-48B0-AD73-CF6F35C2C7D1}"/>
              </a:ext>
            </a:extLst>
          </p:cNvPr>
          <p:cNvSpPr txBox="1"/>
          <p:nvPr/>
        </p:nvSpPr>
        <p:spPr>
          <a:xfrm>
            <a:off x="1823657" y="461582"/>
            <a:ext cx="3916457" cy="523220"/>
          </a:xfrm>
          <a:prstGeom prst="rect">
            <a:avLst/>
          </a:prstGeom>
          <a:noFill/>
        </p:spPr>
        <p:txBody>
          <a:bodyPr wrap="none" rtlCol="0">
            <a:spAutoFit/>
          </a:bodyPr>
          <a:lstStyle/>
          <a:p>
            <a:pPr algn="ctr"/>
            <a:r>
              <a:rPr lang="ru-RU" sz="1400" b="1" dirty="0">
                <a:solidFill>
                  <a:srgbClr val="002060"/>
                </a:solidFill>
                <a:latin typeface="Adobe Heiti Std R" panose="020B0400000000000000" pitchFamily="34" charset="-128"/>
                <a:ea typeface="Adobe Heiti Std R" panose="020B0400000000000000" pitchFamily="34" charset="-128"/>
                <a:cs typeface="Adobe Hebrew" panose="02040503050201020203" pitchFamily="18" charset="-79"/>
              </a:rPr>
              <a:t>ПРО ЧЕЧЕНСКИЕ </a:t>
            </a:r>
          </a:p>
          <a:p>
            <a:pPr algn="ctr"/>
            <a:r>
              <a:rPr lang="ru-RU" sz="1400" b="1" dirty="0">
                <a:solidFill>
                  <a:srgbClr val="002060"/>
                </a:solidFill>
                <a:latin typeface="Adobe Heiti Std R" panose="020B0400000000000000" pitchFamily="34" charset="-128"/>
                <a:ea typeface="Adobe Heiti Std R" panose="020B0400000000000000" pitchFamily="34" charset="-128"/>
                <a:cs typeface="Adobe Hebrew" panose="02040503050201020203" pitchFamily="18" charset="-79"/>
              </a:rPr>
              <a:t>ВООРУЖЕННЫЕ КОНФЛИКТЫ</a:t>
            </a:r>
          </a:p>
        </p:txBody>
      </p:sp>
      <p:cxnSp>
        <p:nvCxnSpPr>
          <p:cNvPr id="9" name="Прямая соединительная линия 8">
            <a:extLst>
              <a:ext uri="{FF2B5EF4-FFF2-40B4-BE49-F238E27FC236}">
                <a16:creationId xmlns:a16="http://schemas.microsoft.com/office/drawing/2014/main" id="{4B83B3E7-5977-4C6C-BE9D-EAF19FF37BF7}"/>
              </a:ext>
            </a:extLst>
          </p:cNvPr>
          <p:cNvCxnSpPr/>
          <p:nvPr/>
        </p:nvCxnSpPr>
        <p:spPr>
          <a:xfrm>
            <a:off x="217331" y="287784"/>
            <a:ext cx="6857189" cy="0"/>
          </a:xfrm>
          <a:prstGeom prst="line">
            <a:avLst/>
          </a:prstGeom>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571D6ACB-DA46-4486-BA51-C4DE271FB267}"/>
              </a:ext>
            </a:extLst>
          </p:cNvPr>
          <p:cNvSpPr txBox="1"/>
          <p:nvPr/>
        </p:nvSpPr>
        <p:spPr>
          <a:xfrm>
            <a:off x="1801076" y="64341"/>
            <a:ext cx="4403513" cy="276999"/>
          </a:xfrm>
          <a:prstGeom prst="rect">
            <a:avLst/>
          </a:prstGeom>
          <a:noFill/>
        </p:spPr>
        <p:txBody>
          <a:bodyPr wrap="none" rtlCol="0">
            <a:spAutoFit/>
          </a:bodyPr>
          <a:lstStyle/>
          <a:p>
            <a:r>
              <a:rPr lang="ru-RU" sz="1200" i="1" dirty="0"/>
              <a:t>Кировчане, погибшие в вооруженных конфликтах в Чечне</a:t>
            </a:r>
          </a:p>
        </p:txBody>
      </p:sp>
      <p:pic>
        <p:nvPicPr>
          <p:cNvPr id="11" name="Рисунок 10">
            <a:extLst>
              <a:ext uri="{FF2B5EF4-FFF2-40B4-BE49-F238E27FC236}">
                <a16:creationId xmlns:a16="http://schemas.microsoft.com/office/drawing/2014/main" id="{527E526E-A8EC-4737-8F20-E848C4F59A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74" y="164598"/>
            <a:ext cx="384168" cy="283132"/>
          </a:xfrm>
          <a:prstGeom prst="rect">
            <a:avLst/>
          </a:prstGeom>
        </p:spPr>
      </p:pic>
      <p:cxnSp>
        <p:nvCxnSpPr>
          <p:cNvPr id="13" name="Прямая соединительная линия 12">
            <a:extLst>
              <a:ext uri="{FF2B5EF4-FFF2-40B4-BE49-F238E27FC236}">
                <a16:creationId xmlns:a16="http://schemas.microsoft.com/office/drawing/2014/main" id="{989C6471-4EF8-4D6E-BB4A-EFD60C2F72DA}"/>
              </a:ext>
            </a:extLst>
          </p:cNvPr>
          <p:cNvCxnSpPr/>
          <p:nvPr/>
        </p:nvCxnSpPr>
        <p:spPr>
          <a:xfrm>
            <a:off x="2137698" y="1069330"/>
            <a:ext cx="115212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id="{4A9DC334-4C8C-498B-9A1A-8FDEC9BF0F09}"/>
              </a:ext>
            </a:extLst>
          </p:cNvPr>
          <p:cNvCxnSpPr/>
          <p:nvPr/>
        </p:nvCxnSpPr>
        <p:spPr>
          <a:xfrm>
            <a:off x="4266208" y="1069330"/>
            <a:ext cx="115212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id="{71208867-978A-4144-A0A6-39D3981AEC67}"/>
              </a:ext>
            </a:extLst>
          </p:cNvPr>
          <p:cNvCxnSpPr/>
          <p:nvPr/>
        </p:nvCxnSpPr>
        <p:spPr>
          <a:xfrm>
            <a:off x="336858" y="9726808"/>
            <a:ext cx="6857189" cy="0"/>
          </a:xfrm>
          <a:prstGeom prst="line">
            <a:avLst/>
          </a:prstGeom>
        </p:spPr>
        <p:style>
          <a:lnRef idx="1">
            <a:schemeClr val="dk1"/>
          </a:lnRef>
          <a:fillRef idx="0">
            <a:schemeClr val="dk1"/>
          </a:fillRef>
          <a:effectRef idx="0">
            <a:schemeClr val="dk1"/>
          </a:effectRef>
          <a:fontRef idx="minor">
            <a:schemeClr val="tx1"/>
          </a:fontRef>
        </p:style>
      </p:cxnSp>
      <p:sp>
        <p:nvSpPr>
          <p:cNvPr id="2" name="Прямоугольник 1"/>
          <p:cNvSpPr/>
          <p:nvPr/>
        </p:nvSpPr>
        <p:spPr>
          <a:xfrm>
            <a:off x="410489" y="1451805"/>
            <a:ext cx="6829394" cy="8279190"/>
          </a:xfrm>
          <a:prstGeom prst="rect">
            <a:avLst/>
          </a:prstGeom>
        </p:spPr>
        <p:txBody>
          <a:bodyPr wrap="square">
            <a:spAutoFit/>
          </a:bodyPr>
          <a:lstStyle/>
          <a:p>
            <a:pPr algn="just"/>
            <a:r>
              <a:rPr lang="ru-RU" sz="1400" dirty="0">
                <a:solidFill>
                  <a:srgbClr val="333333"/>
                </a:solidFill>
                <a:latin typeface="Cambria" panose="02040503050406030204" pitchFamily="18" charset="0"/>
                <a:ea typeface="Cambria" panose="02040503050406030204" pitchFamily="18" charset="0"/>
              </a:rPr>
              <a:t>11 декабря 2021 года исполняется  25 лет со дня начала одного из самых кровопролитных конфликтов в истории современной России - </a:t>
            </a:r>
            <a:r>
              <a:rPr lang="ru-RU" sz="1400" b="1" i="1" dirty="0">
                <a:solidFill>
                  <a:srgbClr val="333333"/>
                </a:solidFill>
                <a:latin typeface="Cambria" panose="02040503050406030204" pitchFamily="18" charset="0"/>
                <a:ea typeface="Cambria" panose="02040503050406030204" pitchFamily="18" charset="0"/>
              </a:rPr>
              <a:t>первой чеченской кампании (1994-1996 г.) .</a:t>
            </a:r>
          </a:p>
          <a:p>
            <a:pPr algn="just"/>
            <a:r>
              <a:rPr lang="ru-RU" sz="1400" dirty="0">
                <a:solidFill>
                  <a:srgbClr val="333333"/>
                </a:solidFill>
                <a:latin typeface="Cambria" panose="02040503050406030204" pitchFamily="18" charset="0"/>
                <a:ea typeface="Cambria" panose="02040503050406030204" pitchFamily="18" charset="0"/>
              </a:rPr>
              <a:t>Началось все с</a:t>
            </a:r>
            <a:r>
              <a:rPr lang="ru-RU" sz="1400" dirty="0">
                <a:latin typeface="Cambria" panose="02040503050406030204" pitchFamily="18" charset="0"/>
                <a:ea typeface="Cambria" panose="02040503050406030204" pitchFamily="18" charset="0"/>
              </a:rPr>
              <a:t> формирование вооруженных сил Чечни во главе с верховным главнокомандующим президентом ЧР Джохаром Дудаевым после распада СССР. 9 декабря 1994 года Президентом РФ Борисом Ельциным был подписан Указ № 2166 "О мерах по пресечению деятельности незаконных вооруженных формирований на территории Чеченской республики и в зоне осетино ингушского конфликта".</a:t>
            </a:r>
          </a:p>
          <a:p>
            <a:pPr algn="just"/>
            <a:r>
              <a:rPr lang="ru-RU" sz="1400" dirty="0">
                <a:latin typeface="Cambria" panose="02040503050406030204" pitchFamily="18" charset="0"/>
                <a:ea typeface="Cambria" panose="02040503050406030204" pitchFamily="18" charset="0"/>
              </a:rPr>
              <a:t>Так началась первая чеченская война, в ходе которой наши войска приступили к уничтожению незаконных вооруженных формирований в населенных пунктах и в горных районах Чечни.</a:t>
            </a:r>
          </a:p>
          <a:p>
            <a:pPr algn="just"/>
            <a:r>
              <a:rPr lang="ru-RU" sz="1400" dirty="0">
                <a:latin typeface="Cambria" panose="02040503050406030204" pitchFamily="18" charset="0"/>
                <a:ea typeface="Cambria" panose="02040503050406030204" pitchFamily="18" charset="0"/>
              </a:rPr>
              <a:t>В ходе первой военной компании незаконные вооруженные формирования (НВФ), используя начавшийся переговорный процесс, осуществляли передислокацию части сил из горных районов к местам расположения российских войск, формировали новые группы боевиков, обстреливали блокпосты и позиции федеральных сил, организовали небывалые по масштабам террористические акты в Буденновске (июнь 1995), Кизляре и Первомайском (январь 1996).</a:t>
            </a:r>
          </a:p>
          <a:p>
            <a:pPr algn="just"/>
            <a:r>
              <a:rPr lang="ru-RU" sz="1400" dirty="0">
                <a:latin typeface="Cambria" panose="02040503050406030204" pitchFamily="18" charset="0"/>
                <a:ea typeface="Cambria" panose="02040503050406030204" pitchFamily="18" charset="0"/>
              </a:rPr>
              <a:t>31 августа 1996 года в Хасавюрте были подписаны соглашения о прекращении боевых действий, положившие конец первой чеченской войне. После заключения соглашения войска в предельно сжатые сроки с 21 сентября по 31 декабря 1996 года были выведены с территории Чечни.</a:t>
            </a:r>
          </a:p>
          <a:p>
            <a:pPr algn="just"/>
            <a:endParaRPr lang="ru-RU" sz="1400" dirty="0">
              <a:latin typeface="Cambria" panose="02040503050406030204" pitchFamily="18" charset="0"/>
              <a:ea typeface="Cambria" panose="02040503050406030204" pitchFamily="18" charset="0"/>
            </a:endParaRPr>
          </a:p>
          <a:p>
            <a:pPr algn="just"/>
            <a:r>
              <a:rPr lang="ru-RU" sz="1400" dirty="0">
                <a:latin typeface="Cambria" panose="02040503050406030204" pitchFamily="18" charset="0"/>
                <a:ea typeface="Cambria" panose="02040503050406030204" pitchFamily="18" charset="0"/>
              </a:rPr>
              <a:t>В сентябре 1999 года началась </a:t>
            </a:r>
            <a:r>
              <a:rPr lang="ru-RU" sz="1400" b="1" i="1" dirty="0">
                <a:latin typeface="Cambria" panose="02040503050406030204" pitchFamily="18" charset="0"/>
                <a:ea typeface="Cambria" panose="02040503050406030204" pitchFamily="18" charset="0"/>
              </a:rPr>
              <a:t>вторая чеченская военная кампания</a:t>
            </a:r>
            <a:r>
              <a:rPr lang="ru-RU" sz="1400" dirty="0">
                <a:latin typeface="Cambria" panose="02040503050406030204" pitchFamily="18" charset="0"/>
                <a:ea typeface="Cambria" panose="02040503050406030204" pitchFamily="18" charset="0"/>
              </a:rPr>
              <a:t>, которая получила название контртеррористической операции на Северном Кавказе (КТО). Поводом для начала операции послужило массированное вторжение 7 августа 1999 года в Дагестан с территории Чечни боевиков под общим командованием Шамиля Басаева и арабского наемника Хаттаба. </a:t>
            </a:r>
          </a:p>
          <a:p>
            <a:pPr algn="just"/>
            <a:r>
              <a:rPr lang="ru-RU" sz="1400" dirty="0">
                <a:latin typeface="Cambria" panose="02040503050406030204" pitchFamily="18" charset="0"/>
                <a:ea typeface="Cambria" panose="02040503050406030204" pitchFamily="18" charset="0"/>
              </a:rPr>
              <a:t>23 сентября российская авиация начала бомбардировки столицы Чечни и ее окрестностей. 30 сентября началась наземная операция - бронетанковые подразделения российской армии со стороны Ставропольского края и Дагестана вошли на территорию Наурского и Шелковского районов республики.</a:t>
            </a:r>
          </a:p>
          <a:p>
            <a:pPr algn="just"/>
            <a:r>
              <a:rPr lang="ru-RU" sz="1400" dirty="0">
                <a:latin typeface="Cambria" panose="02040503050406030204" pitchFamily="18" charset="0"/>
                <a:ea typeface="Cambria" panose="02040503050406030204" pitchFamily="18" charset="0"/>
              </a:rPr>
              <a:t>В декабре 1999 года была освобождена вся равнинная часть территории Чеченской Республики. Боевики сосредоточились в горах (около 3000 человек) и осели в Грозном. 6 февраля 2000 года Грозный был взят под контроль федеральных сил. </a:t>
            </a:r>
            <a:endParaRPr lang="ru-RU" sz="1400" dirty="0">
              <a:solidFill>
                <a:srgbClr val="333333"/>
              </a:solidFill>
              <a:latin typeface="Cambria" panose="02040503050406030204" pitchFamily="18" charset="0"/>
              <a:ea typeface="Cambria" panose="02040503050406030204" pitchFamily="18" charset="0"/>
            </a:endParaRPr>
          </a:p>
          <a:p>
            <a:pPr algn="just"/>
            <a:endParaRPr lang="ru-RU" sz="1400" dirty="0">
              <a:solidFill>
                <a:srgbClr val="333333"/>
              </a:solidFill>
              <a:latin typeface="Cambria" panose="02040503050406030204" pitchFamily="18" charset="0"/>
              <a:ea typeface="Cambria" panose="02040503050406030204" pitchFamily="18" charset="0"/>
            </a:endParaRPr>
          </a:p>
        </p:txBody>
      </p:sp>
      <p:sp>
        <p:nvSpPr>
          <p:cNvPr id="3" name="TextBox 2"/>
          <p:cNvSpPr txBox="1"/>
          <p:nvPr/>
        </p:nvSpPr>
        <p:spPr>
          <a:xfrm>
            <a:off x="2069996" y="1083222"/>
            <a:ext cx="1164101" cy="338554"/>
          </a:xfrm>
          <a:prstGeom prst="rect">
            <a:avLst/>
          </a:prstGeom>
          <a:noFill/>
        </p:spPr>
        <p:txBody>
          <a:bodyPr wrap="none" rtlCol="0">
            <a:spAutoFit/>
          </a:bodyPr>
          <a:lstStyle/>
          <a:p>
            <a:r>
              <a:rPr lang="ru-RU" sz="1600" b="1" i="1" dirty="0"/>
              <a:t>1994-1996</a:t>
            </a:r>
          </a:p>
        </p:txBody>
      </p:sp>
      <p:sp>
        <p:nvSpPr>
          <p:cNvPr id="16" name="TextBox 15">
            <a:extLst>
              <a:ext uri="{FF2B5EF4-FFF2-40B4-BE49-F238E27FC236}">
                <a16:creationId xmlns:a16="http://schemas.microsoft.com/office/drawing/2014/main" id="{350451E2-C559-4B3C-86CC-B1C239F432F6}"/>
              </a:ext>
            </a:extLst>
          </p:cNvPr>
          <p:cNvSpPr txBox="1"/>
          <p:nvPr/>
        </p:nvSpPr>
        <p:spPr>
          <a:xfrm>
            <a:off x="3548389" y="9739285"/>
            <a:ext cx="269626" cy="276999"/>
          </a:xfrm>
          <a:prstGeom prst="rect">
            <a:avLst/>
          </a:prstGeom>
          <a:noFill/>
        </p:spPr>
        <p:txBody>
          <a:bodyPr wrap="none" rtlCol="0">
            <a:spAutoFit/>
          </a:bodyPr>
          <a:lstStyle/>
          <a:p>
            <a:r>
              <a:rPr lang="ru-RU" sz="1200" dirty="0"/>
              <a:t>2</a:t>
            </a:r>
          </a:p>
        </p:txBody>
      </p:sp>
    </p:spTree>
    <p:extLst>
      <p:ext uri="{BB962C8B-B14F-4D97-AF65-F5344CB8AC3E}">
        <p14:creationId xmlns:p14="http://schemas.microsoft.com/office/powerpoint/2010/main" val="3457782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A19FF40-F4E8-46C3-814C-766D4E262CC9}"/>
              </a:ext>
            </a:extLst>
          </p:cNvPr>
          <p:cNvSpPr txBox="1"/>
          <p:nvPr/>
        </p:nvSpPr>
        <p:spPr>
          <a:xfrm>
            <a:off x="4319168" y="1079872"/>
            <a:ext cx="4512125" cy="338554"/>
          </a:xfrm>
          <a:prstGeom prst="rect">
            <a:avLst/>
          </a:prstGeom>
          <a:noFill/>
        </p:spPr>
        <p:txBody>
          <a:bodyPr wrap="square" rtlCol="0">
            <a:spAutoFit/>
          </a:bodyPr>
          <a:lstStyle/>
          <a:p>
            <a:r>
              <a:rPr lang="ru-RU" sz="1600" b="1" i="1" dirty="0">
                <a:latin typeface="+mj-lt"/>
                <a:ea typeface="Cambria" panose="02040503050406030204" pitchFamily="18" charset="0"/>
              </a:rPr>
              <a:t>1999-2009</a:t>
            </a:r>
          </a:p>
        </p:txBody>
      </p:sp>
      <p:sp>
        <p:nvSpPr>
          <p:cNvPr id="6" name="TextBox 5">
            <a:extLst>
              <a:ext uri="{FF2B5EF4-FFF2-40B4-BE49-F238E27FC236}">
                <a16:creationId xmlns:a16="http://schemas.microsoft.com/office/drawing/2014/main" id="{CA46E4B2-3A80-4073-806C-19485AF8A42F}"/>
              </a:ext>
            </a:extLst>
          </p:cNvPr>
          <p:cNvSpPr txBox="1"/>
          <p:nvPr/>
        </p:nvSpPr>
        <p:spPr>
          <a:xfrm>
            <a:off x="243143" y="9667244"/>
            <a:ext cx="6982745" cy="646331"/>
          </a:xfrm>
          <a:prstGeom prst="rect">
            <a:avLst/>
          </a:prstGeom>
          <a:noFill/>
        </p:spPr>
        <p:txBody>
          <a:bodyPr wrap="none" rtlCol="0">
            <a:spAutoFit/>
          </a:bodyPr>
          <a:lstStyle/>
          <a:p>
            <a:r>
              <a:rPr lang="ru-RU" dirty="0">
                <a:solidFill>
                  <a:schemeClr val="bg1"/>
                </a:solidFill>
              </a:rPr>
              <a:t>ВОЛОНТЕРЫ МОЛОДЕЖНОГО КЛУБА «РИТМ» (ЛЯНГАСОВО)</a:t>
            </a:r>
          </a:p>
          <a:p>
            <a:endParaRPr lang="ru-RU" dirty="0"/>
          </a:p>
        </p:txBody>
      </p:sp>
      <p:sp>
        <p:nvSpPr>
          <p:cNvPr id="8" name="TextBox 7">
            <a:extLst>
              <a:ext uri="{FF2B5EF4-FFF2-40B4-BE49-F238E27FC236}">
                <a16:creationId xmlns:a16="http://schemas.microsoft.com/office/drawing/2014/main" id="{D848F037-FE2C-48B0-AD73-CF6F35C2C7D1}"/>
              </a:ext>
            </a:extLst>
          </p:cNvPr>
          <p:cNvSpPr txBox="1"/>
          <p:nvPr/>
        </p:nvSpPr>
        <p:spPr>
          <a:xfrm>
            <a:off x="1823657" y="461582"/>
            <a:ext cx="3916457" cy="523220"/>
          </a:xfrm>
          <a:prstGeom prst="rect">
            <a:avLst/>
          </a:prstGeom>
          <a:noFill/>
        </p:spPr>
        <p:txBody>
          <a:bodyPr wrap="none" rtlCol="0">
            <a:spAutoFit/>
          </a:bodyPr>
          <a:lstStyle/>
          <a:p>
            <a:pPr algn="ctr"/>
            <a:r>
              <a:rPr lang="ru-RU" sz="1400" b="1" dirty="0">
                <a:solidFill>
                  <a:srgbClr val="002060"/>
                </a:solidFill>
                <a:latin typeface="Adobe Heiti Std R" panose="020B0400000000000000" pitchFamily="34" charset="-128"/>
                <a:ea typeface="Adobe Heiti Std R" panose="020B0400000000000000" pitchFamily="34" charset="-128"/>
                <a:cs typeface="Adobe Hebrew" panose="02040503050201020203" pitchFamily="18" charset="-79"/>
              </a:rPr>
              <a:t>ПРО ЧЕЧЕНСКИЕ </a:t>
            </a:r>
          </a:p>
          <a:p>
            <a:pPr algn="ctr"/>
            <a:r>
              <a:rPr lang="ru-RU" sz="1400" b="1" dirty="0">
                <a:solidFill>
                  <a:srgbClr val="002060"/>
                </a:solidFill>
                <a:latin typeface="Adobe Heiti Std R" panose="020B0400000000000000" pitchFamily="34" charset="-128"/>
                <a:ea typeface="Adobe Heiti Std R" panose="020B0400000000000000" pitchFamily="34" charset="-128"/>
                <a:cs typeface="Adobe Hebrew" panose="02040503050201020203" pitchFamily="18" charset="-79"/>
              </a:rPr>
              <a:t>ВООРУЖЕННЫЕ КОНФЛИКТЫ</a:t>
            </a:r>
          </a:p>
        </p:txBody>
      </p:sp>
      <p:cxnSp>
        <p:nvCxnSpPr>
          <p:cNvPr id="9" name="Прямая соединительная линия 8">
            <a:extLst>
              <a:ext uri="{FF2B5EF4-FFF2-40B4-BE49-F238E27FC236}">
                <a16:creationId xmlns:a16="http://schemas.microsoft.com/office/drawing/2014/main" id="{4B83B3E7-5977-4C6C-BE9D-EAF19FF37BF7}"/>
              </a:ext>
            </a:extLst>
          </p:cNvPr>
          <p:cNvCxnSpPr/>
          <p:nvPr/>
        </p:nvCxnSpPr>
        <p:spPr>
          <a:xfrm>
            <a:off x="217331" y="287784"/>
            <a:ext cx="6857189" cy="0"/>
          </a:xfrm>
          <a:prstGeom prst="line">
            <a:avLst/>
          </a:prstGeom>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571D6ACB-DA46-4486-BA51-C4DE271FB267}"/>
              </a:ext>
            </a:extLst>
          </p:cNvPr>
          <p:cNvSpPr txBox="1"/>
          <p:nvPr/>
        </p:nvSpPr>
        <p:spPr>
          <a:xfrm>
            <a:off x="1801076" y="64341"/>
            <a:ext cx="4403513" cy="276999"/>
          </a:xfrm>
          <a:prstGeom prst="rect">
            <a:avLst/>
          </a:prstGeom>
          <a:noFill/>
        </p:spPr>
        <p:txBody>
          <a:bodyPr wrap="none" rtlCol="0">
            <a:spAutoFit/>
          </a:bodyPr>
          <a:lstStyle/>
          <a:p>
            <a:r>
              <a:rPr lang="ru-RU" sz="1200" i="1" dirty="0"/>
              <a:t>Кировчане, погибшие в вооруженных конфликтах в Чечне</a:t>
            </a:r>
          </a:p>
        </p:txBody>
      </p:sp>
      <p:pic>
        <p:nvPicPr>
          <p:cNvPr id="11" name="Рисунок 10">
            <a:extLst>
              <a:ext uri="{FF2B5EF4-FFF2-40B4-BE49-F238E27FC236}">
                <a16:creationId xmlns:a16="http://schemas.microsoft.com/office/drawing/2014/main" id="{527E526E-A8EC-4737-8F20-E848C4F59A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74" y="164598"/>
            <a:ext cx="384168" cy="283132"/>
          </a:xfrm>
          <a:prstGeom prst="rect">
            <a:avLst/>
          </a:prstGeom>
        </p:spPr>
      </p:pic>
      <p:cxnSp>
        <p:nvCxnSpPr>
          <p:cNvPr id="13" name="Прямая соединительная линия 12">
            <a:extLst>
              <a:ext uri="{FF2B5EF4-FFF2-40B4-BE49-F238E27FC236}">
                <a16:creationId xmlns:a16="http://schemas.microsoft.com/office/drawing/2014/main" id="{989C6471-4EF8-4D6E-BB4A-EFD60C2F72DA}"/>
              </a:ext>
            </a:extLst>
          </p:cNvPr>
          <p:cNvCxnSpPr/>
          <p:nvPr/>
        </p:nvCxnSpPr>
        <p:spPr>
          <a:xfrm>
            <a:off x="2137698" y="1069330"/>
            <a:ext cx="115212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id="{4A9DC334-4C8C-498B-9A1A-8FDEC9BF0F09}"/>
              </a:ext>
            </a:extLst>
          </p:cNvPr>
          <p:cNvCxnSpPr/>
          <p:nvPr/>
        </p:nvCxnSpPr>
        <p:spPr>
          <a:xfrm>
            <a:off x="4319168" y="1079872"/>
            <a:ext cx="115212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id="{71208867-978A-4144-A0A6-39D3981AEC67}"/>
              </a:ext>
            </a:extLst>
          </p:cNvPr>
          <p:cNvCxnSpPr/>
          <p:nvPr/>
        </p:nvCxnSpPr>
        <p:spPr>
          <a:xfrm>
            <a:off x="336858" y="9726808"/>
            <a:ext cx="6857189" cy="0"/>
          </a:xfrm>
          <a:prstGeom prst="line">
            <a:avLst/>
          </a:prstGeom>
        </p:spPr>
        <p:style>
          <a:lnRef idx="1">
            <a:schemeClr val="dk1"/>
          </a:lnRef>
          <a:fillRef idx="0">
            <a:schemeClr val="dk1"/>
          </a:fillRef>
          <a:effectRef idx="0">
            <a:schemeClr val="dk1"/>
          </a:effectRef>
          <a:fontRef idx="minor">
            <a:schemeClr val="tx1"/>
          </a:fontRef>
        </p:style>
      </p:cxnSp>
      <p:sp>
        <p:nvSpPr>
          <p:cNvPr id="2" name="Прямоугольник 1"/>
          <p:cNvSpPr/>
          <p:nvPr/>
        </p:nvSpPr>
        <p:spPr>
          <a:xfrm>
            <a:off x="462275" y="1520195"/>
            <a:ext cx="6612245" cy="8279190"/>
          </a:xfrm>
          <a:prstGeom prst="rect">
            <a:avLst/>
          </a:prstGeom>
        </p:spPr>
        <p:txBody>
          <a:bodyPr wrap="square">
            <a:spAutoFit/>
          </a:bodyPr>
          <a:lstStyle/>
          <a:p>
            <a:pPr algn="just"/>
            <a:r>
              <a:rPr lang="ru-RU" sz="1400" dirty="0">
                <a:latin typeface="Cambria" panose="02040503050406030204" pitchFamily="18" charset="0"/>
                <a:ea typeface="Cambria" panose="02040503050406030204" pitchFamily="18" charset="0"/>
              </a:rPr>
              <a:t>Последней крупной операцией  была ликвидация группировки Руслана Гелаева в районе с. Комсомольское, завершившаяся 14 марта 2000 года. После этого боевики перешли на диверсионно террористические методы ведения войны, а федеральные силы противопоставили террористам действия спецподразделений и операции МВД.</a:t>
            </a:r>
          </a:p>
          <a:p>
            <a:pPr algn="just"/>
            <a:r>
              <a:rPr lang="ru-RU" sz="1400" dirty="0">
                <a:latin typeface="Cambria" panose="02040503050406030204" pitchFamily="18" charset="0"/>
                <a:ea typeface="Cambria" panose="02040503050406030204" pitchFamily="18" charset="0"/>
              </a:rPr>
              <a:t>Во время проведения КТО в Чечне в 2002 году в Москве был совершен захват заложников в Театральном центре на Дубровке. В 2004 году был совершен захват заложников в школе номер 1 города Беслана в Северной Осетии.</a:t>
            </a:r>
          </a:p>
          <a:p>
            <a:pPr algn="just"/>
            <a:r>
              <a:rPr lang="ru-RU" sz="1400" dirty="0">
                <a:latin typeface="Cambria" panose="02040503050406030204" pitchFamily="18" charset="0"/>
                <a:ea typeface="Cambria" panose="02040503050406030204" pitchFamily="18" charset="0"/>
              </a:rPr>
              <a:t>К началу 2005 года, после уничтожения Масхадова, Хаттаба, Бараева, Абу аль-Валида и многих других полевых командиров, интенсивность диверсионно-террористической деятельности боевиков значительно снизилась. </a:t>
            </a:r>
          </a:p>
          <a:p>
            <a:pPr algn="just"/>
            <a:r>
              <a:rPr lang="ru-RU" sz="1400" dirty="0">
                <a:latin typeface="Cambria" panose="02040503050406030204" pitchFamily="18" charset="0"/>
                <a:ea typeface="Cambria" panose="02040503050406030204" pitchFamily="18" charset="0"/>
              </a:rPr>
              <a:t>С полуночи 16 апреля 2009 года Национальный антитеррористический комитет (НАК) России по поручению президента Дмитрия Медведева отменил режим КТО  на территории Чеченской Республики. Вторая чеченская компания была закончена. </a:t>
            </a:r>
          </a:p>
          <a:p>
            <a:pPr algn="just"/>
            <a:r>
              <a:rPr lang="ru-RU" sz="1400" dirty="0">
                <a:solidFill>
                  <a:srgbClr val="333333"/>
                </a:solidFill>
                <a:latin typeface="Cambria" panose="02040503050406030204" pitchFamily="18" charset="0"/>
                <a:ea typeface="Cambria" panose="02040503050406030204" pitchFamily="18" charset="0"/>
              </a:rPr>
              <a:t> </a:t>
            </a:r>
          </a:p>
          <a:p>
            <a:pPr algn="just"/>
            <a:r>
              <a:rPr lang="ru-RU" sz="1400" dirty="0">
                <a:solidFill>
                  <a:srgbClr val="333333"/>
                </a:solidFill>
                <a:latin typeface="Cambria" panose="02040503050406030204" pitchFamily="18" charset="0"/>
                <a:ea typeface="Cambria" panose="02040503050406030204" pitchFamily="18" charset="0"/>
              </a:rPr>
              <a:t>Операция на Северном Кавказе сопровождалась большими людскими жертвами военнослужащих федеральной группировки войск, гибелью мирных жителей. Глубокая рана на карте современной России оставила рубец – в первую очередь, в сердцах тех, кто прошел через страдания этой войны. Выполняя боевые задачи, военнослужащие теряли боевых товарищей, получали ранения. </a:t>
            </a:r>
            <a:r>
              <a:rPr lang="ru-RU" sz="1400" dirty="0">
                <a:latin typeface="Cambria" panose="02040503050406030204" pitchFamily="18" charset="0"/>
                <a:ea typeface="Cambria" panose="02040503050406030204" pitchFamily="18" charset="0"/>
              </a:rPr>
              <a:t>От Кировской области в Чеченской республике, в двух чеченских компаниях воевало 15 000 солдат и офицеров. И судьба этих парней, покуда они были там, волновала не только их родителей, друзей и знакомых, она волновала всех жителей Кировской области . Она как бы объединила всех, сделала всех ближе и родней.</a:t>
            </a:r>
          </a:p>
          <a:p>
            <a:pPr algn="just"/>
            <a:endParaRPr lang="ru-RU" sz="1400" dirty="0">
              <a:latin typeface="Cambria" panose="02040503050406030204" pitchFamily="18" charset="0"/>
              <a:ea typeface="Cambria" panose="02040503050406030204" pitchFamily="18" charset="0"/>
            </a:endParaRPr>
          </a:p>
          <a:p>
            <a:pPr algn="just"/>
            <a:r>
              <a:rPr lang="ru-RU" sz="1400" dirty="0">
                <a:latin typeface="Cambria" panose="02040503050406030204" pitchFamily="18" charset="0"/>
                <a:ea typeface="Cambria" panose="02040503050406030204" pitchFamily="18" charset="0"/>
              </a:rPr>
              <a:t>К сожалению, в этих двух чеченских компаниях погибло примерно 270 жителей Кировской области . Имена наших земляков героев, начиная с начала </a:t>
            </a:r>
            <a:r>
              <a:rPr lang="en-US" sz="1400" dirty="0">
                <a:latin typeface="Cambria" panose="02040503050406030204" pitchFamily="18" charset="0"/>
                <a:ea typeface="Cambria" panose="02040503050406030204" pitchFamily="18" charset="0"/>
              </a:rPr>
              <a:t>XXI </a:t>
            </a:r>
            <a:r>
              <a:rPr lang="ru-RU" sz="1400" dirty="0">
                <a:latin typeface="Cambria" panose="02040503050406030204" pitchFamily="18" charset="0"/>
                <a:ea typeface="Cambria" panose="02040503050406030204" pitchFamily="18" charset="0"/>
              </a:rPr>
              <a:t>века, постепенно начинают увековечивать в истории нашей области. На школах, где учились, на домах, где жили  погибшие кировчане устанавливаются мемориальные доски. В определенных районах и городах Кировской области выпускаются сборники с информацией о погибших. </a:t>
            </a:r>
          </a:p>
          <a:p>
            <a:pPr algn="just"/>
            <a:endParaRPr lang="ru-RU" sz="1400" dirty="0">
              <a:latin typeface="Cambria" panose="02040503050406030204" pitchFamily="18" charset="0"/>
              <a:ea typeface="Cambria" panose="02040503050406030204" pitchFamily="18" charset="0"/>
            </a:endParaRPr>
          </a:p>
          <a:p>
            <a:pPr algn="just"/>
            <a:r>
              <a:rPr lang="ru-RU" sz="1400" dirty="0">
                <a:latin typeface="Cambria" panose="02040503050406030204" pitchFamily="18" charset="0"/>
                <a:ea typeface="Cambria" panose="02040503050406030204" pitchFamily="18" charset="0"/>
              </a:rPr>
              <a:t>Но, сборника о погибших жителях Кирова пока не выпущено. В ходе кропотливой работы с документами удалось собрать информацию о 34 кировчанах, погибших в вооруженных конфликтах в Чечне. Работа над сборником продолжается.</a:t>
            </a:r>
          </a:p>
        </p:txBody>
      </p:sp>
      <p:sp>
        <p:nvSpPr>
          <p:cNvPr id="3" name="TextBox 2"/>
          <p:cNvSpPr txBox="1"/>
          <p:nvPr/>
        </p:nvSpPr>
        <p:spPr>
          <a:xfrm>
            <a:off x="2069996" y="1083222"/>
            <a:ext cx="1164101" cy="338554"/>
          </a:xfrm>
          <a:prstGeom prst="rect">
            <a:avLst/>
          </a:prstGeom>
          <a:noFill/>
        </p:spPr>
        <p:txBody>
          <a:bodyPr wrap="none" rtlCol="0">
            <a:spAutoFit/>
          </a:bodyPr>
          <a:lstStyle/>
          <a:p>
            <a:r>
              <a:rPr lang="ru-RU" sz="1600" b="1" i="1" dirty="0"/>
              <a:t>1994-1996</a:t>
            </a:r>
          </a:p>
        </p:txBody>
      </p:sp>
      <p:cxnSp>
        <p:nvCxnSpPr>
          <p:cNvPr id="19" name="Прямая соединительная линия 18">
            <a:extLst>
              <a:ext uri="{FF2B5EF4-FFF2-40B4-BE49-F238E27FC236}">
                <a16:creationId xmlns:a16="http://schemas.microsoft.com/office/drawing/2014/main" id="{4A9DC334-4C8C-498B-9A1A-8FDEC9BF0F09}"/>
              </a:ext>
            </a:extLst>
          </p:cNvPr>
          <p:cNvCxnSpPr/>
          <p:nvPr/>
        </p:nvCxnSpPr>
        <p:spPr>
          <a:xfrm>
            <a:off x="1710097" y="4896296"/>
            <a:ext cx="4216742"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50451E2-C559-4B3C-86CC-B1C239F432F6}"/>
              </a:ext>
            </a:extLst>
          </p:cNvPr>
          <p:cNvSpPr txBox="1"/>
          <p:nvPr/>
        </p:nvSpPr>
        <p:spPr>
          <a:xfrm>
            <a:off x="3548389" y="9739285"/>
            <a:ext cx="269626" cy="276999"/>
          </a:xfrm>
          <a:prstGeom prst="rect">
            <a:avLst/>
          </a:prstGeom>
          <a:noFill/>
        </p:spPr>
        <p:txBody>
          <a:bodyPr wrap="none" rtlCol="0">
            <a:spAutoFit/>
          </a:bodyPr>
          <a:lstStyle/>
          <a:p>
            <a:r>
              <a:rPr lang="ru-RU" sz="1200" dirty="0"/>
              <a:t>3</a:t>
            </a:r>
          </a:p>
        </p:txBody>
      </p:sp>
    </p:spTree>
    <p:extLst>
      <p:ext uri="{BB962C8B-B14F-4D97-AF65-F5344CB8AC3E}">
        <p14:creationId xmlns:p14="http://schemas.microsoft.com/office/powerpoint/2010/main" val="3734002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A19FF40-F4E8-46C3-814C-766D4E262CC9}"/>
              </a:ext>
            </a:extLst>
          </p:cNvPr>
          <p:cNvSpPr txBox="1"/>
          <p:nvPr/>
        </p:nvSpPr>
        <p:spPr>
          <a:xfrm>
            <a:off x="2713762" y="1243128"/>
            <a:ext cx="4512125" cy="307777"/>
          </a:xfrm>
          <a:prstGeom prst="rect">
            <a:avLst/>
          </a:prstGeom>
          <a:noFill/>
        </p:spPr>
        <p:txBody>
          <a:bodyPr wrap="square" rtlCol="0">
            <a:spAutoFit/>
          </a:bodyPr>
          <a:lstStyle/>
          <a:p>
            <a:endParaRPr lang="ru-RU" sz="1400" dirty="0">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CA46E4B2-3A80-4073-806C-19485AF8A42F}"/>
              </a:ext>
            </a:extLst>
          </p:cNvPr>
          <p:cNvSpPr txBox="1"/>
          <p:nvPr/>
        </p:nvSpPr>
        <p:spPr>
          <a:xfrm>
            <a:off x="243143" y="9667244"/>
            <a:ext cx="6982745" cy="646331"/>
          </a:xfrm>
          <a:prstGeom prst="rect">
            <a:avLst/>
          </a:prstGeom>
          <a:noFill/>
        </p:spPr>
        <p:txBody>
          <a:bodyPr wrap="none" rtlCol="0">
            <a:spAutoFit/>
          </a:bodyPr>
          <a:lstStyle/>
          <a:p>
            <a:r>
              <a:rPr lang="ru-RU" dirty="0">
                <a:solidFill>
                  <a:schemeClr val="bg1"/>
                </a:solidFill>
              </a:rPr>
              <a:t>ВОЛОНТЕРЫ МОЛОДЕЖНОГО КЛУБА «РИТМ» (ЛЯНГАСОВО)</a:t>
            </a:r>
          </a:p>
          <a:p>
            <a:endParaRPr lang="ru-RU" dirty="0"/>
          </a:p>
        </p:txBody>
      </p:sp>
      <p:sp>
        <p:nvSpPr>
          <p:cNvPr id="8" name="TextBox 7">
            <a:extLst>
              <a:ext uri="{FF2B5EF4-FFF2-40B4-BE49-F238E27FC236}">
                <a16:creationId xmlns:a16="http://schemas.microsoft.com/office/drawing/2014/main" id="{D848F037-FE2C-48B0-AD73-CF6F35C2C7D1}"/>
              </a:ext>
            </a:extLst>
          </p:cNvPr>
          <p:cNvSpPr txBox="1"/>
          <p:nvPr/>
        </p:nvSpPr>
        <p:spPr>
          <a:xfrm>
            <a:off x="787234" y="400904"/>
            <a:ext cx="5894562" cy="738664"/>
          </a:xfrm>
          <a:prstGeom prst="rect">
            <a:avLst/>
          </a:prstGeom>
          <a:noFill/>
        </p:spPr>
        <p:txBody>
          <a:bodyPr wrap="none" rtlCol="0">
            <a:spAutoFit/>
          </a:bodyPr>
          <a:lstStyle/>
          <a:p>
            <a:pPr algn="ctr"/>
            <a:r>
              <a:rPr lang="ru-RU" sz="1400" b="1" dirty="0">
                <a:solidFill>
                  <a:srgbClr val="002060"/>
                </a:solidFill>
                <a:latin typeface="Adobe Heiti Std R" panose="020B0400000000000000" pitchFamily="34" charset="-128"/>
                <a:ea typeface="Adobe Heiti Std R" panose="020B0400000000000000" pitchFamily="34" charset="-128"/>
                <a:cs typeface="Adobe Hebrew" panose="02040503050201020203" pitchFamily="18" charset="-79"/>
              </a:rPr>
              <a:t>СПИСОК ЖИТЕЛЕЙ ГОРОДА КИРОВА,</a:t>
            </a:r>
          </a:p>
          <a:p>
            <a:pPr algn="ctr"/>
            <a:r>
              <a:rPr lang="ru-RU" sz="1400" b="1" dirty="0">
                <a:solidFill>
                  <a:srgbClr val="002060"/>
                </a:solidFill>
                <a:latin typeface="Adobe Heiti Std R" panose="020B0400000000000000" pitchFamily="34" charset="-128"/>
                <a:ea typeface="Adobe Heiti Std R" panose="020B0400000000000000" pitchFamily="34" charset="-128"/>
                <a:cs typeface="Adobe Hebrew" panose="02040503050201020203" pitchFamily="18" charset="-79"/>
              </a:rPr>
              <a:t>ПОГИБШИХ В ВООРУЖЕННЫХ КОНФЛИКТАХ </a:t>
            </a:r>
          </a:p>
          <a:p>
            <a:pPr algn="ctr"/>
            <a:r>
              <a:rPr lang="ru-RU" sz="1400" b="1" dirty="0">
                <a:solidFill>
                  <a:srgbClr val="002060"/>
                </a:solidFill>
                <a:latin typeface="Adobe Heiti Std R" panose="020B0400000000000000" pitchFamily="34" charset="-128"/>
                <a:ea typeface="Adobe Heiti Std R" panose="020B0400000000000000" pitchFamily="34" charset="-128"/>
                <a:cs typeface="Adobe Hebrew" panose="02040503050201020203" pitchFamily="18" charset="-79"/>
              </a:rPr>
              <a:t>В ЧЕЧНЕ:</a:t>
            </a:r>
          </a:p>
        </p:txBody>
      </p:sp>
      <p:cxnSp>
        <p:nvCxnSpPr>
          <p:cNvPr id="9" name="Прямая соединительная линия 8">
            <a:extLst>
              <a:ext uri="{FF2B5EF4-FFF2-40B4-BE49-F238E27FC236}">
                <a16:creationId xmlns:a16="http://schemas.microsoft.com/office/drawing/2014/main" id="{4B83B3E7-5977-4C6C-BE9D-EAF19FF37BF7}"/>
              </a:ext>
            </a:extLst>
          </p:cNvPr>
          <p:cNvCxnSpPr/>
          <p:nvPr/>
        </p:nvCxnSpPr>
        <p:spPr>
          <a:xfrm>
            <a:off x="217331" y="287784"/>
            <a:ext cx="6857189" cy="0"/>
          </a:xfrm>
          <a:prstGeom prst="line">
            <a:avLst/>
          </a:prstGeom>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571D6ACB-DA46-4486-BA51-C4DE271FB267}"/>
              </a:ext>
            </a:extLst>
          </p:cNvPr>
          <p:cNvSpPr txBox="1"/>
          <p:nvPr/>
        </p:nvSpPr>
        <p:spPr>
          <a:xfrm>
            <a:off x="1801076" y="64341"/>
            <a:ext cx="4403513" cy="276999"/>
          </a:xfrm>
          <a:prstGeom prst="rect">
            <a:avLst/>
          </a:prstGeom>
          <a:noFill/>
        </p:spPr>
        <p:txBody>
          <a:bodyPr wrap="none" rtlCol="0">
            <a:spAutoFit/>
          </a:bodyPr>
          <a:lstStyle/>
          <a:p>
            <a:r>
              <a:rPr lang="ru-RU" sz="1200" i="1" dirty="0"/>
              <a:t>Кировчане, погибшие в вооруженных конфликтах в Чечне</a:t>
            </a:r>
          </a:p>
        </p:txBody>
      </p:sp>
      <p:pic>
        <p:nvPicPr>
          <p:cNvPr id="11" name="Рисунок 10">
            <a:extLst>
              <a:ext uri="{FF2B5EF4-FFF2-40B4-BE49-F238E27FC236}">
                <a16:creationId xmlns:a16="http://schemas.microsoft.com/office/drawing/2014/main" id="{527E526E-A8EC-4737-8F20-E848C4F59A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74" y="164598"/>
            <a:ext cx="384168" cy="283132"/>
          </a:xfrm>
          <a:prstGeom prst="rect">
            <a:avLst/>
          </a:prstGeom>
        </p:spPr>
      </p:pic>
      <p:pic>
        <p:nvPicPr>
          <p:cNvPr id="12" name="Рисунок 11">
            <a:extLst>
              <a:ext uri="{FF2B5EF4-FFF2-40B4-BE49-F238E27FC236}">
                <a16:creationId xmlns:a16="http://schemas.microsoft.com/office/drawing/2014/main" id="{AEDA2D58-2223-4FF1-A7BA-25AD3B05C4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5432" y="1069330"/>
            <a:ext cx="360040" cy="288032"/>
          </a:xfrm>
          <a:prstGeom prst="rect">
            <a:avLst/>
          </a:prstGeom>
        </p:spPr>
      </p:pic>
      <p:cxnSp>
        <p:nvCxnSpPr>
          <p:cNvPr id="13" name="Прямая соединительная линия 12">
            <a:extLst>
              <a:ext uri="{FF2B5EF4-FFF2-40B4-BE49-F238E27FC236}">
                <a16:creationId xmlns:a16="http://schemas.microsoft.com/office/drawing/2014/main" id="{989C6471-4EF8-4D6E-BB4A-EFD60C2F72DA}"/>
              </a:ext>
            </a:extLst>
          </p:cNvPr>
          <p:cNvCxnSpPr/>
          <p:nvPr/>
        </p:nvCxnSpPr>
        <p:spPr>
          <a:xfrm>
            <a:off x="2249984" y="1213346"/>
            <a:ext cx="115212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id="{4A9DC334-4C8C-498B-9A1A-8FDEC9BF0F09}"/>
              </a:ext>
            </a:extLst>
          </p:cNvPr>
          <p:cNvCxnSpPr/>
          <p:nvPr/>
        </p:nvCxnSpPr>
        <p:spPr>
          <a:xfrm>
            <a:off x="4120296" y="1213346"/>
            <a:ext cx="115212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id="{71208867-978A-4144-A0A6-39D3981AEC67}"/>
              </a:ext>
            </a:extLst>
          </p:cNvPr>
          <p:cNvCxnSpPr/>
          <p:nvPr/>
        </p:nvCxnSpPr>
        <p:spPr>
          <a:xfrm>
            <a:off x="336858" y="9726808"/>
            <a:ext cx="6857189" cy="0"/>
          </a:xfrm>
          <a:prstGeom prst="line">
            <a:avLst/>
          </a:prstGeom>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D376D461-7F8D-4ED4-A72A-1175D439519C}"/>
              </a:ext>
            </a:extLst>
          </p:cNvPr>
          <p:cNvSpPr txBox="1"/>
          <p:nvPr/>
        </p:nvSpPr>
        <p:spPr>
          <a:xfrm>
            <a:off x="5272424" y="9770063"/>
            <a:ext cx="2123915" cy="276999"/>
          </a:xfrm>
          <a:prstGeom prst="rect">
            <a:avLst/>
          </a:prstGeom>
          <a:noFill/>
        </p:spPr>
        <p:txBody>
          <a:bodyPr wrap="none" rtlCol="0">
            <a:spAutoFit/>
          </a:bodyPr>
          <a:lstStyle/>
          <a:p>
            <a:r>
              <a:rPr lang="ru-RU" sz="1200" i="1" dirty="0"/>
              <a:t>Молодежный клуб «Ритм»</a:t>
            </a:r>
          </a:p>
        </p:txBody>
      </p:sp>
      <p:sp>
        <p:nvSpPr>
          <p:cNvPr id="3" name="Прямоугольник 2"/>
          <p:cNvSpPr/>
          <p:nvPr/>
        </p:nvSpPr>
        <p:spPr>
          <a:xfrm>
            <a:off x="2177976" y="1704414"/>
            <a:ext cx="3456384" cy="7417415"/>
          </a:xfrm>
          <a:prstGeom prst="rect">
            <a:avLst/>
          </a:prstGeom>
        </p:spPr>
        <p:txBody>
          <a:bodyPr wrap="square">
            <a:spAutoFit/>
          </a:bodyPr>
          <a:lstStyle/>
          <a:p>
            <a:r>
              <a:rPr lang="ru-RU" sz="1400" dirty="0">
                <a:solidFill>
                  <a:srgbClr val="000000"/>
                </a:solidFill>
                <a:latin typeface="Cambria" panose="02040503050406030204" pitchFamily="18" charset="0"/>
                <a:ea typeface="Cambria" panose="02040503050406030204" pitchFamily="18" charset="0"/>
              </a:rPr>
              <a:t>Алимов Дмитрий Леонидович</a:t>
            </a:r>
            <a:br>
              <a:rPr lang="ru-RU" sz="1400" dirty="0">
                <a:latin typeface="Cambria" panose="02040503050406030204" pitchFamily="18" charset="0"/>
                <a:ea typeface="Cambria" panose="02040503050406030204" pitchFamily="18" charset="0"/>
              </a:rPr>
            </a:br>
            <a:r>
              <a:rPr lang="ru-RU" sz="1400" dirty="0">
                <a:solidFill>
                  <a:srgbClr val="000000"/>
                </a:solidFill>
                <a:latin typeface="Cambria" panose="02040503050406030204" pitchFamily="18" charset="0"/>
                <a:ea typeface="Cambria" panose="02040503050406030204" pitchFamily="18" charset="0"/>
              </a:rPr>
              <a:t>Антипельский Александр Валерьевич</a:t>
            </a:r>
            <a:br>
              <a:rPr lang="ru-RU" sz="1400" dirty="0">
                <a:latin typeface="Cambria" panose="02040503050406030204" pitchFamily="18" charset="0"/>
                <a:ea typeface="Cambria" panose="02040503050406030204" pitchFamily="18" charset="0"/>
              </a:rPr>
            </a:br>
            <a:r>
              <a:rPr lang="ru-RU" sz="1400" dirty="0">
                <a:solidFill>
                  <a:srgbClr val="000000"/>
                </a:solidFill>
                <a:latin typeface="Cambria" panose="02040503050406030204" pitchFamily="18" charset="0"/>
                <a:ea typeface="Cambria" panose="02040503050406030204" pitchFamily="18" charset="0"/>
              </a:rPr>
              <a:t>Безручко Валерий Викторович </a:t>
            </a:r>
            <a:br>
              <a:rPr lang="ru-RU" sz="1400" dirty="0">
                <a:latin typeface="Cambria" panose="02040503050406030204" pitchFamily="18" charset="0"/>
                <a:ea typeface="Cambria" panose="02040503050406030204" pitchFamily="18" charset="0"/>
              </a:rPr>
            </a:br>
            <a:r>
              <a:rPr lang="ru-RU" sz="1400" dirty="0">
                <a:solidFill>
                  <a:srgbClr val="000000"/>
                </a:solidFill>
                <a:latin typeface="Cambria" panose="02040503050406030204" pitchFamily="18" charset="0"/>
                <a:ea typeface="Cambria" panose="02040503050406030204" pitchFamily="18" charset="0"/>
              </a:rPr>
              <a:t>Бывалов Анатолий Андреевич</a:t>
            </a:r>
            <a:br>
              <a:rPr lang="ru-RU" sz="1400" dirty="0">
                <a:solidFill>
                  <a:srgbClr val="000000"/>
                </a:solidFill>
                <a:latin typeface="Cambria" panose="02040503050406030204" pitchFamily="18" charset="0"/>
                <a:ea typeface="Cambria" panose="02040503050406030204" pitchFamily="18" charset="0"/>
              </a:rPr>
            </a:br>
            <a:r>
              <a:rPr lang="ru-RU" sz="1400" dirty="0">
                <a:solidFill>
                  <a:srgbClr val="000000"/>
                </a:solidFill>
                <a:latin typeface="Cambria" panose="02040503050406030204" pitchFamily="18" charset="0"/>
                <a:ea typeface="Cambria" panose="02040503050406030204" pitchFamily="18" charset="0"/>
              </a:rPr>
              <a:t>Востриков Валентин Андреевич </a:t>
            </a:r>
            <a:br>
              <a:rPr lang="ru-RU" sz="1400" dirty="0">
                <a:solidFill>
                  <a:srgbClr val="000000"/>
                </a:solidFill>
                <a:latin typeface="Cambria" panose="02040503050406030204" pitchFamily="18" charset="0"/>
                <a:ea typeface="Cambria" panose="02040503050406030204" pitchFamily="18" charset="0"/>
              </a:rPr>
            </a:br>
            <a:r>
              <a:rPr lang="ru-RU" sz="1400" dirty="0">
                <a:solidFill>
                  <a:srgbClr val="000000"/>
                </a:solidFill>
                <a:latin typeface="Cambria" panose="02040503050406030204" pitchFamily="18" charset="0"/>
                <a:ea typeface="Cambria" panose="02040503050406030204" pitchFamily="18" charset="0"/>
              </a:rPr>
              <a:t>Вяткин Сергей Тимофеевич</a:t>
            </a:r>
            <a:br>
              <a:rPr lang="ru-RU" sz="1400" dirty="0">
                <a:solidFill>
                  <a:srgbClr val="000000"/>
                </a:solidFill>
                <a:latin typeface="Cambria" panose="02040503050406030204" pitchFamily="18" charset="0"/>
                <a:ea typeface="Cambria" panose="02040503050406030204" pitchFamily="18" charset="0"/>
              </a:rPr>
            </a:br>
            <a:r>
              <a:rPr lang="ru-RU" sz="1400" dirty="0">
                <a:solidFill>
                  <a:srgbClr val="000000"/>
                </a:solidFill>
                <a:latin typeface="Cambria" panose="02040503050406030204" pitchFamily="18" charset="0"/>
                <a:ea typeface="Cambria" panose="02040503050406030204" pitchFamily="18" charset="0"/>
              </a:rPr>
              <a:t>Галимьянов Альберт Азатович</a:t>
            </a:r>
            <a:br>
              <a:rPr lang="ru-RU" sz="1400" dirty="0">
                <a:solidFill>
                  <a:srgbClr val="000000"/>
                </a:solidFill>
                <a:latin typeface="Cambria" panose="02040503050406030204" pitchFamily="18" charset="0"/>
                <a:ea typeface="Cambria" panose="02040503050406030204" pitchFamily="18" charset="0"/>
              </a:rPr>
            </a:br>
            <a:r>
              <a:rPr lang="ru-RU" sz="1400" dirty="0">
                <a:solidFill>
                  <a:srgbClr val="000000"/>
                </a:solidFill>
                <a:latin typeface="Cambria" panose="02040503050406030204" pitchFamily="18" charset="0"/>
                <a:ea typeface="Cambria" panose="02040503050406030204" pitchFamily="18" charset="0"/>
              </a:rPr>
              <a:t>Глотов Алексей Николаевич </a:t>
            </a:r>
            <a:br>
              <a:rPr lang="ru-RU" sz="1400" dirty="0">
                <a:solidFill>
                  <a:srgbClr val="000000"/>
                </a:solidFill>
                <a:latin typeface="Cambria" panose="02040503050406030204" pitchFamily="18" charset="0"/>
                <a:ea typeface="Cambria" panose="02040503050406030204" pitchFamily="18" charset="0"/>
              </a:rPr>
            </a:br>
            <a:r>
              <a:rPr lang="ru-RU" sz="1400" dirty="0">
                <a:solidFill>
                  <a:srgbClr val="000000"/>
                </a:solidFill>
                <a:latin typeface="Cambria" panose="02040503050406030204" pitchFamily="18" charset="0"/>
                <a:ea typeface="Cambria" panose="02040503050406030204" pitchFamily="18" charset="0"/>
              </a:rPr>
              <a:t>Ердяков Роман Сергеевич</a:t>
            </a:r>
            <a:br>
              <a:rPr lang="ru-RU" sz="1400" dirty="0">
                <a:solidFill>
                  <a:srgbClr val="000000"/>
                </a:solidFill>
                <a:latin typeface="Cambria" panose="02040503050406030204" pitchFamily="18" charset="0"/>
                <a:ea typeface="Cambria" panose="02040503050406030204" pitchFamily="18" charset="0"/>
              </a:rPr>
            </a:br>
            <a:r>
              <a:rPr lang="ru-RU" sz="1400" dirty="0">
                <a:solidFill>
                  <a:srgbClr val="000000"/>
                </a:solidFill>
                <a:latin typeface="Cambria" panose="02040503050406030204" pitchFamily="18" charset="0"/>
                <a:ea typeface="Cambria" panose="02040503050406030204" pitchFamily="18" charset="0"/>
              </a:rPr>
              <a:t>Жданов Андрей Владимирович</a:t>
            </a:r>
            <a:br>
              <a:rPr lang="ru-RU" sz="1400" dirty="0">
                <a:solidFill>
                  <a:srgbClr val="000000"/>
                </a:solidFill>
                <a:latin typeface="Cambria" panose="02040503050406030204" pitchFamily="18" charset="0"/>
                <a:ea typeface="Cambria" panose="02040503050406030204" pitchFamily="18" charset="0"/>
              </a:rPr>
            </a:br>
            <a:r>
              <a:rPr lang="ru-RU" sz="1400" dirty="0">
                <a:solidFill>
                  <a:srgbClr val="000000"/>
                </a:solidFill>
                <a:latin typeface="Cambria" panose="02040503050406030204" pitchFamily="18" charset="0"/>
                <a:ea typeface="Cambria" panose="02040503050406030204" pitchFamily="18" charset="0"/>
              </a:rPr>
              <a:t>Зыков Сергей Александрович</a:t>
            </a:r>
            <a:br>
              <a:rPr lang="ru-RU" sz="1400" dirty="0">
                <a:solidFill>
                  <a:srgbClr val="000000"/>
                </a:solidFill>
                <a:latin typeface="Cambria" panose="02040503050406030204" pitchFamily="18" charset="0"/>
                <a:ea typeface="Cambria" panose="02040503050406030204" pitchFamily="18" charset="0"/>
              </a:rPr>
            </a:br>
            <a:r>
              <a:rPr lang="ru-RU" sz="1400" dirty="0">
                <a:solidFill>
                  <a:srgbClr val="000000"/>
                </a:solidFill>
                <a:latin typeface="Cambria" panose="02040503050406030204" pitchFamily="18" charset="0"/>
                <a:ea typeface="Cambria" panose="02040503050406030204" pitchFamily="18" charset="0"/>
              </a:rPr>
              <a:t>Игнатьев Алексей Юрьевич </a:t>
            </a:r>
            <a:br>
              <a:rPr lang="ru-RU" sz="1400" dirty="0">
                <a:solidFill>
                  <a:srgbClr val="000000"/>
                </a:solidFill>
                <a:latin typeface="Cambria" panose="02040503050406030204" pitchFamily="18" charset="0"/>
                <a:ea typeface="Cambria" panose="02040503050406030204" pitchFamily="18" charset="0"/>
              </a:rPr>
            </a:br>
            <a:r>
              <a:rPr lang="ru-RU" sz="1400" dirty="0">
                <a:solidFill>
                  <a:srgbClr val="000000"/>
                </a:solidFill>
                <a:latin typeface="Cambria" panose="02040503050406030204" pitchFamily="18" charset="0"/>
                <a:ea typeface="Cambria" panose="02040503050406030204" pitchFamily="18" charset="0"/>
              </a:rPr>
              <a:t>Копосов Роман Вячеславович</a:t>
            </a:r>
            <a:br>
              <a:rPr lang="ru-RU" sz="1400" dirty="0">
                <a:solidFill>
                  <a:srgbClr val="000000"/>
                </a:solidFill>
                <a:latin typeface="Cambria" panose="02040503050406030204" pitchFamily="18" charset="0"/>
                <a:ea typeface="Cambria" panose="02040503050406030204" pitchFamily="18" charset="0"/>
              </a:rPr>
            </a:br>
            <a:r>
              <a:rPr lang="ru-RU" sz="1400" dirty="0">
                <a:solidFill>
                  <a:srgbClr val="000000"/>
                </a:solidFill>
                <a:latin typeface="Cambria" panose="02040503050406030204" pitchFamily="18" charset="0"/>
                <a:ea typeface="Cambria" panose="02040503050406030204" pitchFamily="18" charset="0"/>
              </a:rPr>
              <a:t>Коробов Артем Евгеньевич</a:t>
            </a:r>
            <a:br>
              <a:rPr lang="ru-RU" sz="1400" dirty="0">
                <a:solidFill>
                  <a:srgbClr val="000000"/>
                </a:solidFill>
                <a:latin typeface="Cambria" panose="02040503050406030204" pitchFamily="18" charset="0"/>
                <a:ea typeface="Cambria" panose="02040503050406030204" pitchFamily="18" charset="0"/>
              </a:rPr>
            </a:br>
            <a:r>
              <a:rPr lang="ru-RU" sz="1400" dirty="0">
                <a:solidFill>
                  <a:srgbClr val="000000"/>
                </a:solidFill>
                <a:latin typeface="Cambria" panose="02040503050406030204" pitchFamily="18" charset="0"/>
                <a:ea typeface="Cambria" panose="02040503050406030204" pitchFamily="18" charset="0"/>
              </a:rPr>
              <a:t>Кузнецов Алексей Викторович</a:t>
            </a:r>
            <a:br>
              <a:rPr lang="ru-RU" sz="1400" dirty="0">
                <a:solidFill>
                  <a:srgbClr val="000000"/>
                </a:solidFill>
                <a:latin typeface="Cambria" panose="02040503050406030204" pitchFamily="18" charset="0"/>
                <a:ea typeface="Cambria" panose="02040503050406030204" pitchFamily="18" charset="0"/>
              </a:rPr>
            </a:br>
            <a:r>
              <a:rPr lang="ru-RU" sz="1400" dirty="0">
                <a:solidFill>
                  <a:srgbClr val="000000"/>
                </a:solidFill>
                <a:latin typeface="Cambria" panose="02040503050406030204" pitchFamily="18" charset="0"/>
                <a:ea typeface="Cambria" panose="02040503050406030204" pitchFamily="18" charset="0"/>
              </a:rPr>
              <a:t>Легенчук Юрий Борисович</a:t>
            </a:r>
            <a:br>
              <a:rPr lang="ru-RU" sz="1400" dirty="0">
                <a:solidFill>
                  <a:srgbClr val="000000"/>
                </a:solidFill>
                <a:latin typeface="Cambria" panose="02040503050406030204" pitchFamily="18" charset="0"/>
                <a:ea typeface="Cambria" panose="02040503050406030204" pitchFamily="18" charset="0"/>
              </a:rPr>
            </a:br>
            <a:r>
              <a:rPr lang="ru-RU" sz="1400" dirty="0">
                <a:solidFill>
                  <a:srgbClr val="000000"/>
                </a:solidFill>
                <a:latin typeface="Cambria" panose="02040503050406030204" pitchFamily="18" charset="0"/>
                <a:ea typeface="Cambria" panose="02040503050406030204" pitchFamily="18" charset="0"/>
              </a:rPr>
              <a:t>Метелёв Андрей Викторович</a:t>
            </a:r>
            <a:br>
              <a:rPr lang="ru-RU" sz="1400" dirty="0">
                <a:solidFill>
                  <a:srgbClr val="000000"/>
                </a:solidFill>
                <a:latin typeface="Cambria" panose="02040503050406030204" pitchFamily="18" charset="0"/>
                <a:ea typeface="Cambria" panose="02040503050406030204" pitchFamily="18" charset="0"/>
              </a:rPr>
            </a:br>
            <a:r>
              <a:rPr lang="ru-RU" sz="1400" dirty="0">
                <a:solidFill>
                  <a:srgbClr val="000000"/>
                </a:solidFill>
                <a:latin typeface="Cambria" panose="02040503050406030204" pitchFamily="18" charset="0"/>
                <a:ea typeface="Cambria" panose="02040503050406030204" pitchFamily="18" charset="0"/>
              </a:rPr>
              <a:t>Митру Василий Антонович</a:t>
            </a:r>
            <a:br>
              <a:rPr lang="ru-RU" sz="1400" dirty="0">
                <a:solidFill>
                  <a:srgbClr val="000000"/>
                </a:solidFill>
                <a:latin typeface="Cambria" panose="02040503050406030204" pitchFamily="18" charset="0"/>
                <a:ea typeface="Cambria" panose="02040503050406030204" pitchFamily="18" charset="0"/>
              </a:rPr>
            </a:br>
            <a:r>
              <a:rPr lang="ru-RU" sz="1400" dirty="0">
                <a:solidFill>
                  <a:srgbClr val="000000"/>
                </a:solidFill>
                <a:latin typeface="Cambria" panose="02040503050406030204" pitchFamily="18" charset="0"/>
                <a:ea typeface="Cambria" panose="02040503050406030204" pitchFamily="18" charset="0"/>
              </a:rPr>
              <a:t>Мохов Владимир Васильевич</a:t>
            </a:r>
            <a:br>
              <a:rPr lang="ru-RU" sz="1400" dirty="0">
                <a:solidFill>
                  <a:srgbClr val="000000"/>
                </a:solidFill>
                <a:latin typeface="Cambria" panose="02040503050406030204" pitchFamily="18" charset="0"/>
                <a:ea typeface="Cambria" panose="02040503050406030204" pitchFamily="18" charset="0"/>
              </a:rPr>
            </a:br>
            <a:r>
              <a:rPr lang="ru-RU" sz="1400" dirty="0">
                <a:solidFill>
                  <a:srgbClr val="000000"/>
                </a:solidFill>
                <a:latin typeface="Cambria" panose="02040503050406030204" pitchFamily="18" charset="0"/>
                <a:ea typeface="Cambria" panose="02040503050406030204" pitchFamily="18" charset="0"/>
              </a:rPr>
              <a:t>Огорельцев Олег Анатольевич</a:t>
            </a:r>
            <a:br>
              <a:rPr lang="ru-RU" sz="1400" dirty="0">
                <a:solidFill>
                  <a:srgbClr val="000000"/>
                </a:solidFill>
                <a:latin typeface="Cambria" panose="02040503050406030204" pitchFamily="18" charset="0"/>
                <a:ea typeface="Cambria" panose="02040503050406030204" pitchFamily="18" charset="0"/>
              </a:rPr>
            </a:br>
            <a:r>
              <a:rPr lang="ru-RU" sz="1400" dirty="0">
                <a:solidFill>
                  <a:srgbClr val="000000"/>
                </a:solidFill>
                <a:latin typeface="Cambria" panose="02040503050406030204" pitchFamily="18" charset="0"/>
                <a:ea typeface="Cambria" panose="02040503050406030204" pitchFamily="18" charset="0"/>
              </a:rPr>
              <a:t>Пинегин Александр Иванович </a:t>
            </a:r>
          </a:p>
          <a:p>
            <a:r>
              <a:rPr lang="ru-RU" sz="1400" dirty="0">
                <a:solidFill>
                  <a:srgbClr val="000000"/>
                </a:solidFill>
                <a:latin typeface="Cambria" panose="02040503050406030204" pitchFamily="18" charset="0"/>
                <a:ea typeface="Cambria" panose="02040503050406030204" pitchFamily="18" charset="0"/>
              </a:rPr>
              <a:t>Преснецов Игорь Васильевич</a:t>
            </a:r>
            <a:br>
              <a:rPr lang="ru-RU" sz="1400" dirty="0">
                <a:solidFill>
                  <a:srgbClr val="000000"/>
                </a:solidFill>
                <a:latin typeface="Cambria" panose="02040503050406030204" pitchFamily="18" charset="0"/>
                <a:ea typeface="Cambria" panose="02040503050406030204" pitchFamily="18" charset="0"/>
              </a:rPr>
            </a:br>
            <a:r>
              <a:rPr lang="ru-RU" sz="1400" dirty="0">
                <a:solidFill>
                  <a:srgbClr val="000000"/>
                </a:solidFill>
                <a:latin typeface="Cambria" panose="02040503050406030204" pitchFamily="18" charset="0"/>
                <a:ea typeface="Cambria" panose="02040503050406030204" pitchFamily="18" charset="0"/>
              </a:rPr>
              <a:t>Прилуков Алексей Викторович</a:t>
            </a:r>
            <a:br>
              <a:rPr lang="ru-RU" sz="1400" dirty="0">
                <a:solidFill>
                  <a:srgbClr val="000000"/>
                </a:solidFill>
                <a:latin typeface="Cambria" panose="02040503050406030204" pitchFamily="18" charset="0"/>
                <a:ea typeface="Cambria" panose="02040503050406030204" pitchFamily="18" charset="0"/>
              </a:rPr>
            </a:br>
            <a:r>
              <a:rPr lang="ru-RU" sz="1400" dirty="0">
                <a:solidFill>
                  <a:srgbClr val="000000"/>
                </a:solidFill>
                <a:latin typeface="Cambria" panose="02040503050406030204" pitchFamily="18" charset="0"/>
                <a:ea typeface="Cambria" panose="02040503050406030204" pitchFamily="18" charset="0"/>
              </a:rPr>
              <a:t>Пушкарёв Константин Иванович</a:t>
            </a:r>
            <a:br>
              <a:rPr lang="ru-RU" sz="1400" dirty="0">
                <a:solidFill>
                  <a:srgbClr val="000000"/>
                </a:solidFill>
                <a:latin typeface="Cambria" panose="02040503050406030204" pitchFamily="18" charset="0"/>
                <a:ea typeface="Cambria" panose="02040503050406030204" pitchFamily="18" charset="0"/>
              </a:rPr>
            </a:br>
            <a:r>
              <a:rPr lang="ru-RU" sz="1400" dirty="0">
                <a:solidFill>
                  <a:srgbClr val="000000"/>
                </a:solidFill>
                <a:latin typeface="Cambria" panose="02040503050406030204" pitchFamily="18" charset="0"/>
                <a:ea typeface="Cambria" panose="02040503050406030204" pitchFamily="18" charset="0"/>
              </a:rPr>
              <a:t>Саидов Закир Атаназарович</a:t>
            </a:r>
            <a:br>
              <a:rPr lang="ru-RU" sz="1400" dirty="0">
                <a:solidFill>
                  <a:srgbClr val="000000"/>
                </a:solidFill>
                <a:latin typeface="Cambria" panose="02040503050406030204" pitchFamily="18" charset="0"/>
                <a:ea typeface="Cambria" panose="02040503050406030204" pitchFamily="18" charset="0"/>
              </a:rPr>
            </a:br>
            <a:r>
              <a:rPr lang="ru-RU" sz="1400" dirty="0">
                <a:solidFill>
                  <a:srgbClr val="000000"/>
                </a:solidFill>
                <a:latin typeface="Cambria" panose="02040503050406030204" pitchFamily="18" charset="0"/>
                <a:ea typeface="Cambria" panose="02040503050406030204" pitchFamily="18" charset="0"/>
              </a:rPr>
              <a:t>Сентемов Юрий Николаевич </a:t>
            </a:r>
            <a:br>
              <a:rPr lang="ru-RU" sz="1400" dirty="0">
                <a:solidFill>
                  <a:srgbClr val="000000"/>
                </a:solidFill>
                <a:latin typeface="Cambria" panose="02040503050406030204" pitchFamily="18" charset="0"/>
                <a:ea typeface="Cambria" panose="02040503050406030204" pitchFamily="18" charset="0"/>
              </a:rPr>
            </a:br>
            <a:r>
              <a:rPr lang="ru-RU" sz="1400" dirty="0">
                <a:solidFill>
                  <a:srgbClr val="000000"/>
                </a:solidFill>
                <a:latin typeface="Cambria" panose="02040503050406030204" pitchFamily="18" charset="0"/>
                <a:ea typeface="Cambria" panose="02040503050406030204" pitchFamily="18" charset="0"/>
              </a:rPr>
              <a:t>Скрябин Владимир Александрович</a:t>
            </a:r>
            <a:br>
              <a:rPr lang="ru-RU" sz="1400" dirty="0">
                <a:solidFill>
                  <a:srgbClr val="000000"/>
                </a:solidFill>
                <a:latin typeface="Cambria" panose="02040503050406030204" pitchFamily="18" charset="0"/>
                <a:ea typeface="Cambria" panose="02040503050406030204" pitchFamily="18" charset="0"/>
              </a:rPr>
            </a:br>
            <a:r>
              <a:rPr lang="ru-RU" sz="1400" dirty="0">
                <a:solidFill>
                  <a:srgbClr val="000000"/>
                </a:solidFill>
                <a:latin typeface="Cambria" panose="02040503050406030204" pitchFamily="18" charset="0"/>
                <a:ea typeface="Cambria" panose="02040503050406030204" pitchFamily="18" charset="0"/>
              </a:rPr>
              <a:t>Сокованов Василий Николаевич </a:t>
            </a:r>
            <a:br>
              <a:rPr lang="ru-RU" sz="1400" dirty="0">
                <a:solidFill>
                  <a:srgbClr val="000000"/>
                </a:solidFill>
                <a:latin typeface="Cambria" panose="02040503050406030204" pitchFamily="18" charset="0"/>
                <a:ea typeface="Cambria" panose="02040503050406030204" pitchFamily="18" charset="0"/>
              </a:rPr>
            </a:br>
            <a:r>
              <a:rPr lang="ru-RU" sz="1400" dirty="0">
                <a:solidFill>
                  <a:srgbClr val="000000"/>
                </a:solidFill>
                <a:latin typeface="Cambria" panose="02040503050406030204" pitchFamily="18" charset="0"/>
                <a:ea typeface="Cambria" panose="02040503050406030204" pitchFamily="18" charset="0"/>
              </a:rPr>
              <a:t>Стаценко Денис Сергеевич</a:t>
            </a:r>
            <a:br>
              <a:rPr lang="ru-RU" sz="1400" dirty="0">
                <a:solidFill>
                  <a:srgbClr val="000000"/>
                </a:solidFill>
                <a:latin typeface="Cambria" panose="02040503050406030204" pitchFamily="18" charset="0"/>
                <a:ea typeface="Cambria" panose="02040503050406030204" pitchFamily="18" charset="0"/>
              </a:rPr>
            </a:br>
            <a:r>
              <a:rPr lang="ru-RU" sz="1400" dirty="0">
                <a:solidFill>
                  <a:srgbClr val="000000"/>
                </a:solidFill>
                <a:latin typeface="Cambria" panose="02040503050406030204" pitchFamily="18" charset="0"/>
                <a:ea typeface="Cambria" panose="02040503050406030204" pitchFamily="18" charset="0"/>
              </a:rPr>
              <a:t>Сырчин Сергей Юрьевич</a:t>
            </a:r>
            <a:br>
              <a:rPr lang="ru-RU" sz="1400" dirty="0">
                <a:solidFill>
                  <a:srgbClr val="000000"/>
                </a:solidFill>
                <a:latin typeface="Cambria" panose="02040503050406030204" pitchFamily="18" charset="0"/>
                <a:ea typeface="Cambria" panose="02040503050406030204" pitchFamily="18" charset="0"/>
              </a:rPr>
            </a:br>
            <a:r>
              <a:rPr lang="ru-RU" sz="1400" dirty="0">
                <a:solidFill>
                  <a:srgbClr val="000000"/>
                </a:solidFill>
                <a:latin typeface="Cambria" panose="02040503050406030204" pitchFamily="18" charset="0"/>
                <a:ea typeface="Cambria" panose="02040503050406030204" pitchFamily="18" charset="0"/>
              </a:rPr>
              <a:t>Уздяев Александр Анатольевич</a:t>
            </a:r>
            <a:br>
              <a:rPr lang="ru-RU" sz="1400" dirty="0">
                <a:solidFill>
                  <a:srgbClr val="000000"/>
                </a:solidFill>
                <a:latin typeface="Cambria" panose="02040503050406030204" pitchFamily="18" charset="0"/>
                <a:ea typeface="Cambria" panose="02040503050406030204" pitchFamily="18" charset="0"/>
              </a:rPr>
            </a:br>
            <a:r>
              <a:rPr lang="ru-RU" sz="1400" dirty="0">
                <a:solidFill>
                  <a:srgbClr val="000000"/>
                </a:solidFill>
                <a:latin typeface="Cambria" panose="02040503050406030204" pitchFamily="18" charset="0"/>
                <a:ea typeface="Cambria" panose="02040503050406030204" pitchFamily="18" charset="0"/>
              </a:rPr>
              <a:t>Ушкачев Андрей Валентинович </a:t>
            </a:r>
            <a:br>
              <a:rPr lang="ru-RU" sz="1400" dirty="0">
                <a:solidFill>
                  <a:srgbClr val="000000"/>
                </a:solidFill>
                <a:latin typeface="Cambria" panose="02040503050406030204" pitchFamily="18" charset="0"/>
                <a:ea typeface="Cambria" panose="02040503050406030204" pitchFamily="18" charset="0"/>
              </a:rPr>
            </a:br>
            <a:r>
              <a:rPr lang="ru-RU" sz="1400" dirty="0">
                <a:solidFill>
                  <a:srgbClr val="000000"/>
                </a:solidFill>
                <a:latin typeface="Cambria" panose="02040503050406030204" pitchFamily="18" charset="0"/>
                <a:ea typeface="Cambria" panose="02040503050406030204" pitchFamily="18" charset="0"/>
              </a:rPr>
              <a:t>Хлебников Андрей Николаевич </a:t>
            </a:r>
            <a:br>
              <a:rPr lang="ru-RU" sz="1400" dirty="0">
                <a:solidFill>
                  <a:srgbClr val="000000"/>
                </a:solidFill>
                <a:latin typeface="Cambria" panose="02040503050406030204" pitchFamily="18" charset="0"/>
                <a:ea typeface="Cambria" panose="02040503050406030204" pitchFamily="18" charset="0"/>
              </a:rPr>
            </a:br>
            <a:r>
              <a:rPr lang="ru-RU" sz="1400" dirty="0">
                <a:solidFill>
                  <a:srgbClr val="000000"/>
                </a:solidFill>
                <a:latin typeface="Cambria" panose="02040503050406030204" pitchFamily="18" charset="0"/>
                <a:ea typeface="Cambria" panose="02040503050406030204" pitchFamily="18" charset="0"/>
              </a:rPr>
              <a:t>Шарков Виктор Анатольевич</a:t>
            </a:r>
            <a:endParaRPr lang="ru-RU" sz="1400" dirty="0">
              <a:latin typeface="Cambria" panose="02040503050406030204" pitchFamily="18" charset="0"/>
              <a:ea typeface="Cambria" panose="02040503050406030204" pitchFamily="18" charset="0"/>
            </a:endParaRPr>
          </a:p>
        </p:txBody>
      </p:sp>
      <p:pic>
        <p:nvPicPr>
          <p:cNvPr id="19" name="Рисунок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961" y="1491187"/>
            <a:ext cx="1650509" cy="2395902"/>
          </a:xfrm>
          <a:prstGeom prst="rect">
            <a:avLst/>
          </a:prstGeom>
        </p:spPr>
      </p:pic>
      <p:pic>
        <p:nvPicPr>
          <p:cNvPr id="20" name="Рисунок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78811" y="6933929"/>
            <a:ext cx="1728202" cy="2321978"/>
          </a:xfrm>
          <a:prstGeom prst="rect">
            <a:avLst/>
          </a:prstGeom>
        </p:spPr>
      </p:pic>
      <p:pic>
        <p:nvPicPr>
          <p:cNvPr id="21" name="Рисунок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2288" y="4247209"/>
            <a:ext cx="1611199" cy="2278822"/>
          </a:xfrm>
          <a:prstGeom prst="rect">
            <a:avLst/>
          </a:prstGeom>
        </p:spPr>
      </p:pic>
      <p:pic>
        <p:nvPicPr>
          <p:cNvPr id="22" name="Рисунок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1961" y="6855468"/>
            <a:ext cx="1615265" cy="2284574"/>
          </a:xfrm>
          <a:prstGeom prst="rect">
            <a:avLst/>
          </a:prstGeom>
        </p:spPr>
      </p:pic>
      <p:pic>
        <p:nvPicPr>
          <p:cNvPr id="23" name="Рисунок 22">
            <a:extLst>
              <a:ext uri="{FF2B5EF4-FFF2-40B4-BE49-F238E27FC236}">
                <a16:creationId xmlns:a16="http://schemas.microsoft.com/office/drawing/2014/main" id="{01AE0FFA-0C3F-45EA-9711-95E7434DE4C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62282" y="1491187"/>
            <a:ext cx="1684613" cy="2390244"/>
          </a:xfrm>
          <a:prstGeom prst="rect">
            <a:avLst/>
          </a:prstGeom>
        </p:spPr>
      </p:pic>
      <p:pic>
        <p:nvPicPr>
          <p:cNvPr id="24" name="Рисунок 23">
            <a:extLst>
              <a:ext uri="{FF2B5EF4-FFF2-40B4-BE49-F238E27FC236}">
                <a16:creationId xmlns:a16="http://schemas.microsoft.com/office/drawing/2014/main" id="{4B9D2BC9-DD67-4D1A-B4CD-5EFA3BA0937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76584" y="4186448"/>
            <a:ext cx="1656007" cy="2566344"/>
          </a:xfrm>
          <a:prstGeom prst="rect">
            <a:avLst/>
          </a:prstGeom>
        </p:spPr>
      </p:pic>
      <p:sp>
        <p:nvSpPr>
          <p:cNvPr id="25" name="TextBox 24">
            <a:extLst>
              <a:ext uri="{FF2B5EF4-FFF2-40B4-BE49-F238E27FC236}">
                <a16:creationId xmlns:a16="http://schemas.microsoft.com/office/drawing/2014/main" id="{350451E2-C559-4B3C-86CC-B1C239F432F6}"/>
              </a:ext>
            </a:extLst>
          </p:cNvPr>
          <p:cNvSpPr txBox="1"/>
          <p:nvPr/>
        </p:nvSpPr>
        <p:spPr>
          <a:xfrm>
            <a:off x="3548389" y="9739285"/>
            <a:ext cx="269626" cy="276999"/>
          </a:xfrm>
          <a:prstGeom prst="rect">
            <a:avLst/>
          </a:prstGeom>
          <a:noFill/>
        </p:spPr>
        <p:txBody>
          <a:bodyPr wrap="none" rtlCol="0">
            <a:spAutoFit/>
          </a:bodyPr>
          <a:lstStyle/>
          <a:p>
            <a:r>
              <a:rPr lang="ru-RU" sz="1200" dirty="0"/>
              <a:t>4</a:t>
            </a:r>
          </a:p>
        </p:txBody>
      </p:sp>
    </p:spTree>
    <p:extLst>
      <p:ext uri="{BB962C8B-B14F-4D97-AF65-F5344CB8AC3E}">
        <p14:creationId xmlns:p14="http://schemas.microsoft.com/office/powerpoint/2010/main" val="2537800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A19FF40-F4E8-46C3-814C-766D4E262CC9}"/>
              </a:ext>
            </a:extLst>
          </p:cNvPr>
          <p:cNvSpPr txBox="1"/>
          <p:nvPr/>
        </p:nvSpPr>
        <p:spPr>
          <a:xfrm>
            <a:off x="1859826" y="94047"/>
            <a:ext cx="5418336" cy="4093428"/>
          </a:xfrm>
          <a:prstGeom prst="rect">
            <a:avLst/>
          </a:prstGeom>
          <a:noFill/>
        </p:spPr>
        <p:txBody>
          <a:bodyPr wrap="square" rtlCol="0">
            <a:spAutoFit/>
          </a:bodyPr>
          <a:lstStyle/>
          <a:p>
            <a:pPr algn="ctr"/>
            <a:r>
              <a:rPr lang="ru-RU" sz="1400" dirty="0"/>
              <a:t> </a:t>
            </a:r>
            <a:br>
              <a:rPr lang="ru-RU" dirty="0"/>
            </a:br>
            <a:r>
              <a:rPr lang="ru-RU" sz="1400" b="1" dirty="0">
                <a:solidFill>
                  <a:srgbClr val="002060"/>
                </a:solidFill>
                <a:latin typeface="Adobe Heiti Std R" panose="020B0400000000000000" pitchFamily="34" charset="-128"/>
                <a:ea typeface="Adobe Heiti Std R" panose="020B0400000000000000" pitchFamily="34" charset="-128"/>
              </a:rPr>
              <a:t>АЛИМОВ </a:t>
            </a:r>
          </a:p>
          <a:p>
            <a:pPr algn="ctr"/>
            <a:r>
              <a:rPr lang="ru-RU" sz="1400" b="1" dirty="0">
                <a:solidFill>
                  <a:srgbClr val="002060"/>
                </a:solidFill>
                <a:latin typeface="Adobe Heiti Std R" panose="020B0400000000000000" pitchFamily="34" charset="-128"/>
                <a:ea typeface="Adobe Heiti Std R" panose="020B0400000000000000" pitchFamily="34" charset="-128"/>
              </a:rPr>
              <a:t>ДМИТРИЙ ЛЕОНИДОВИЧ</a:t>
            </a:r>
          </a:p>
          <a:p>
            <a:pPr algn="ctr"/>
            <a:r>
              <a:rPr lang="ru-RU" sz="1400" b="1" dirty="0">
                <a:solidFill>
                  <a:srgbClr val="002060"/>
                </a:solidFill>
                <a:latin typeface="Adobe Heiti Std R" panose="020B0400000000000000" pitchFamily="34" charset="-128"/>
                <a:ea typeface="Adobe Heiti Std R" panose="020B0400000000000000" pitchFamily="34" charset="-128"/>
              </a:rPr>
              <a:t>( 1975 – 1996 )</a:t>
            </a:r>
          </a:p>
          <a:p>
            <a:endParaRPr lang="ru-RU" sz="1400" b="1" dirty="0">
              <a:solidFill>
                <a:srgbClr val="002060"/>
              </a:solidFill>
            </a:endParaRPr>
          </a:p>
          <a:p>
            <a:r>
              <a:rPr lang="ru-RU" sz="1400" i="1" dirty="0">
                <a:latin typeface="Cambria" panose="02040503050406030204" pitchFamily="18" charset="0"/>
                <a:ea typeface="Cambria" panose="02040503050406030204" pitchFamily="18" charset="0"/>
              </a:rPr>
              <a:t>Место рождения: </a:t>
            </a:r>
            <a:r>
              <a:rPr lang="ru-RU" sz="1400" dirty="0">
                <a:latin typeface="Cambria" panose="02040503050406030204" pitchFamily="18" charset="0"/>
                <a:ea typeface="Cambria" panose="02040503050406030204" pitchFamily="18" charset="0"/>
              </a:rPr>
              <a:t>г. Киров</a:t>
            </a:r>
          </a:p>
          <a:p>
            <a:r>
              <a:rPr lang="ru-RU" sz="1400" i="1" dirty="0">
                <a:latin typeface="Cambria" panose="02040503050406030204" pitchFamily="18" charset="0"/>
                <a:ea typeface="Cambria" panose="02040503050406030204" pitchFamily="18" charset="0"/>
              </a:rPr>
              <a:t>Призван</a:t>
            </a:r>
            <a:r>
              <a:rPr lang="ru-RU" sz="1400" dirty="0">
                <a:latin typeface="Cambria" panose="02040503050406030204" pitchFamily="18" charset="0"/>
                <a:ea typeface="Cambria" panose="02040503050406030204" pitchFamily="18" charset="0"/>
              </a:rPr>
              <a:t> Ленинским РВК г. Кирова 10 декабря 1994 г.</a:t>
            </a:r>
          </a:p>
          <a:p>
            <a:r>
              <a:rPr lang="ru-RU" sz="1400" i="1" dirty="0">
                <a:latin typeface="Cambria" panose="02040503050406030204" pitchFamily="18" charset="0"/>
                <a:ea typeface="Cambria" panose="02040503050406030204" pitchFamily="18" charset="0"/>
              </a:rPr>
              <a:t>Служба: </a:t>
            </a:r>
            <a:r>
              <a:rPr lang="ru-RU" sz="1400" dirty="0">
                <a:latin typeface="Cambria" panose="02040503050406030204" pitchFamily="18" charset="0"/>
                <a:ea typeface="Cambria" panose="02040503050406030204" pitchFamily="18" charset="0"/>
              </a:rPr>
              <a:t>рядовой, стрелок в/ч 3419 (внутренние войска дивизии им. Дзержинского)</a:t>
            </a:r>
          </a:p>
          <a:p>
            <a:r>
              <a:rPr lang="ru-RU" sz="1400" i="1" dirty="0">
                <a:latin typeface="Cambria" panose="02040503050406030204" pitchFamily="18" charset="0"/>
                <a:ea typeface="Cambria" panose="02040503050406030204" pitchFamily="18" charset="0"/>
              </a:rPr>
              <a:t>Погиб </a:t>
            </a:r>
            <a:r>
              <a:rPr lang="ru-RU" sz="1400" dirty="0">
                <a:latin typeface="Cambria" panose="02040503050406030204" pitchFamily="18" charset="0"/>
                <a:ea typeface="Cambria" panose="02040503050406030204" pitchFamily="18" charset="0"/>
              </a:rPr>
              <a:t>16 февраля 1996 г. в ходе боевых действий в Чеченской республике</a:t>
            </a:r>
          </a:p>
          <a:p>
            <a:r>
              <a:rPr lang="ru-RU" sz="1400" i="1" dirty="0">
                <a:latin typeface="Cambria" panose="02040503050406030204" pitchFamily="18" charset="0"/>
                <a:ea typeface="Cambria" panose="02040503050406030204" pitchFamily="18" charset="0"/>
              </a:rPr>
              <a:t>Захоронен</a:t>
            </a:r>
            <a:r>
              <a:rPr lang="ru-RU" sz="1400" dirty="0">
                <a:latin typeface="Cambria" panose="02040503050406030204" pitchFamily="18" charset="0"/>
                <a:ea typeface="Cambria" panose="02040503050406030204" pitchFamily="18" charset="0"/>
              </a:rPr>
              <a:t> на Новомакарьевском кладбище г. Кирова</a:t>
            </a:r>
          </a:p>
          <a:p>
            <a:r>
              <a:rPr lang="ru-RU" sz="1400" i="1" dirty="0">
                <a:latin typeface="Cambria" panose="02040503050406030204" pitchFamily="18" charset="0"/>
                <a:ea typeface="Cambria" panose="02040503050406030204" pitchFamily="18" charset="0"/>
              </a:rPr>
              <a:t>Награжден</a:t>
            </a:r>
            <a:r>
              <a:rPr lang="ru-RU" sz="1400" dirty="0">
                <a:latin typeface="Cambria" panose="02040503050406030204" pitchFamily="18" charset="0"/>
                <a:ea typeface="Cambria" panose="02040503050406030204" pitchFamily="18" charset="0"/>
              </a:rPr>
              <a:t> орденом Мужества </a:t>
            </a:r>
          </a:p>
          <a:p>
            <a:endParaRPr lang="ru-RU" dirty="0">
              <a:latin typeface="Adobe Fan Heiti Std B" panose="020B0700000000000000" pitchFamily="34" charset="-128"/>
              <a:ea typeface="Adobe Fan Heiti Std B" panose="020B0700000000000000" pitchFamily="34" charset="-128"/>
            </a:endParaRPr>
          </a:p>
          <a:p>
            <a:pPr algn="ctr"/>
            <a:r>
              <a:rPr lang="ru-RU" sz="1400" b="1" dirty="0">
                <a:solidFill>
                  <a:srgbClr val="002060"/>
                </a:solidFill>
                <a:latin typeface="Adobe Heiti Std R" panose="020B0400000000000000" pitchFamily="34" charset="-128"/>
                <a:ea typeface="Adobe Heiti Std R" panose="020B0400000000000000" pitchFamily="34" charset="-128"/>
              </a:rPr>
              <a:t>АНТИПЕЛЬСКИЙ</a:t>
            </a:r>
          </a:p>
          <a:p>
            <a:pPr algn="ctr"/>
            <a:r>
              <a:rPr lang="ru-RU" sz="1400" b="1" dirty="0">
                <a:solidFill>
                  <a:srgbClr val="002060"/>
                </a:solidFill>
                <a:latin typeface="Adobe Heiti Std R" panose="020B0400000000000000" pitchFamily="34" charset="-128"/>
                <a:ea typeface="Adobe Heiti Std R" panose="020B0400000000000000" pitchFamily="34" charset="-128"/>
              </a:rPr>
              <a:t>АЛЕКСАНДР ВАЛЕРЬЕВИЧ</a:t>
            </a:r>
          </a:p>
          <a:p>
            <a:pPr algn="ctr"/>
            <a:r>
              <a:rPr lang="ru-RU" sz="1400" b="1" dirty="0">
                <a:solidFill>
                  <a:srgbClr val="002060"/>
                </a:solidFill>
                <a:latin typeface="Adobe Heiti Std R" panose="020B0400000000000000" pitchFamily="34" charset="-128"/>
                <a:ea typeface="Adobe Heiti Std R" panose="020B0400000000000000" pitchFamily="34" charset="-128"/>
              </a:rPr>
              <a:t>( 1977 – 1996 )</a:t>
            </a:r>
          </a:p>
          <a:p>
            <a:pPr algn="ctr"/>
            <a:endParaRPr lang="ru-RU" b="1" dirty="0">
              <a:solidFill>
                <a:srgbClr val="002060"/>
              </a:solidFill>
            </a:endParaRPr>
          </a:p>
        </p:txBody>
      </p:sp>
      <p:pic>
        <p:nvPicPr>
          <p:cNvPr id="7" name="Рисунок 6">
            <a:extLst>
              <a:ext uri="{FF2B5EF4-FFF2-40B4-BE49-F238E27FC236}">
                <a16:creationId xmlns:a16="http://schemas.microsoft.com/office/drawing/2014/main" id="{418BEB18-D494-4772-80CC-66692F576BF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8192" y="791590"/>
            <a:ext cx="1464476" cy="2024797"/>
          </a:xfrm>
          <a:prstGeom prst="rect">
            <a:avLst/>
          </a:prstGeom>
        </p:spPr>
      </p:pic>
      <p:sp>
        <p:nvSpPr>
          <p:cNvPr id="2" name="Прямоугольник 1"/>
          <p:cNvSpPr/>
          <p:nvPr/>
        </p:nvSpPr>
        <p:spPr>
          <a:xfrm>
            <a:off x="1859826" y="4049099"/>
            <a:ext cx="5621747" cy="2246769"/>
          </a:xfrm>
          <a:prstGeom prst="rect">
            <a:avLst/>
          </a:prstGeom>
        </p:spPr>
        <p:txBody>
          <a:bodyPr wrap="square">
            <a:spAutoFit/>
          </a:bodyPr>
          <a:lstStyle/>
          <a:p>
            <a:r>
              <a:rPr lang="ru-RU" sz="1400" i="1" dirty="0">
                <a:latin typeface="Cambria" panose="02040503050406030204" pitchFamily="18" charset="0"/>
                <a:ea typeface="Cambria" panose="02040503050406030204" pitchFamily="18" charset="0"/>
              </a:rPr>
              <a:t>Дата рождения: </a:t>
            </a:r>
            <a:r>
              <a:rPr lang="ru-RU" sz="1400" dirty="0">
                <a:latin typeface="Cambria" panose="02040503050406030204" pitchFamily="18" charset="0"/>
                <a:ea typeface="Cambria" panose="02040503050406030204" pitchFamily="18" charset="0"/>
              </a:rPr>
              <a:t>16 мая 1977 года</a:t>
            </a:r>
          </a:p>
          <a:p>
            <a:r>
              <a:rPr lang="ru-RU" sz="1400" i="1" dirty="0">
                <a:latin typeface="Cambria" panose="02040503050406030204" pitchFamily="18" charset="0"/>
                <a:ea typeface="Cambria" panose="02040503050406030204" pitchFamily="18" charset="0"/>
              </a:rPr>
              <a:t>Место рождения: </a:t>
            </a:r>
            <a:r>
              <a:rPr lang="ru-RU" sz="1400" dirty="0">
                <a:latin typeface="Cambria" panose="02040503050406030204" pitchFamily="18" charset="0"/>
                <a:ea typeface="Cambria" panose="02040503050406030204" pitchFamily="18" charset="0"/>
              </a:rPr>
              <a:t>г. Киров </a:t>
            </a:r>
          </a:p>
          <a:p>
            <a:r>
              <a:rPr lang="ru-RU" sz="1400" i="1" dirty="0">
                <a:latin typeface="Cambria" panose="02040503050406030204" pitchFamily="18" charset="0"/>
                <a:ea typeface="Cambria" panose="02040503050406030204" pitchFamily="18" charset="0"/>
              </a:rPr>
              <a:t>Учеба</a:t>
            </a:r>
            <a:r>
              <a:rPr lang="ru-RU" sz="1400" dirty="0">
                <a:latin typeface="Cambria" panose="02040503050406030204" pitchFamily="18" charset="0"/>
                <a:ea typeface="Cambria" panose="02040503050406030204" pitchFamily="18" charset="0"/>
              </a:rPr>
              <a:t>: ПТУ № 13 г. Кирова</a:t>
            </a:r>
          </a:p>
          <a:p>
            <a:r>
              <a:rPr lang="ru-RU" sz="1400" i="1" dirty="0">
                <a:latin typeface="Cambria" panose="02040503050406030204" pitchFamily="18" charset="0"/>
                <a:ea typeface="Cambria" panose="02040503050406030204" pitchFamily="18" charset="0"/>
              </a:rPr>
              <a:t>Призван</a:t>
            </a:r>
            <a:r>
              <a:rPr lang="ru-RU" sz="1400" dirty="0">
                <a:latin typeface="Cambria" panose="02040503050406030204" pitchFamily="18" charset="0"/>
                <a:ea typeface="Cambria" panose="02040503050406030204" pitchFamily="18" charset="0"/>
              </a:rPr>
              <a:t> Первомайским РВК г. Кирова 13 июня 1995 г.</a:t>
            </a:r>
          </a:p>
          <a:p>
            <a:r>
              <a:rPr lang="ru-RU" sz="1400" i="1" dirty="0">
                <a:latin typeface="Cambria" panose="02040503050406030204" pitchFamily="18" charset="0"/>
                <a:ea typeface="Cambria" panose="02040503050406030204" pitchFamily="18" charset="0"/>
              </a:rPr>
              <a:t>Служба: </a:t>
            </a:r>
            <a:r>
              <a:rPr lang="ru-RU" sz="1400" dirty="0">
                <a:latin typeface="Cambria" panose="02040503050406030204" pitchFamily="18" charset="0"/>
                <a:ea typeface="Cambria" panose="02040503050406030204" pitchFamily="18" charset="0"/>
              </a:rPr>
              <a:t>рядовой, наводчик-оператор в 506-м гвардейском мотострелковом Познанском Краснознамённом, ордена Суворова полку 27-й гвардейской мотострелковой дивизии </a:t>
            </a:r>
          </a:p>
          <a:p>
            <a:r>
              <a:rPr lang="ru-RU" sz="1400" i="1" dirty="0">
                <a:latin typeface="Cambria" panose="02040503050406030204" pitchFamily="18" charset="0"/>
                <a:ea typeface="Cambria" panose="02040503050406030204" pitchFamily="18" charset="0"/>
              </a:rPr>
              <a:t>Погиб </a:t>
            </a:r>
            <a:r>
              <a:rPr lang="ru-RU" sz="1400" dirty="0">
                <a:latin typeface="Cambria" panose="02040503050406030204" pitchFamily="18" charset="0"/>
                <a:ea typeface="Cambria" panose="02040503050406030204" pitchFamily="18" charset="0"/>
              </a:rPr>
              <a:t>15 июля </a:t>
            </a:r>
            <a:r>
              <a:rPr lang="ru-RU" sz="1400" i="1" dirty="0">
                <a:latin typeface="Cambria" panose="02040503050406030204" pitchFamily="18" charset="0"/>
                <a:ea typeface="Cambria" panose="02040503050406030204" pitchFamily="18" charset="0"/>
              </a:rPr>
              <a:t>1996 </a:t>
            </a:r>
            <a:r>
              <a:rPr lang="ru-RU" sz="1400" dirty="0">
                <a:latin typeface="Cambria" panose="02040503050406030204" pitchFamily="18" charset="0"/>
                <a:ea typeface="Cambria" panose="02040503050406030204" pitchFamily="18" charset="0"/>
              </a:rPr>
              <a:t>г. в Чеченской республике</a:t>
            </a:r>
          </a:p>
          <a:p>
            <a:r>
              <a:rPr lang="ru-RU" sz="1400" i="1" dirty="0">
                <a:latin typeface="Cambria" panose="02040503050406030204" pitchFamily="18" charset="0"/>
                <a:ea typeface="Cambria" panose="02040503050406030204" pitchFamily="18" charset="0"/>
              </a:rPr>
              <a:t>Захоронен </a:t>
            </a:r>
            <a:r>
              <a:rPr lang="ru-RU" sz="1400" dirty="0">
                <a:latin typeface="Cambria" panose="02040503050406030204" pitchFamily="18" charset="0"/>
                <a:ea typeface="Cambria" panose="02040503050406030204" pitchFamily="18" charset="0"/>
              </a:rPr>
              <a:t>на Ново -Макарьевском кладбище</a:t>
            </a:r>
          </a:p>
          <a:p>
            <a:r>
              <a:rPr lang="ru-RU" sz="1400" i="1" dirty="0">
                <a:latin typeface="Cambria" panose="02040503050406030204" pitchFamily="18" charset="0"/>
                <a:ea typeface="Cambria" panose="02040503050406030204" pitchFamily="18" charset="0"/>
              </a:rPr>
              <a:t>Награжден</a:t>
            </a:r>
            <a:r>
              <a:rPr lang="ru-RU" sz="1400" dirty="0">
                <a:latin typeface="Cambria" panose="02040503050406030204" pitchFamily="18" charset="0"/>
                <a:ea typeface="Cambria" panose="02040503050406030204" pitchFamily="18" charset="0"/>
              </a:rPr>
              <a:t> орденом Мужества (посмертно)</a:t>
            </a: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rcRect/>
          <a:stretch/>
        </p:blipFill>
        <p:spPr>
          <a:xfrm>
            <a:off x="217331" y="3606747"/>
            <a:ext cx="1580370" cy="1952978"/>
          </a:xfrm>
          <a:prstGeom prst="rect">
            <a:avLst/>
          </a:prstGeom>
        </p:spPr>
      </p:pic>
      <p:cxnSp>
        <p:nvCxnSpPr>
          <p:cNvPr id="13" name="Прямая соединительная линия 12">
            <a:extLst>
              <a:ext uri="{FF2B5EF4-FFF2-40B4-BE49-F238E27FC236}">
                <a16:creationId xmlns:a16="http://schemas.microsoft.com/office/drawing/2014/main" id="{BE0651FE-B181-4812-9169-2EC499DAFA3B}"/>
              </a:ext>
            </a:extLst>
          </p:cNvPr>
          <p:cNvCxnSpPr/>
          <p:nvPr/>
        </p:nvCxnSpPr>
        <p:spPr>
          <a:xfrm>
            <a:off x="217331" y="287784"/>
            <a:ext cx="6857189" cy="0"/>
          </a:xfrm>
          <a:prstGeom prst="line">
            <a:avLst/>
          </a:prstGeom>
        </p:spPr>
        <p:style>
          <a:lnRef idx="1">
            <a:schemeClr val="dk1"/>
          </a:lnRef>
          <a:fillRef idx="0">
            <a:schemeClr val="dk1"/>
          </a:fillRef>
          <a:effectRef idx="0">
            <a:schemeClr val="dk1"/>
          </a:effectRef>
          <a:fontRef idx="minor">
            <a:schemeClr val="tx1"/>
          </a:fontRef>
        </p:style>
      </p:cxnSp>
      <p:pic>
        <p:nvPicPr>
          <p:cNvPr id="15" name="Рисунок 14">
            <a:extLst>
              <a:ext uri="{FF2B5EF4-FFF2-40B4-BE49-F238E27FC236}">
                <a16:creationId xmlns:a16="http://schemas.microsoft.com/office/drawing/2014/main" id="{54702588-E9C0-4F36-A013-EDAD452BAE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774" y="164598"/>
            <a:ext cx="384168" cy="283132"/>
          </a:xfrm>
          <a:prstGeom prst="rect">
            <a:avLst/>
          </a:prstGeom>
        </p:spPr>
      </p:pic>
      <p:sp>
        <p:nvSpPr>
          <p:cNvPr id="16" name="TextBox 15">
            <a:extLst>
              <a:ext uri="{FF2B5EF4-FFF2-40B4-BE49-F238E27FC236}">
                <a16:creationId xmlns:a16="http://schemas.microsoft.com/office/drawing/2014/main" id="{D7A46122-9800-4627-8DD9-6286D9ABA8FA}"/>
              </a:ext>
            </a:extLst>
          </p:cNvPr>
          <p:cNvSpPr txBox="1"/>
          <p:nvPr/>
        </p:nvSpPr>
        <p:spPr>
          <a:xfrm>
            <a:off x="1801076" y="64341"/>
            <a:ext cx="4403513" cy="276999"/>
          </a:xfrm>
          <a:prstGeom prst="rect">
            <a:avLst/>
          </a:prstGeom>
          <a:noFill/>
        </p:spPr>
        <p:txBody>
          <a:bodyPr wrap="none" rtlCol="0">
            <a:spAutoFit/>
          </a:bodyPr>
          <a:lstStyle/>
          <a:p>
            <a:r>
              <a:rPr lang="ru-RU" sz="1200" i="1" dirty="0"/>
              <a:t>Кировчане, погибшие в вооруженных конфликтах в Чечне</a:t>
            </a:r>
          </a:p>
        </p:txBody>
      </p:sp>
      <p:pic>
        <p:nvPicPr>
          <p:cNvPr id="20" name="Рисунок 19">
            <a:extLst>
              <a:ext uri="{FF2B5EF4-FFF2-40B4-BE49-F238E27FC236}">
                <a16:creationId xmlns:a16="http://schemas.microsoft.com/office/drawing/2014/main" id="{939AB3D3-D5B4-4520-94AA-AB615C47823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17463" y="991401"/>
            <a:ext cx="360040" cy="288032"/>
          </a:xfrm>
          <a:prstGeom prst="rect">
            <a:avLst/>
          </a:prstGeom>
        </p:spPr>
      </p:pic>
      <p:cxnSp>
        <p:nvCxnSpPr>
          <p:cNvPr id="22" name="Прямая соединительная линия 21">
            <a:extLst>
              <a:ext uri="{FF2B5EF4-FFF2-40B4-BE49-F238E27FC236}">
                <a16:creationId xmlns:a16="http://schemas.microsoft.com/office/drawing/2014/main" id="{A40130B7-4C2C-46A1-B5B1-D5EC36C58349}"/>
              </a:ext>
            </a:extLst>
          </p:cNvPr>
          <p:cNvCxnSpPr/>
          <p:nvPr/>
        </p:nvCxnSpPr>
        <p:spPr>
          <a:xfrm>
            <a:off x="3189388" y="1114484"/>
            <a:ext cx="115212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id="{932AB06F-6215-4BE0-A78E-A607E60233E5}"/>
              </a:ext>
            </a:extLst>
          </p:cNvPr>
          <p:cNvCxnSpPr/>
          <p:nvPr/>
        </p:nvCxnSpPr>
        <p:spPr>
          <a:xfrm>
            <a:off x="4833115" y="1114484"/>
            <a:ext cx="115212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25" name="Рисунок 24">
            <a:extLst>
              <a:ext uri="{FF2B5EF4-FFF2-40B4-BE49-F238E27FC236}">
                <a16:creationId xmlns:a16="http://schemas.microsoft.com/office/drawing/2014/main" id="{4BD25ECD-0AFC-4AA7-9C12-4B1522713CE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65665" y="3823300"/>
            <a:ext cx="360040" cy="288032"/>
          </a:xfrm>
          <a:prstGeom prst="rect">
            <a:avLst/>
          </a:prstGeom>
        </p:spPr>
      </p:pic>
      <p:cxnSp>
        <p:nvCxnSpPr>
          <p:cNvPr id="26" name="Прямая соединительная линия 25">
            <a:extLst>
              <a:ext uri="{FF2B5EF4-FFF2-40B4-BE49-F238E27FC236}">
                <a16:creationId xmlns:a16="http://schemas.microsoft.com/office/drawing/2014/main" id="{9551E4C8-2F7F-4D39-9F26-429A47300B4E}"/>
              </a:ext>
            </a:extLst>
          </p:cNvPr>
          <p:cNvCxnSpPr/>
          <p:nvPr/>
        </p:nvCxnSpPr>
        <p:spPr>
          <a:xfrm>
            <a:off x="3107138" y="3958264"/>
            <a:ext cx="115212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a:extLst>
              <a:ext uri="{FF2B5EF4-FFF2-40B4-BE49-F238E27FC236}">
                <a16:creationId xmlns:a16="http://schemas.microsoft.com/office/drawing/2014/main" id="{06256AA9-FF36-4784-BBD5-B800042897AC}"/>
              </a:ext>
            </a:extLst>
          </p:cNvPr>
          <p:cNvCxnSpPr/>
          <p:nvPr/>
        </p:nvCxnSpPr>
        <p:spPr>
          <a:xfrm>
            <a:off x="4833115" y="3967316"/>
            <a:ext cx="115212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28" name="Рисунок 27">
            <a:extLst>
              <a:ext uri="{FF2B5EF4-FFF2-40B4-BE49-F238E27FC236}">
                <a16:creationId xmlns:a16="http://schemas.microsoft.com/office/drawing/2014/main" id="{62A9D2DB-B0FD-497F-8F6C-BF5FB49D7BD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95863" y="6901564"/>
            <a:ext cx="360040" cy="288032"/>
          </a:xfrm>
          <a:prstGeom prst="rect">
            <a:avLst/>
          </a:prstGeom>
        </p:spPr>
      </p:pic>
      <p:cxnSp>
        <p:nvCxnSpPr>
          <p:cNvPr id="29" name="Прямая соединительная линия 28">
            <a:extLst>
              <a:ext uri="{FF2B5EF4-FFF2-40B4-BE49-F238E27FC236}">
                <a16:creationId xmlns:a16="http://schemas.microsoft.com/office/drawing/2014/main" id="{009588FA-E4BC-4C84-AD66-C7ACCB34DB0C}"/>
              </a:ext>
            </a:extLst>
          </p:cNvPr>
          <p:cNvCxnSpPr/>
          <p:nvPr/>
        </p:nvCxnSpPr>
        <p:spPr>
          <a:xfrm>
            <a:off x="2972325" y="7031454"/>
            <a:ext cx="115212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a:extLst>
              <a:ext uri="{FF2B5EF4-FFF2-40B4-BE49-F238E27FC236}">
                <a16:creationId xmlns:a16="http://schemas.microsoft.com/office/drawing/2014/main" id="{9AF031CC-B9E3-41BB-AD8A-205D1C11F1F1}"/>
              </a:ext>
            </a:extLst>
          </p:cNvPr>
          <p:cNvCxnSpPr/>
          <p:nvPr/>
        </p:nvCxnSpPr>
        <p:spPr>
          <a:xfrm>
            <a:off x="4777503" y="7018007"/>
            <a:ext cx="115212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a16="http://schemas.microsoft.com/office/drawing/2014/main" id="{E36B8569-A9B4-4D30-A5A2-AB0C2E0FB05E}"/>
              </a:ext>
            </a:extLst>
          </p:cNvPr>
          <p:cNvCxnSpPr/>
          <p:nvPr/>
        </p:nvCxnSpPr>
        <p:spPr>
          <a:xfrm>
            <a:off x="336858" y="9726808"/>
            <a:ext cx="6857189" cy="0"/>
          </a:xfrm>
          <a:prstGeom prst="line">
            <a:avLst/>
          </a:prstGeom>
        </p:spPr>
        <p:style>
          <a:lnRef idx="1">
            <a:schemeClr val="dk1"/>
          </a:lnRef>
          <a:fillRef idx="0">
            <a:schemeClr val="dk1"/>
          </a:fillRef>
          <a:effectRef idx="0">
            <a:schemeClr val="dk1"/>
          </a:effectRef>
          <a:fontRef idx="minor">
            <a:schemeClr val="tx1"/>
          </a:fontRef>
        </p:style>
      </p:cxnSp>
      <p:sp>
        <p:nvSpPr>
          <p:cNvPr id="32" name="TextBox 31">
            <a:extLst>
              <a:ext uri="{FF2B5EF4-FFF2-40B4-BE49-F238E27FC236}">
                <a16:creationId xmlns:a16="http://schemas.microsoft.com/office/drawing/2014/main" id="{350451E2-C559-4B3C-86CC-B1C239F432F6}"/>
              </a:ext>
            </a:extLst>
          </p:cNvPr>
          <p:cNvSpPr txBox="1"/>
          <p:nvPr/>
        </p:nvSpPr>
        <p:spPr>
          <a:xfrm>
            <a:off x="3548389" y="9739285"/>
            <a:ext cx="269626" cy="276999"/>
          </a:xfrm>
          <a:prstGeom prst="rect">
            <a:avLst/>
          </a:prstGeom>
          <a:noFill/>
        </p:spPr>
        <p:txBody>
          <a:bodyPr wrap="none" rtlCol="0">
            <a:spAutoFit/>
          </a:bodyPr>
          <a:lstStyle/>
          <a:p>
            <a:r>
              <a:rPr lang="ru-RU" sz="1200" dirty="0"/>
              <a:t>5</a:t>
            </a:r>
          </a:p>
        </p:txBody>
      </p:sp>
      <p:sp>
        <p:nvSpPr>
          <p:cNvPr id="33" name="Прямоугольник 32">
            <a:extLst>
              <a:ext uri="{FF2B5EF4-FFF2-40B4-BE49-F238E27FC236}">
                <a16:creationId xmlns:a16="http://schemas.microsoft.com/office/drawing/2014/main" id="{165D2E81-5406-4791-9E1B-7711C5C2E1D8}"/>
              </a:ext>
            </a:extLst>
          </p:cNvPr>
          <p:cNvSpPr/>
          <p:nvPr/>
        </p:nvSpPr>
        <p:spPr>
          <a:xfrm>
            <a:off x="2631208" y="6245368"/>
            <a:ext cx="3689350" cy="738664"/>
          </a:xfrm>
          <a:prstGeom prst="rect">
            <a:avLst/>
          </a:prstGeom>
        </p:spPr>
        <p:txBody>
          <a:bodyPr>
            <a:spAutoFit/>
          </a:bodyPr>
          <a:lstStyle/>
          <a:p>
            <a:pPr algn="ctr"/>
            <a:r>
              <a:rPr lang="ru-RU" sz="1400" b="1" dirty="0">
                <a:solidFill>
                  <a:srgbClr val="002060"/>
                </a:solidFill>
                <a:latin typeface="Adobe Heiti Std R" panose="020B0400000000000000" pitchFamily="34" charset="-128"/>
                <a:ea typeface="Adobe Heiti Std R" panose="020B0400000000000000" pitchFamily="34" charset="-128"/>
              </a:rPr>
              <a:t>БЕЗРУЧКО </a:t>
            </a:r>
          </a:p>
          <a:p>
            <a:pPr algn="ctr"/>
            <a:r>
              <a:rPr lang="ru-RU" sz="1400" b="1" dirty="0">
                <a:solidFill>
                  <a:srgbClr val="002060"/>
                </a:solidFill>
                <a:latin typeface="Adobe Heiti Std R" panose="020B0400000000000000" pitchFamily="34" charset="-128"/>
                <a:ea typeface="Adobe Heiti Std R" panose="020B0400000000000000" pitchFamily="34" charset="-128"/>
              </a:rPr>
              <a:t>ВАЛЕРИЙ ВИКТОРОВИЧ </a:t>
            </a:r>
          </a:p>
          <a:p>
            <a:pPr algn="ctr"/>
            <a:r>
              <a:rPr lang="ru-RU" sz="1400" b="1" dirty="0">
                <a:solidFill>
                  <a:srgbClr val="002060"/>
                </a:solidFill>
                <a:latin typeface="Adobe Heiti Std R" panose="020B0400000000000000" pitchFamily="34" charset="-128"/>
                <a:ea typeface="Adobe Heiti Std R" panose="020B0400000000000000" pitchFamily="34" charset="-128"/>
              </a:rPr>
              <a:t>( 1971 - 2001 )</a:t>
            </a:r>
          </a:p>
        </p:txBody>
      </p:sp>
      <p:pic>
        <p:nvPicPr>
          <p:cNvPr id="34" name="Рисунок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9301" y="6938796"/>
            <a:ext cx="1577048" cy="2118891"/>
          </a:xfrm>
          <a:prstGeom prst="rect">
            <a:avLst/>
          </a:prstGeom>
        </p:spPr>
      </p:pic>
      <p:sp>
        <p:nvSpPr>
          <p:cNvPr id="35" name="TextBox 34">
            <a:extLst>
              <a:ext uri="{FF2B5EF4-FFF2-40B4-BE49-F238E27FC236}">
                <a16:creationId xmlns:a16="http://schemas.microsoft.com/office/drawing/2014/main" id="{86343A7C-E0DF-4FEB-A0C3-78DA45426DFD}"/>
              </a:ext>
            </a:extLst>
          </p:cNvPr>
          <p:cNvSpPr txBox="1"/>
          <p:nvPr/>
        </p:nvSpPr>
        <p:spPr>
          <a:xfrm>
            <a:off x="1953269" y="7134314"/>
            <a:ext cx="5443070" cy="2462213"/>
          </a:xfrm>
          <a:prstGeom prst="rect">
            <a:avLst/>
          </a:prstGeom>
          <a:noFill/>
        </p:spPr>
        <p:txBody>
          <a:bodyPr wrap="square" rtlCol="0">
            <a:spAutoFit/>
          </a:bodyPr>
          <a:lstStyle/>
          <a:p>
            <a:pPr algn="just"/>
            <a:r>
              <a:rPr lang="ru-RU" sz="1400" i="1" dirty="0">
                <a:latin typeface="Cambria" panose="02040503050406030204" pitchFamily="18" charset="0"/>
                <a:ea typeface="Cambria" panose="02040503050406030204" pitchFamily="18" charset="0"/>
              </a:rPr>
              <a:t>Дата рождения: </a:t>
            </a:r>
            <a:r>
              <a:rPr lang="ru-RU" sz="1400" dirty="0">
                <a:latin typeface="Cambria" panose="02040503050406030204" pitchFamily="18" charset="0"/>
                <a:ea typeface="Cambria" panose="02040503050406030204" pitchFamily="18" charset="0"/>
              </a:rPr>
              <a:t>18 июля 1971 г.</a:t>
            </a:r>
          </a:p>
          <a:p>
            <a:pPr algn="just"/>
            <a:r>
              <a:rPr lang="ru-RU" sz="1400" i="1" dirty="0">
                <a:latin typeface="Cambria" panose="02040503050406030204" pitchFamily="18" charset="0"/>
                <a:ea typeface="Cambria" panose="02040503050406030204" pitchFamily="18" charset="0"/>
              </a:rPr>
              <a:t>Место рождения: </a:t>
            </a:r>
            <a:r>
              <a:rPr lang="ru-RU" sz="1400" dirty="0">
                <a:latin typeface="Cambria" panose="02040503050406030204" pitchFamily="18" charset="0"/>
                <a:ea typeface="Cambria" panose="02040503050406030204" pitchFamily="18" charset="0"/>
              </a:rPr>
              <a:t>г. Алма-Атинская область Казахской СССР</a:t>
            </a:r>
          </a:p>
          <a:p>
            <a:pPr algn="just"/>
            <a:r>
              <a:rPr lang="ru-RU" sz="1400" i="1" dirty="0">
                <a:latin typeface="Cambria" panose="02040503050406030204" pitchFamily="18" charset="0"/>
                <a:ea typeface="Cambria" panose="02040503050406030204" pitchFamily="18" charset="0"/>
              </a:rPr>
              <a:t>Учеба: </a:t>
            </a:r>
            <a:r>
              <a:rPr lang="ru-RU" sz="1400" dirty="0">
                <a:latin typeface="Cambria" panose="02040503050406030204" pitchFamily="18" charset="0"/>
                <a:ea typeface="Cambria" panose="02040503050406030204" pitchFamily="18" charset="0"/>
              </a:rPr>
              <a:t>школа № 68 села Бахта</a:t>
            </a:r>
          </a:p>
          <a:p>
            <a:pPr algn="just"/>
            <a:r>
              <a:rPr lang="ru-RU" sz="1400" i="1" dirty="0">
                <a:latin typeface="Cambria" panose="02040503050406030204" pitchFamily="18" charset="0"/>
                <a:ea typeface="Cambria" panose="02040503050406030204" pitchFamily="18" charset="0"/>
              </a:rPr>
              <a:t>Направлен</a:t>
            </a:r>
            <a:r>
              <a:rPr lang="ru-RU" sz="1400" dirty="0">
                <a:latin typeface="Cambria" panose="02040503050406030204" pitchFamily="18" charset="0"/>
                <a:ea typeface="Cambria" panose="02040503050406030204" pitchFamily="18" charset="0"/>
              </a:rPr>
              <a:t> для заключения контракта в в/ч 7487 </a:t>
            </a:r>
          </a:p>
          <a:p>
            <a:pPr algn="just"/>
            <a:r>
              <a:rPr lang="ru-RU" sz="1400" dirty="0">
                <a:latin typeface="Cambria" panose="02040503050406030204" pitchFamily="18" charset="0"/>
                <a:ea typeface="Cambria" panose="02040503050406030204" pitchFamily="18" charset="0"/>
              </a:rPr>
              <a:t>Октябрьским РВК г. Кирова 20 сентября 2000 г.</a:t>
            </a:r>
            <a:endParaRPr lang="ru-RU" sz="1400" i="1" dirty="0">
              <a:latin typeface="Cambria" panose="02040503050406030204" pitchFamily="18" charset="0"/>
              <a:ea typeface="Cambria" panose="02040503050406030204" pitchFamily="18" charset="0"/>
            </a:endParaRPr>
          </a:p>
          <a:p>
            <a:pPr algn="just"/>
            <a:r>
              <a:rPr lang="ru-RU" sz="1400" i="1" dirty="0">
                <a:latin typeface="Cambria" panose="02040503050406030204" pitchFamily="18" charset="0"/>
                <a:ea typeface="Cambria" panose="02040503050406030204" pitchFamily="18" charset="0"/>
              </a:rPr>
              <a:t>Служба: </a:t>
            </a:r>
            <a:r>
              <a:rPr lang="ru-RU" sz="1400" dirty="0">
                <a:latin typeface="Cambria" panose="02040503050406030204" pitchFamily="18" charset="0"/>
                <a:ea typeface="Cambria" panose="02040503050406030204" pitchFamily="18" charset="0"/>
              </a:rPr>
              <a:t>контрактник</a:t>
            </a:r>
            <a:r>
              <a:rPr lang="ru-RU" sz="1400" i="1" dirty="0">
                <a:latin typeface="Cambria" panose="02040503050406030204" pitchFamily="18" charset="0"/>
                <a:ea typeface="Cambria" panose="02040503050406030204" pitchFamily="18" charset="0"/>
              </a:rPr>
              <a:t>, </a:t>
            </a:r>
            <a:r>
              <a:rPr lang="ru-RU" sz="1400" dirty="0">
                <a:latin typeface="Cambria" panose="02040503050406030204" pitchFamily="18" charset="0"/>
                <a:ea typeface="Cambria" panose="02040503050406030204" pitchFamily="18" charset="0"/>
              </a:rPr>
              <a:t>старший сержант, водитель-слесарь </a:t>
            </a:r>
          </a:p>
          <a:p>
            <a:pPr algn="just"/>
            <a:r>
              <a:rPr lang="ru-RU" sz="1400" dirty="0">
                <a:latin typeface="Cambria" panose="02040503050406030204" pitchFamily="18" charset="0"/>
                <a:ea typeface="Cambria" panose="02040503050406030204" pitchFamily="18" charset="0"/>
              </a:rPr>
              <a:t>бронетранспортера, в/ч 7487</a:t>
            </a:r>
          </a:p>
          <a:p>
            <a:pPr algn="just"/>
            <a:r>
              <a:rPr lang="ru-RU" sz="1400" i="1" dirty="0">
                <a:latin typeface="Cambria" panose="02040503050406030204" pitchFamily="18" charset="0"/>
                <a:ea typeface="Cambria" panose="02040503050406030204" pitchFamily="18" charset="0"/>
              </a:rPr>
              <a:t>Погиб </a:t>
            </a:r>
            <a:r>
              <a:rPr lang="ru-RU" sz="1400" dirty="0">
                <a:latin typeface="Cambria" panose="02040503050406030204" pitchFamily="18" charset="0"/>
                <a:ea typeface="Cambria" panose="02040503050406030204" pitchFamily="18" charset="0"/>
              </a:rPr>
              <a:t>11 июня 2001 г. в Чеченской республике</a:t>
            </a:r>
          </a:p>
          <a:p>
            <a:pPr algn="just"/>
            <a:r>
              <a:rPr lang="ru-RU" sz="1400" i="1" dirty="0">
                <a:latin typeface="Cambria" panose="02040503050406030204" pitchFamily="18" charset="0"/>
                <a:ea typeface="Cambria" panose="02040503050406030204" pitchFamily="18" charset="0"/>
              </a:rPr>
              <a:t>Захоронен </a:t>
            </a:r>
            <a:r>
              <a:rPr lang="ru-RU" sz="1400" dirty="0">
                <a:latin typeface="Cambria" panose="02040503050406030204" pitchFamily="18" charset="0"/>
                <a:ea typeface="Cambria" panose="02040503050406030204" pitchFamily="18" charset="0"/>
              </a:rPr>
              <a:t>на кладбище в селе Бахта Октябрьского района </a:t>
            </a:r>
          </a:p>
          <a:p>
            <a:pPr algn="just"/>
            <a:r>
              <a:rPr lang="ru-RU" sz="1400" dirty="0">
                <a:latin typeface="Cambria" panose="02040503050406030204" pitchFamily="18" charset="0"/>
                <a:ea typeface="Cambria" panose="02040503050406030204" pitchFamily="18" charset="0"/>
              </a:rPr>
              <a:t>г. Кирова</a:t>
            </a:r>
          </a:p>
          <a:p>
            <a:pPr algn="just"/>
            <a:r>
              <a:rPr lang="ru-RU" sz="1400" i="1" dirty="0">
                <a:latin typeface="Cambria" panose="02040503050406030204" pitchFamily="18" charset="0"/>
                <a:ea typeface="Cambria" panose="02040503050406030204" pitchFamily="18" charset="0"/>
              </a:rPr>
              <a:t>Награжден </a:t>
            </a:r>
            <a:r>
              <a:rPr lang="ru-RU" sz="1400" dirty="0">
                <a:latin typeface="Cambria" panose="02040503050406030204" pitchFamily="18" charset="0"/>
                <a:ea typeface="Cambria" panose="02040503050406030204" pitchFamily="18" charset="0"/>
              </a:rPr>
              <a:t>орденом Мужества (посмертно)</a:t>
            </a:r>
          </a:p>
        </p:txBody>
      </p:sp>
    </p:spTree>
    <p:extLst>
      <p:ext uri="{BB962C8B-B14F-4D97-AF65-F5344CB8AC3E}">
        <p14:creationId xmlns:p14="http://schemas.microsoft.com/office/powerpoint/2010/main" val="650240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A19FF40-F4E8-46C3-814C-766D4E262CC9}"/>
              </a:ext>
            </a:extLst>
          </p:cNvPr>
          <p:cNvSpPr txBox="1"/>
          <p:nvPr/>
        </p:nvSpPr>
        <p:spPr>
          <a:xfrm>
            <a:off x="2481874" y="253235"/>
            <a:ext cx="5308134" cy="8617744"/>
          </a:xfrm>
          <a:prstGeom prst="rect">
            <a:avLst/>
          </a:prstGeom>
          <a:noFill/>
        </p:spPr>
        <p:txBody>
          <a:bodyPr wrap="square" rtlCol="0">
            <a:spAutoFit/>
          </a:bodyPr>
          <a:lstStyle/>
          <a:p>
            <a:pPr algn="ctr"/>
            <a:br>
              <a:rPr lang="ru-RU" sz="1400" dirty="0"/>
            </a:br>
            <a:r>
              <a:rPr lang="ru-RU" sz="1400" b="1" dirty="0">
                <a:solidFill>
                  <a:srgbClr val="002060"/>
                </a:solidFill>
                <a:latin typeface="Adobe Heiti Std R" panose="020B0400000000000000" pitchFamily="34" charset="-128"/>
                <a:ea typeface="Adobe Heiti Std R" panose="020B0400000000000000" pitchFamily="34" charset="-128"/>
              </a:rPr>
              <a:t>БЫВАЛОВ</a:t>
            </a:r>
          </a:p>
          <a:p>
            <a:pPr algn="ctr"/>
            <a:r>
              <a:rPr lang="ru-RU" sz="1400" b="1" dirty="0">
                <a:solidFill>
                  <a:srgbClr val="002060"/>
                </a:solidFill>
                <a:latin typeface="Adobe Heiti Std R" panose="020B0400000000000000" pitchFamily="34" charset="-128"/>
                <a:ea typeface="Adobe Heiti Std R" panose="020B0400000000000000" pitchFamily="34" charset="-128"/>
              </a:rPr>
              <a:t>АНАТОЛИЙ АНДРЕЕВИЧ</a:t>
            </a:r>
          </a:p>
          <a:p>
            <a:pPr algn="ctr"/>
            <a:r>
              <a:rPr lang="ru-RU" sz="1400" b="1" dirty="0">
                <a:solidFill>
                  <a:srgbClr val="002060"/>
                </a:solidFill>
                <a:latin typeface="Adobe Heiti Std R" panose="020B0400000000000000" pitchFamily="34" charset="-128"/>
                <a:ea typeface="Adobe Heiti Std R" panose="020B0400000000000000" pitchFamily="34" charset="-128"/>
              </a:rPr>
              <a:t>( 1980 – 2000 )</a:t>
            </a:r>
          </a:p>
          <a:p>
            <a:pPr algn="ctr"/>
            <a:endParaRPr lang="ru-RU" sz="1600" b="1" dirty="0">
              <a:solidFill>
                <a:srgbClr val="002060"/>
              </a:solidFill>
            </a:endParaRPr>
          </a:p>
          <a:p>
            <a:pPr algn="just"/>
            <a:r>
              <a:rPr lang="ru-RU" sz="1400" i="1" dirty="0">
                <a:latin typeface="Cambria" panose="02040503050406030204" pitchFamily="18" charset="0"/>
                <a:ea typeface="Cambria" panose="02040503050406030204" pitchFamily="18" charset="0"/>
              </a:rPr>
              <a:t>Место рождения: </a:t>
            </a:r>
            <a:r>
              <a:rPr lang="ru-RU" sz="1400" dirty="0">
                <a:latin typeface="Cambria" panose="02040503050406030204" pitchFamily="18" charset="0"/>
                <a:ea typeface="Cambria" panose="02040503050406030204" pitchFamily="18" charset="0"/>
              </a:rPr>
              <a:t>г. Киров</a:t>
            </a:r>
          </a:p>
          <a:p>
            <a:pPr algn="just"/>
            <a:r>
              <a:rPr lang="ru-RU" sz="1400" i="1" dirty="0">
                <a:latin typeface="Cambria" panose="02040503050406030204" pitchFamily="18" charset="0"/>
                <a:ea typeface="Cambria" panose="02040503050406030204" pitchFamily="18" charset="0"/>
              </a:rPr>
              <a:t>Учеба</a:t>
            </a:r>
            <a:r>
              <a:rPr lang="ru-RU" sz="1400" dirty="0">
                <a:latin typeface="Cambria" panose="02040503050406030204" pitchFamily="18" charset="0"/>
                <a:ea typeface="Cambria" panose="02040503050406030204" pitchFamily="18" charset="0"/>
              </a:rPr>
              <a:t>: школа № 58 г. Кирова</a:t>
            </a:r>
          </a:p>
          <a:p>
            <a:pPr algn="just"/>
            <a:r>
              <a:rPr lang="ru-RU" sz="1400" i="1" dirty="0">
                <a:latin typeface="Cambria" panose="02040503050406030204" pitchFamily="18" charset="0"/>
                <a:ea typeface="Cambria" panose="02040503050406030204" pitchFamily="18" charset="0"/>
              </a:rPr>
              <a:t>Призван</a:t>
            </a:r>
            <a:r>
              <a:rPr lang="ru-RU" sz="1400" dirty="0">
                <a:latin typeface="Cambria" panose="02040503050406030204" pitchFamily="18" charset="0"/>
                <a:ea typeface="Cambria" panose="02040503050406030204" pitchFamily="18" charset="0"/>
              </a:rPr>
              <a:t> 27 ноября 1998 г.  Ленинским РВК г. Кирова</a:t>
            </a:r>
          </a:p>
          <a:p>
            <a:pPr algn="just"/>
            <a:r>
              <a:rPr lang="ru-RU" sz="1400" i="1" dirty="0">
                <a:latin typeface="Cambria" panose="02040503050406030204" pitchFamily="18" charset="0"/>
                <a:ea typeface="Cambria" panose="02040503050406030204" pitchFamily="18" charset="0"/>
              </a:rPr>
              <a:t>Служба:  </a:t>
            </a:r>
            <a:r>
              <a:rPr lang="ru-RU" sz="1400" dirty="0">
                <a:latin typeface="Cambria" panose="02040503050406030204" pitchFamily="18" charset="0"/>
                <a:ea typeface="Cambria" panose="02040503050406030204" pitchFamily="18" charset="0"/>
              </a:rPr>
              <a:t>рядовой снайпер в/ч 02511 "Каменка«,</a:t>
            </a:r>
          </a:p>
          <a:p>
            <a:pPr algn="just"/>
            <a:r>
              <a:rPr lang="ru-RU" sz="1400" dirty="0">
                <a:latin typeface="Cambria" panose="02040503050406030204" pitchFamily="18" charset="0"/>
                <a:ea typeface="Cambria" panose="02040503050406030204" pitchFamily="18" charset="0"/>
              </a:rPr>
              <a:t>с октября 1999 года служил в 697 отдельном </a:t>
            </a:r>
          </a:p>
          <a:p>
            <a:pPr algn="just"/>
            <a:r>
              <a:rPr lang="ru-RU" sz="1400" dirty="0">
                <a:latin typeface="Cambria" panose="02040503050406030204" pitchFamily="18" charset="0"/>
                <a:ea typeface="Cambria" panose="02040503050406030204" pitchFamily="18" charset="0"/>
              </a:rPr>
              <a:t>мотострелковом батальоне в г. Чечня. </a:t>
            </a:r>
          </a:p>
          <a:p>
            <a:pPr algn="just"/>
            <a:r>
              <a:rPr lang="ru-RU" sz="1400" i="1" dirty="0">
                <a:latin typeface="Cambria" panose="02040503050406030204" pitchFamily="18" charset="0"/>
                <a:ea typeface="Cambria" panose="02040503050406030204" pitchFamily="18" charset="0"/>
              </a:rPr>
              <a:t>Погиб</a:t>
            </a:r>
            <a:r>
              <a:rPr lang="ru-RU" sz="1400" dirty="0">
                <a:latin typeface="Cambria" panose="02040503050406030204" pitchFamily="18" charset="0"/>
                <a:ea typeface="Cambria" panose="02040503050406030204" pitchFamily="18" charset="0"/>
              </a:rPr>
              <a:t> 19 января 2000 г. в Чеченской республике, в районе </a:t>
            </a:r>
          </a:p>
          <a:p>
            <a:pPr algn="just"/>
            <a:r>
              <a:rPr lang="ru-RU" sz="1400" dirty="0">
                <a:latin typeface="Cambria" panose="02040503050406030204" pitchFamily="18" charset="0"/>
                <a:ea typeface="Cambria" panose="02040503050406030204" pitchFamily="18" charset="0"/>
              </a:rPr>
              <a:t>пос. Дуба-Юрт</a:t>
            </a:r>
          </a:p>
          <a:p>
            <a:pPr algn="just"/>
            <a:r>
              <a:rPr lang="ru-RU" sz="1400" i="1" dirty="0">
                <a:latin typeface="Cambria" panose="02040503050406030204" pitchFamily="18" charset="0"/>
                <a:ea typeface="Cambria" panose="02040503050406030204" pitchFamily="18" charset="0"/>
              </a:rPr>
              <a:t>Захоронен</a:t>
            </a:r>
            <a:r>
              <a:rPr lang="ru-RU" sz="1400" dirty="0">
                <a:latin typeface="Cambria" panose="02040503050406030204" pitchFamily="18" charset="0"/>
                <a:ea typeface="Cambria" panose="02040503050406030204" pitchFamily="18" charset="0"/>
              </a:rPr>
              <a:t> на Новомакарьевском кладбище г. Кирова </a:t>
            </a:r>
          </a:p>
          <a:p>
            <a:pPr algn="just"/>
            <a:r>
              <a:rPr lang="ru-RU" sz="1400" i="1" dirty="0">
                <a:latin typeface="Cambria" panose="02040503050406030204" pitchFamily="18" charset="0"/>
                <a:ea typeface="Cambria" panose="02040503050406030204" pitchFamily="18" charset="0"/>
              </a:rPr>
              <a:t>Награжден</a:t>
            </a:r>
            <a:r>
              <a:rPr lang="ru-RU" sz="1400" dirty="0">
                <a:latin typeface="Cambria" panose="02040503050406030204" pitchFamily="18" charset="0"/>
                <a:ea typeface="Cambria" panose="02040503050406030204" pitchFamily="18" charset="0"/>
              </a:rPr>
              <a:t> орденом Мужества (посмертно)</a:t>
            </a:r>
          </a:p>
          <a:p>
            <a:endParaRPr lang="ru-RU" sz="1600" dirty="0">
              <a:latin typeface="Cambria" panose="02040503050406030204" pitchFamily="18" charset="0"/>
              <a:ea typeface="Cambria" panose="02040503050406030204" pitchFamily="18" charset="0"/>
            </a:endParaRPr>
          </a:p>
          <a:p>
            <a:endParaRPr lang="ru-RU" sz="1600" dirty="0">
              <a:latin typeface="Cambria" panose="02040503050406030204" pitchFamily="18" charset="0"/>
              <a:ea typeface="Cambria" panose="02040503050406030204" pitchFamily="18" charset="0"/>
            </a:endParaRPr>
          </a:p>
          <a:p>
            <a:endParaRPr lang="ru-RU" sz="1600" dirty="0">
              <a:latin typeface="Cambria" panose="02040503050406030204" pitchFamily="18" charset="0"/>
              <a:ea typeface="Cambria" panose="02040503050406030204" pitchFamily="18" charset="0"/>
            </a:endParaRPr>
          </a:p>
          <a:p>
            <a:endParaRPr lang="ru-RU" sz="1600" dirty="0">
              <a:latin typeface="Cambria" panose="02040503050406030204" pitchFamily="18" charset="0"/>
              <a:ea typeface="Cambria" panose="02040503050406030204" pitchFamily="18" charset="0"/>
            </a:endParaRPr>
          </a:p>
          <a:p>
            <a:endParaRPr lang="ru-RU" sz="1600" dirty="0">
              <a:latin typeface="Cambria" panose="02040503050406030204" pitchFamily="18" charset="0"/>
              <a:ea typeface="Cambria" panose="02040503050406030204" pitchFamily="18" charset="0"/>
            </a:endParaRPr>
          </a:p>
          <a:p>
            <a:endParaRPr lang="ru-RU" sz="1600" dirty="0">
              <a:latin typeface="Cambria" panose="02040503050406030204" pitchFamily="18" charset="0"/>
              <a:ea typeface="Cambria" panose="02040503050406030204" pitchFamily="18" charset="0"/>
            </a:endParaRPr>
          </a:p>
          <a:p>
            <a:endParaRPr lang="ru-RU" sz="1600" dirty="0">
              <a:latin typeface="Cambria" panose="02040503050406030204" pitchFamily="18" charset="0"/>
              <a:ea typeface="Cambria" panose="02040503050406030204" pitchFamily="18" charset="0"/>
            </a:endParaRPr>
          </a:p>
          <a:p>
            <a:endParaRPr lang="ru-RU" sz="1600" dirty="0">
              <a:latin typeface="Cambria" panose="02040503050406030204" pitchFamily="18" charset="0"/>
              <a:ea typeface="Cambria" panose="02040503050406030204" pitchFamily="18" charset="0"/>
            </a:endParaRPr>
          </a:p>
          <a:p>
            <a:endParaRPr lang="ru-RU" sz="1600" dirty="0">
              <a:latin typeface="Cambria" panose="02040503050406030204" pitchFamily="18" charset="0"/>
              <a:ea typeface="Cambria" panose="02040503050406030204" pitchFamily="18" charset="0"/>
            </a:endParaRPr>
          </a:p>
          <a:p>
            <a:endParaRPr lang="ru-RU" sz="1600" dirty="0">
              <a:latin typeface="Cambria" panose="02040503050406030204" pitchFamily="18" charset="0"/>
              <a:ea typeface="Cambria" panose="02040503050406030204" pitchFamily="18" charset="0"/>
            </a:endParaRPr>
          </a:p>
          <a:p>
            <a:endParaRPr lang="ru-RU" sz="1600" dirty="0">
              <a:latin typeface="Cambria" panose="02040503050406030204" pitchFamily="18" charset="0"/>
              <a:ea typeface="Cambria" panose="02040503050406030204" pitchFamily="18" charset="0"/>
            </a:endParaRPr>
          </a:p>
          <a:p>
            <a:endParaRPr lang="ru-RU" sz="1600" dirty="0">
              <a:latin typeface="Cambria" panose="02040503050406030204" pitchFamily="18" charset="0"/>
              <a:ea typeface="Cambria" panose="02040503050406030204" pitchFamily="18" charset="0"/>
            </a:endParaRPr>
          </a:p>
          <a:p>
            <a:endParaRPr lang="ru-RU" sz="1600" dirty="0">
              <a:latin typeface="Cambria" panose="02040503050406030204" pitchFamily="18" charset="0"/>
              <a:ea typeface="Cambria" panose="02040503050406030204" pitchFamily="18" charset="0"/>
            </a:endParaRPr>
          </a:p>
          <a:p>
            <a:r>
              <a:rPr lang="ru-RU" sz="1600" dirty="0">
                <a:latin typeface="Cambria" panose="02040503050406030204" pitchFamily="18" charset="0"/>
                <a:ea typeface="Cambria" panose="02040503050406030204" pitchFamily="18" charset="0"/>
              </a:rPr>
              <a:t> </a:t>
            </a:r>
            <a:br>
              <a:rPr lang="ru-RU" sz="1600" dirty="0">
                <a:latin typeface="Cambria" panose="02040503050406030204" pitchFamily="18" charset="0"/>
                <a:ea typeface="Cambria" panose="02040503050406030204" pitchFamily="18" charset="0"/>
              </a:rPr>
            </a:br>
            <a:endParaRPr lang="ru-RU" sz="1400" dirty="0"/>
          </a:p>
          <a:p>
            <a:br>
              <a:rPr lang="ru-RU" dirty="0"/>
            </a:br>
            <a:endParaRPr lang="ru-RU" b="1" dirty="0">
              <a:solidFill>
                <a:srgbClr val="002060"/>
              </a:solidFill>
            </a:endParaRPr>
          </a:p>
          <a:p>
            <a:endParaRPr lang="ru-RU" dirty="0"/>
          </a:p>
          <a:p>
            <a:endParaRPr lang="ru-RU" dirty="0"/>
          </a:p>
          <a:p>
            <a:endParaRPr lang="ru-RU" dirty="0"/>
          </a:p>
        </p:txBody>
      </p:sp>
      <p:sp>
        <p:nvSpPr>
          <p:cNvPr id="5" name="TextBox 4">
            <a:extLst>
              <a:ext uri="{FF2B5EF4-FFF2-40B4-BE49-F238E27FC236}">
                <a16:creationId xmlns:a16="http://schemas.microsoft.com/office/drawing/2014/main" id="{7EE138BE-BC9E-49C0-9CB9-B48497A1B812}"/>
              </a:ext>
            </a:extLst>
          </p:cNvPr>
          <p:cNvSpPr txBox="1"/>
          <p:nvPr/>
        </p:nvSpPr>
        <p:spPr>
          <a:xfrm>
            <a:off x="466824" y="4039750"/>
            <a:ext cx="6446640" cy="523220"/>
          </a:xfrm>
          <a:prstGeom prst="rect">
            <a:avLst/>
          </a:prstGeom>
          <a:noFill/>
        </p:spPr>
        <p:txBody>
          <a:bodyPr wrap="square" rtlCol="0">
            <a:spAutoFit/>
          </a:bodyPr>
          <a:lstStyle/>
          <a:p>
            <a:br>
              <a:rPr lang="ru-RU" sz="1400" dirty="0"/>
            </a:br>
            <a:endParaRPr lang="ru-RU" sz="1400" dirty="0"/>
          </a:p>
        </p:txBody>
      </p:sp>
      <p:sp>
        <p:nvSpPr>
          <p:cNvPr id="2" name="TextBox 1"/>
          <p:cNvSpPr txBox="1"/>
          <p:nvPr/>
        </p:nvSpPr>
        <p:spPr>
          <a:xfrm>
            <a:off x="249501" y="5434335"/>
            <a:ext cx="7075219" cy="2462213"/>
          </a:xfrm>
          <a:prstGeom prst="rect">
            <a:avLst/>
          </a:prstGeom>
          <a:noFill/>
        </p:spPr>
        <p:txBody>
          <a:bodyPr wrap="square" rtlCol="0">
            <a:spAutoFit/>
          </a:bodyPr>
          <a:lstStyle/>
          <a:p>
            <a:pPr algn="just"/>
            <a:r>
              <a:rPr lang="ru-RU" sz="1400" b="1" i="1" dirty="0">
                <a:latin typeface="Cambria" panose="02040503050406030204" pitchFamily="18" charset="0"/>
                <a:ea typeface="Cambria" panose="02040503050406030204" pitchFamily="18" charset="0"/>
              </a:rPr>
              <a:t>Из письма генерала-майора Георгия Александровича Войскового</a:t>
            </a:r>
            <a:r>
              <a:rPr lang="ru-RU" sz="1400" dirty="0">
                <a:latin typeface="Cambria" panose="02040503050406030204" pitchFamily="18" charset="0"/>
                <a:ea typeface="Cambria" panose="02040503050406030204" pitchFamily="18" charset="0"/>
              </a:rPr>
              <a:t>: </a:t>
            </a:r>
          </a:p>
          <a:p>
            <a:pPr algn="just"/>
            <a:r>
              <a:rPr lang="ru-RU" sz="1400" dirty="0">
                <a:latin typeface="Cambria" panose="02040503050406030204" pitchFamily="18" charset="0"/>
                <a:ea typeface="Cambria" panose="02040503050406030204" pitchFamily="18" charset="0"/>
              </a:rPr>
              <a:t>«На рассвете 19 января 2000 года взвод, в котором служил Анатолий Бывалов, ворвался на стратегически важную высоту у входа в Аргунское ущелье, являвшееся оплотом обороны боевиков. Из радиоперехватов бойцы узнали, что приказ отбить высоту у русских был отдан лично Хаттабом.  Только за первый час боя во взводе оказалось  несколько раненых. Стремясь сохранить бойцов, командир приказал </a:t>
            </a:r>
          </a:p>
          <a:p>
            <a:pPr algn="just"/>
            <a:r>
              <a:rPr lang="ru-RU" sz="1400" dirty="0">
                <a:latin typeface="Cambria" panose="02040503050406030204" pitchFamily="18" charset="0"/>
                <a:ea typeface="Cambria" panose="02040503050406030204" pitchFamily="18" charset="0"/>
              </a:rPr>
              <a:t>отходить.  Пятеро военнослужащих приняли решение прикрывать взвод. Толик крикнул: «Отходите, мы вас прикроем…»</a:t>
            </a:r>
          </a:p>
          <a:p>
            <a:pPr algn="just"/>
            <a:br>
              <a:rPr lang="ru-RU" sz="1400" dirty="0">
                <a:latin typeface="Cambria" panose="02040503050406030204" pitchFamily="18" charset="0"/>
                <a:ea typeface="Cambria" panose="02040503050406030204" pitchFamily="18" charset="0"/>
              </a:rPr>
            </a:br>
            <a:endParaRPr lang="ru-RU" sz="1400" dirty="0">
              <a:latin typeface="Cambria" panose="02040503050406030204" pitchFamily="18" charset="0"/>
              <a:ea typeface="Cambria" panose="02040503050406030204" pitchFamily="18" charset="0"/>
            </a:endParaRPr>
          </a:p>
          <a:p>
            <a:r>
              <a:rPr lang="ru-RU" sz="1400" dirty="0">
                <a:latin typeface="Cambria" panose="02040503050406030204" pitchFamily="18" charset="0"/>
                <a:ea typeface="Cambria" panose="02040503050406030204" pitchFamily="18" charset="0"/>
              </a:rPr>
              <a:t> </a:t>
            </a:r>
            <a:endParaRPr lang="ru-RU" sz="1400" dirty="0"/>
          </a:p>
        </p:txBody>
      </p:sp>
      <p:sp>
        <p:nvSpPr>
          <p:cNvPr id="6" name="TextBox 5"/>
          <p:cNvSpPr txBox="1"/>
          <p:nvPr/>
        </p:nvSpPr>
        <p:spPr>
          <a:xfrm>
            <a:off x="165678" y="6496165"/>
            <a:ext cx="7193537" cy="338554"/>
          </a:xfrm>
          <a:prstGeom prst="rect">
            <a:avLst/>
          </a:prstGeom>
          <a:noFill/>
        </p:spPr>
        <p:txBody>
          <a:bodyPr wrap="square" rtlCol="0">
            <a:spAutoFit/>
          </a:bodyPr>
          <a:lstStyle/>
          <a:p>
            <a:pPr algn="just"/>
            <a:r>
              <a:rPr lang="ru-RU" sz="1600" dirty="0">
                <a:latin typeface="Cambria" panose="02040503050406030204" pitchFamily="18" charset="0"/>
                <a:ea typeface="Cambria" panose="02040503050406030204" pitchFamily="18" charset="0"/>
              </a:rPr>
              <a:t> </a:t>
            </a:r>
            <a:endParaRPr lang="ru-RU" sz="1600" dirty="0"/>
          </a:p>
        </p:txBody>
      </p:sp>
      <p:pic>
        <p:nvPicPr>
          <p:cNvPr id="9" name="Рисунок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6824" y="7440787"/>
            <a:ext cx="2825269" cy="1889399"/>
          </a:xfrm>
          <a:prstGeom prst="rect">
            <a:avLst/>
          </a:prstGeom>
        </p:spPr>
      </p:pic>
      <p:pic>
        <p:nvPicPr>
          <p:cNvPr id="10" name="Рисунок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263" y="821001"/>
            <a:ext cx="1952788" cy="2825494"/>
          </a:xfrm>
          <a:prstGeom prst="rect">
            <a:avLst/>
          </a:prstGeom>
        </p:spPr>
      </p:pic>
      <p:sp>
        <p:nvSpPr>
          <p:cNvPr id="11" name="TextBox 10"/>
          <p:cNvSpPr txBox="1"/>
          <p:nvPr/>
        </p:nvSpPr>
        <p:spPr>
          <a:xfrm>
            <a:off x="520929" y="9287934"/>
            <a:ext cx="2925353" cy="461665"/>
          </a:xfrm>
          <a:prstGeom prst="rect">
            <a:avLst/>
          </a:prstGeom>
          <a:noFill/>
        </p:spPr>
        <p:txBody>
          <a:bodyPr wrap="none" rtlCol="0">
            <a:spAutoFit/>
          </a:bodyPr>
          <a:lstStyle/>
          <a:p>
            <a:pPr algn="ctr"/>
            <a:r>
              <a:rPr lang="ru-RU" sz="1200" i="1" dirty="0"/>
              <a:t>Мемориальная доска на школе № 58, </a:t>
            </a:r>
          </a:p>
          <a:p>
            <a:pPr algn="ctr"/>
            <a:r>
              <a:rPr lang="ru-RU" sz="1200" i="1" dirty="0"/>
              <a:t>где учился Бывалов А.А.</a:t>
            </a:r>
          </a:p>
        </p:txBody>
      </p:sp>
      <p:sp>
        <p:nvSpPr>
          <p:cNvPr id="12" name="TextBox 11">
            <a:extLst>
              <a:ext uri="{FF2B5EF4-FFF2-40B4-BE49-F238E27FC236}">
                <a16:creationId xmlns:a16="http://schemas.microsoft.com/office/drawing/2014/main" id="{D7A46122-9800-4627-8DD9-6286D9ABA8FA}"/>
              </a:ext>
            </a:extLst>
          </p:cNvPr>
          <p:cNvSpPr txBox="1"/>
          <p:nvPr/>
        </p:nvSpPr>
        <p:spPr>
          <a:xfrm>
            <a:off x="1801076" y="64341"/>
            <a:ext cx="4403513" cy="276999"/>
          </a:xfrm>
          <a:prstGeom prst="rect">
            <a:avLst/>
          </a:prstGeom>
          <a:noFill/>
        </p:spPr>
        <p:txBody>
          <a:bodyPr wrap="none" rtlCol="0">
            <a:spAutoFit/>
          </a:bodyPr>
          <a:lstStyle/>
          <a:p>
            <a:r>
              <a:rPr lang="ru-RU" sz="1200" i="1" dirty="0"/>
              <a:t>Кировчане, погибшие в вооруженных конфликтах в Чечне</a:t>
            </a:r>
          </a:p>
        </p:txBody>
      </p:sp>
      <p:cxnSp>
        <p:nvCxnSpPr>
          <p:cNvPr id="13" name="Прямая соединительная линия 12">
            <a:extLst>
              <a:ext uri="{FF2B5EF4-FFF2-40B4-BE49-F238E27FC236}">
                <a16:creationId xmlns:a16="http://schemas.microsoft.com/office/drawing/2014/main" id="{BE0651FE-B181-4812-9169-2EC499DAFA3B}"/>
              </a:ext>
            </a:extLst>
          </p:cNvPr>
          <p:cNvCxnSpPr/>
          <p:nvPr/>
        </p:nvCxnSpPr>
        <p:spPr>
          <a:xfrm>
            <a:off x="574237" y="263900"/>
            <a:ext cx="6857189" cy="0"/>
          </a:xfrm>
          <a:prstGeom prst="line">
            <a:avLst/>
          </a:prstGeom>
        </p:spPr>
        <p:style>
          <a:lnRef idx="1">
            <a:schemeClr val="dk1"/>
          </a:lnRef>
          <a:fillRef idx="0">
            <a:schemeClr val="dk1"/>
          </a:fillRef>
          <a:effectRef idx="0">
            <a:schemeClr val="dk1"/>
          </a:effectRef>
          <a:fontRef idx="minor">
            <a:schemeClr val="tx1"/>
          </a:fontRef>
        </p:style>
      </p:cxnSp>
      <p:pic>
        <p:nvPicPr>
          <p:cNvPr id="14" name="Рисунок 13">
            <a:extLst>
              <a:ext uri="{FF2B5EF4-FFF2-40B4-BE49-F238E27FC236}">
                <a16:creationId xmlns:a16="http://schemas.microsoft.com/office/drawing/2014/main" id="{54702588-E9C0-4F36-A013-EDAD452BAE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7331" y="144065"/>
            <a:ext cx="384168" cy="283132"/>
          </a:xfrm>
          <a:prstGeom prst="rect">
            <a:avLst/>
          </a:prstGeom>
        </p:spPr>
      </p:pic>
      <p:cxnSp>
        <p:nvCxnSpPr>
          <p:cNvPr id="15" name="Прямая соединительная линия 14">
            <a:extLst>
              <a:ext uri="{FF2B5EF4-FFF2-40B4-BE49-F238E27FC236}">
                <a16:creationId xmlns:a16="http://schemas.microsoft.com/office/drawing/2014/main" id="{E36B8569-A9B4-4D30-A5A2-AB0C2E0FB05E}"/>
              </a:ext>
            </a:extLst>
          </p:cNvPr>
          <p:cNvCxnSpPr/>
          <p:nvPr/>
        </p:nvCxnSpPr>
        <p:spPr>
          <a:xfrm>
            <a:off x="336858" y="9726808"/>
            <a:ext cx="6857189" cy="0"/>
          </a:xfrm>
          <a:prstGeom prst="line">
            <a:avLst/>
          </a:prstGeom>
        </p:spPr>
        <p:style>
          <a:lnRef idx="1">
            <a:schemeClr val="dk1"/>
          </a:lnRef>
          <a:fillRef idx="0">
            <a:schemeClr val="dk1"/>
          </a:fillRef>
          <a:effectRef idx="0">
            <a:schemeClr val="dk1"/>
          </a:effectRef>
          <a:fontRef idx="minor">
            <a:schemeClr val="tx1"/>
          </a:fontRef>
        </p:style>
      </p:cxnSp>
      <p:pic>
        <p:nvPicPr>
          <p:cNvPr id="16" name="Рисунок 15">
            <a:extLst>
              <a:ext uri="{FF2B5EF4-FFF2-40B4-BE49-F238E27FC236}">
                <a16:creationId xmlns:a16="http://schemas.microsoft.com/office/drawing/2014/main" id="{939AB3D3-D5B4-4520-94AA-AB615C47823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06352" y="1132119"/>
            <a:ext cx="360040" cy="267645"/>
          </a:xfrm>
          <a:prstGeom prst="rect">
            <a:avLst/>
          </a:prstGeom>
        </p:spPr>
      </p:pic>
      <p:cxnSp>
        <p:nvCxnSpPr>
          <p:cNvPr id="17" name="Прямая соединительная линия 16">
            <a:extLst>
              <a:ext uri="{FF2B5EF4-FFF2-40B4-BE49-F238E27FC236}">
                <a16:creationId xmlns:a16="http://schemas.microsoft.com/office/drawing/2014/main" id="{2F397C3C-BA0D-48CA-8BC7-DF9D486E8B81}"/>
              </a:ext>
            </a:extLst>
          </p:cNvPr>
          <p:cNvCxnSpPr/>
          <p:nvPr/>
        </p:nvCxnSpPr>
        <p:spPr>
          <a:xfrm>
            <a:off x="3563199" y="1253552"/>
            <a:ext cx="115212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id="{2F397C3C-BA0D-48CA-8BC7-DF9D486E8B81}"/>
              </a:ext>
            </a:extLst>
          </p:cNvPr>
          <p:cNvCxnSpPr/>
          <p:nvPr/>
        </p:nvCxnSpPr>
        <p:spPr>
          <a:xfrm>
            <a:off x="5387265" y="1258038"/>
            <a:ext cx="115212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13598" y="3678242"/>
            <a:ext cx="7028369" cy="1815882"/>
          </a:xfrm>
          <a:prstGeom prst="rect">
            <a:avLst/>
          </a:prstGeom>
          <a:noFill/>
        </p:spPr>
        <p:txBody>
          <a:bodyPr wrap="square" rtlCol="0">
            <a:spAutoFit/>
          </a:bodyPr>
          <a:lstStyle/>
          <a:p>
            <a:pPr algn="just"/>
            <a:r>
              <a:rPr lang="ru-RU" sz="1400" dirty="0">
                <a:latin typeface="Cambria" panose="02040503050406030204" pitchFamily="18" charset="0"/>
                <a:ea typeface="Cambria" panose="02040503050406030204" pitchFamily="18" charset="0"/>
              </a:rPr>
              <a:t>В 697-й отдельный мотострелковый батальон, базировавшийся в Чечне, Бывалов Анатолий Андреевич  пришёл в октябре 1999 года. Весёлый, жизнерадостный снайпер никому не давал грустить. </a:t>
            </a:r>
          </a:p>
          <a:p>
            <a:pPr algn="just"/>
            <a:r>
              <a:rPr lang="ru-RU" sz="1400" b="1" i="1" dirty="0">
                <a:latin typeface="Cambria" panose="02040503050406030204" pitchFamily="18" charset="0"/>
                <a:ea typeface="Cambria" panose="02040503050406030204" pitchFamily="18" charset="0"/>
              </a:rPr>
              <a:t>По воспоминаниям боевого товарища Дмитрия Шигорина:</a:t>
            </a:r>
          </a:p>
          <a:p>
            <a:pPr algn="just"/>
            <a:r>
              <a:rPr lang="ru-RU" sz="1400" dirty="0">
                <a:latin typeface="Cambria" panose="02040503050406030204" pitchFamily="18" charset="0"/>
                <a:ea typeface="Cambria" panose="02040503050406030204" pitchFamily="18" charset="0"/>
              </a:rPr>
              <a:t> «Он (Анатолий)  никогда не унывал, всегда вёл за собой. Самая главная его черта – справедливость. Он всегда с таким упорством боролся за правду. Даже если его лучший друг будет не прав, он скажет ему об этом, укажет на ошибки и пути их исправления. Никогда ничего не боялся. Так было и в тот день, когда он погиб…»</a:t>
            </a:r>
          </a:p>
        </p:txBody>
      </p:sp>
      <p:pic>
        <p:nvPicPr>
          <p:cNvPr id="8" name="Рисунок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75244" y="7434317"/>
            <a:ext cx="3024042" cy="1880577"/>
          </a:xfrm>
          <a:prstGeom prst="rect">
            <a:avLst/>
          </a:prstGeom>
        </p:spPr>
      </p:pic>
      <p:sp>
        <p:nvSpPr>
          <p:cNvPr id="19" name="TextBox 18"/>
          <p:cNvSpPr txBox="1"/>
          <p:nvPr/>
        </p:nvSpPr>
        <p:spPr>
          <a:xfrm>
            <a:off x="4139263" y="9255473"/>
            <a:ext cx="2496004" cy="461665"/>
          </a:xfrm>
          <a:prstGeom prst="rect">
            <a:avLst/>
          </a:prstGeom>
          <a:noFill/>
        </p:spPr>
        <p:txBody>
          <a:bodyPr wrap="none" rtlCol="0">
            <a:spAutoFit/>
          </a:bodyPr>
          <a:lstStyle/>
          <a:p>
            <a:pPr algn="ctr"/>
            <a:r>
              <a:rPr lang="ru-RU" sz="1200" i="1" dirty="0"/>
              <a:t>Воспоминания о Бывалове А. А.</a:t>
            </a:r>
          </a:p>
          <a:p>
            <a:pPr algn="ctr"/>
            <a:r>
              <a:rPr lang="ru-RU" sz="1200" i="1" dirty="0"/>
              <a:t>из школы № 58</a:t>
            </a:r>
          </a:p>
        </p:txBody>
      </p:sp>
      <p:sp>
        <p:nvSpPr>
          <p:cNvPr id="20" name="TextBox 19"/>
          <p:cNvSpPr txBox="1"/>
          <p:nvPr/>
        </p:nvSpPr>
        <p:spPr>
          <a:xfrm>
            <a:off x="5272424" y="9770063"/>
            <a:ext cx="2123915" cy="276999"/>
          </a:xfrm>
          <a:prstGeom prst="rect">
            <a:avLst/>
          </a:prstGeom>
          <a:noFill/>
        </p:spPr>
        <p:txBody>
          <a:bodyPr wrap="none" rtlCol="0">
            <a:spAutoFit/>
          </a:bodyPr>
          <a:lstStyle/>
          <a:p>
            <a:r>
              <a:rPr lang="ru-RU" sz="1200" i="1" dirty="0"/>
              <a:t>Молодежный клуб «Ритм»</a:t>
            </a:r>
          </a:p>
        </p:txBody>
      </p:sp>
      <p:sp>
        <p:nvSpPr>
          <p:cNvPr id="21" name="TextBox 20">
            <a:extLst>
              <a:ext uri="{FF2B5EF4-FFF2-40B4-BE49-F238E27FC236}">
                <a16:creationId xmlns:a16="http://schemas.microsoft.com/office/drawing/2014/main" id="{350451E2-C559-4B3C-86CC-B1C239F432F6}"/>
              </a:ext>
            </a:extLst>
          </p:cNvPr>
          <p:cNvSpPr txBox="1"/>
          <p:nvPr/>
        </p:nvSpPr>
        <p:spPr>
          <a:xfrm>
            <a:off x="3475566" y="9765155"/>
            <a:ext cx="269626" cy="276999"/>
          </a:xfrm>
          <a:prstGeom prst="rect">
            <a:avLst/>
          </a:prstGeom>
          <a:noFill/>
        </p:spPr>
        <p:txBody>
          <a:bodyPr wrap="none" rtlCol="0">
            <a:spAutoFit/>
          </a:bodyPr>
          <a:lstStyle/>
          <a:p>
            <a:r>
              <a:rPr lang="ru-RU" sz="1200" dirty="0"/>
              <a:t>6</a:t>
            </a:r>
          </a:p>
        </p:txBody>
      </p:sp>
    </p:spTree>
    <p:extLst>
      <p:ext uri="{BB962C8B-B14F-4D97-AF65-F5344CB8AC3E}">
        <p14:creationId xmlns:p14="http://schemas.microsoft.com/office/powerpoint/2010/main" val="2390101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A19FF40-F4E8-46C3-814C-766D4E262CC9}"/>
              </a:ext>
            </a:extLst>
          </p:cNvPr>
          <p:cNvSpPr txBox="1"/>
          <p:nvPr/>
        </p:nvSpPr>
        <p:spPr>
          <a:xfrm>
            <a:off x="2271788" y="288870"/>
            <a:ext cx="5228117" cy="2492990"/>
          </a:xfrm>
          <a:prstGeom prst="rect">
            <a:avLst/>
          </a:prstGeom>
          <a:noFill/>
        </p:spPr>
        <p:txBody>
          <a:bodyPr wrap="square" rtlCol="0">
            <a:spAutoFit/>
          </a:bodyPr>
          <a:lstStyle/>
          <a:p>
            <a:pPr algn="ctr"/>
            <a:br>
              <a:rPr lang="ru-RU" sz="1400" dirty="0"/>
            </a:br>
            <a:r>
              <a:rPr lang="ru-RU" sz="1400" b="1" dirty="0">
                <a:solidFill>
                  <a:srgbClr val="002060"/>
                </a:solidFill>
                <a:latin typeface="Adobe Heiti Std R" panose="020B0400000000000000" pitchFamily="34" charset="-128"/>
                <a:ea typeface="Adobe Heiti Std R" panose="020B0400000000000000" pitchFamily="34" charset="-128"/>
              </a:rPr>
              <a:t>ВЯТКИН</a:t>
            </a:r>
          </a:p>
          <a:p>
            <a:pPr algn="ctr"/>
            <a:r>
              <a:rPr lang="ru-RU" sz="1400" b="1" dirty="0">
                <a:solidFill>
                  <a:srgbClr val="002060"/>
                </a:solidFill>
                <a:latin typeface="Adobe Heiti Std R" panose="020B0400000000000000" pitchFamily="34" charset="-128"/>
                <a:ea typeface="Adobe Heiti Std R" panose="020B0400000000000000" pitchFamily="34" charset="-128"/>
              </a:rPr>
              <a:t>СЕРГЕЙ ТИМОФЕЕВИЧ</a:t>
            </a:r>
          </a:p>
          <a:p>
            <a:pPr algn="ctr"/>
            <a:r>
              <a:rPr lang="ru-RU" sz="1400" b="1" dirty="0">
                <a:solidFill>
                  <a:srgbClr val="002060"/>
                </a:solidFill>
                <a:latin typeface="Adobe Heiti Std R" panose="020B0400000000000000" pitchFamily="34" charset="-128"/>
                <a:ea typeface="Adobe Heiti Std R" panose="020B0400000000000000" pitchFamily="34" charset="-128"/>
              </a:rPr>
              <a:t>( 1980 – 2001 )</a:t>
            </a:r>
            <a:endParaRPr lang="ru-RU" sz="1600" dirty="0">
              <a:latin typeface="Cambria" panose="02040503050406030204" pitchFamily="18" charset="0"/>
              <a:ea typeface="Cambria" panose="02040503050406030204" pitchFamily="18" charset="0"/>
            </a:endParaRPr>
          </a:p>
          <a:p>
            <a:endParaRPr lang="ru-RU" sz="1600" dirty="0">
              <a:latin typeface="Cambria" panose="02040503050406030204" pitchFamily="18" charset="0"/>
              <a:ea typeface="Cambria" panose="02040503050406030204" pitchFamily="18" charset="0"/>
            </a:endParaRPr>
          </a:p>
          <a:p>
            <a:pPr algn="just"/>
            <a:r>
              <a:rPr lang="ru-RU" sz="1400" i="1" dirty="0">
                <a:latin typeface="Cambria" panose="02040503050406030204" pitchFamily="18" charset="0"/>
                <a:ea typeface="Cambria" panose="02040503050406030204" pitchFamily="18" charset="0"/>
              </a:rPr>
              <a:t>Место рождения: </a:t>
            </a:r>
            <a:r>
              <a:rPr lang="ru-RU" sz="1400" dirty="0">
                <a:latin typeface="Cambria" panose="02040503050406030204" pitchFamily="18" charset="0"/>
                <a:ea typeface="Cambria" panose="02040503050406030204" pitchFamily="18" charset="0"/>
              </a:rPr>
              <a:t>г. Нововятск Кировской области</a:t>
            </a:r>
          </a:p>
          <a:p>
            <a:pPr algn="just"/>
            <a:r>
              <a:rPr lang="ru-RU" sz="1400" dirty="0">
                <a:latin typeface="Cambria" panose="02040503050406030204" pitchFamily="18" charset="0"/>
                <a:ea typeface="Cambria" panose="02040503050406030204" pitchFamily="18" charset="0"/>
              </a:rPr>
              <a:t>Родственники: отец Тимофей Тимофеевич</a:t>
            </a:r>
          </a:p>
          <a:p>
            <a:pPr algn="just"/>
            <a:r>
              <a:rPr lang="ru-RU" sz="1400" i="1" dirty="0">
                <a:latin typeface="Cambria" panose="02040503050406030204" pitchFamily="18" charset="0"/>
                <a:ea typeface="Cambria" panose="02040503050406030204" pitchFamily="18" charset="0"/>
              </a:rPr>
              <a:t>Учеба</a:t>
            </a:r>
            <a:r>
              <a:rPr lang="ru-RU" sz="1400" dirty="0">
                <a:latin typeface="Cambria" panose="02040503050406030204" pitchFamily="18" charset="0"/>
                <a:ea typeface="Cambria" panose="02040503050406030204" pitchFamily="18" charset="0"/>
              </a:rPr>
              <a:t>: Новятскинская средняя школа (</a:t>
            </a:r>
            <a:r>
              <a:rPr lang="ru-RU" sz="1400" i="1" dirty="0">
                <a:latin typeface="Cambria" panose="02040503050406030204" pitchFamily="18" charset="0"/>
                <a:ea typeface="Cambria" panose="02040503050406030204" pitchFamily="18" charset="0"/>
              </a:rPr>
              <a:t>1986-1994)</a:t>
            </a:r>
          </a:p>
          <a:p>
            <a:pPr algn="just"/>
            <a:r>
              <a:rPr lang="ru-RU" sz="1400" i="1" dirty="0">
                <a:latin typeface="Cambria" panose="02040503050406030204" pitchFamily="18" charset="0"/>
                <a:ea typeface="Cambria" panose="02040503050406030204" pitchFamily="18" charset="0"/>
              </a:rPr>
              <a:t>Служба:  </a:t>
            </a:r>
            <a:r>
              <a:rPr lang="ru-RU" sz="1400" dirty="0">
                <a:latin typeface="Cambria" panose="02040503050406030204" pitchFamily="18" charset="0"/>
                <a:ea typeface="Cambria" panose="02040503050406030204" pitchFamily="18" charset="0"/>
              </a:rPr>
              <a:t>старший сержант контрактной службы, </a:t>
            </a:r>
          </a:p>
          <a:p>
            <a:pPr algn="just"/>
            <a:r>
              <a:rPr lang="ru-RU" sz="1400" i="1" dirty="0">
                <a:latin typeface="Cambria" panose="02040503050406030204" pitchFamily="18" charset="0"/>
                <a:ea typeface="Cambria" panose="02040503050406030204" pitchFamily="18" charset="0"/>
              </a:rPr>
              <a:t>Погиб</a:t>
            </a:r>
            <a:r>
              <a:rPr lang="ru-RU" sz="1400" dirty="0">
                <a:latin typeface="Cambria" panose="02040503050406030204" pitchFamily="18" charset="0"/>
                <a:ea typeface="Cambria" panose="02040503050406030204" pitchFamily="18" charset="0"/>
              </a:rPr>
              <a:t> 19 мая 2001 г. при исполнении воинского долга </a:t>
            </a:r>
          </a:p>
          <a:p>
            <a:pPr algn="just"/>
            <a:r>
              <a:rPr lang="ru-RU" sz="1400" dirty="0">
                <a:latin typeface="Cambria" panose="02040503050406030204" pitchFamily="18" charset="0"/>
                <a:ea typeface="Cambria" panose="02040503050406030204" pitchFamily="18" charset="0"/>
              </a:rPr>
              <a:t>в Чеченской республике</a:t>
            </a:r>
          </a:p>
        </p:txBody>
      </p:sp>
      <p:sp>
        <p:nvSpPr>
          <p:cNvPr id="5" name="TextBox 4">
            <a:extLst>
              <a:ext uri="{FF2B5EF4-FFF2-40B4-BE49-F238E27FC236}">
                <a16:creationId xmlns:a16="http://schemas.microsoft.com/office/drawing/2014/main" id="{7EE138BE-BC9E-49C0-9CB9-B48497A1B812}"/>
              </a:ext>
            </a:extLst>
          </p:cNvPr>
          <p:cNvSpPr txBox="1"/>
          <p:nvPr/>
        </p:nvSpPr>
        <p:spPr>
          <a:xfrm>
            <a:off x="466824" y="4039750"/>
            <a:ext cx="6446640" cy="523220"/>
          </a:xfrm>
          <a:prstGeom prst="rect">
            <a:avLst/>
          </a:prstGeom>
          <a:noFill/>
        </p:spPr>
        <p:txBody>
          <a:bodyPr wrap="square" rtlCol="0">
            <a:spAutoFit/>
          </a:bodyPr>
          <a:lstStyle/>
          <a:p>
            <a:br>
              <a:rPr lang="ru-RU" sz="1400" dirty="0"/>
            </a:br>
            <a:endParaRPr lang="ru-RU" sz="1400" dirty="0"/>
          </a:p>
        </p:txBody>
      </p:sp>
      <p:sp>
        <p:nvSpPr>
          <p:cNvPr id="12" name="TextBox 11">
            <a:extLst>
              <a:ext uri="{FF2B5EF4-FFF2-40B4-BE49-F238E27FC236}">
                <a16:creationId xmlns:a16="http://schemas.microsoft.com/office/drawing/2014/main" id="{D7A46122-9800-4627-8DD9-6286D9ABA8FA}"/>
              </a:ext>
            </a:extLst>
          </p:cNvPr>
          <p:cNvSpPr txBox="1"/>
          <p:nvPr/>
        </p:nvSpPr>
        <p:spPr>
          <a:xfrm>
            <a:off x="1801076" y="64341"/>
            <a:ext cx="4403513" cy="276999"/>
          </a:xfrm>
          <a:prstGeom prst="rect">
            <a:avLst/>
          </a:prstGeom>
          <a:noFill/>
        </p:spPr>
        <p:txBody>
          <a:bodyPr wrap="none" rtlCol="0">
            <a:spAutoFit/>
          </a:bodyPr>
          <a:lstStyle/>
          <a:p>
            <a:r>
              <a:rPr lang="ru-RU" sz="1200" i="1" dirty="0"/>
              <a:t>Кировчане, погибшие в вооруженных конфликтах в Чечне</a:t>
            </a:r>
          </a:p>
        </p:txBody>
      </p:sp>
      <p:cxnSp>
        <p:nvCxnSpPr>
          <p:cNvPr id="13" name="Прямая соединительная линия 12">
            <a:extLst>
              <a:ext uri="{FF2B5EF4-FFF2-40B4-BE49-F238E27FC236}">
                <a16:creationId xmlns:a16="http://schemas.microsoft.com/office/drawing/2014/main" id="{BE0651FE-B181-4812-9169-2EC499DAFA3B}"/>
              </a:ext>
            </a:extLst>
          </p:cNvPr>
          <p:cNvCxnSpPr/>
          <p:nvPr/>
        </p:nvCxnSpPr>
        <p:spPr>
          <a:xfrm>
            <a:off x="217331" y="287784"/>
            <a:ext cx="6857189" cy="0"/>
          </a:xfrm>
          <a:prstGeom prst="line">
            <a:avLst/>
          </a:prstGeom>
        </p:spPr>
        <p:style>
          <a:lnRef idx="1">
            <a:schemeClr val="dk1"/>
          </a:lnRef>
          <a:fillRef idx="0">
            <a:schemeClr val="dk1"/>
          </a:fillRef>
          <a:effectRef idx="0">
            <a:schemeClr val="dk1"/>
          </a:effectRef>
          <a:fontRef idx="minor">
            <a:schemeClr val="tx1"/>
          </a:fontRef>
        </p:style>
      </p:cxnSp>
      <p:pic>
        <p:nvPicPr>
          <p:cNvPr id="14" name="Рисунок 13">
            <a:extLst>
              <a:ext uri="{FF2B5EF4-FFF2-40B4-BE49-F238E27FC236}">
                <a16:creationId xmlns:a16="http://schemas.microsoft.com/office/drawing/2014/main" id="{54702588-E9C0-4F36-A013-EDAD452BAE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331" y="144065"/>
            <a:ext cx="384168" cy="283132"/>
          </a:xfrm>
          <a:prstGeom prst="rect">
            <a:avLst/>
          </a:prstGeom>
        </p:spPr>
      </p:pic>
      <p:cxnSp>
        <p:nvCxnSpPr>
          <p:cNvPr id="15" name="Прямая соединительная линия 14">
            <a:extLst>
              <a:ext uri="{FF2B5EF4-FFF2-40B4-BE49-F238E27FC236}">
                <a16:creationId xmlns:a16="http://schemas.microsoft.com/office/drawing/2014/main" id="{E36B8569-A9B4-4D30-A5A2-AB0C2E0FB05E}"/>
              </a:ext>
            </a:extLst>
          </p:cNvPr>
          <p:cNvCxnSpPr/>
          <p:nvPr/>
        </p:nvCxnSpPr>
        <p:spPr>
          <a:xfrm>
            <a:off x="336858" y="9726808"/>
            <a:ext cx="6857189" cy="0"/>
          </a:xfrm>
          <a:prstGeom prst="line">
            <a:avLst/>
          </a:prstGeom>
        </p:spPr>
        <p:style>
          <a:lnRef idx="1">
            <a:schemeClr val="dk1"/>
          </a:lnRef>
          <a:fillRef idx="0">
            <a:schemeClr val="dk1"/>
          </a:fillRef>
          <a:effectRef idx="0">
            <a:schemeClr val="dk1"/>
          </a:effectRef>
          <a:fontRef idx="minor">
            <a:schemeClr val="tx1"/>
          </a:fontRef>
        </p:style>
      </p:cxnSp>
      <p:pic>
        <p:nvPicPr>
          <p:cNvPr id="16" name="Рисунок 15">
            <a:extLst>
              <a:ext uri="{FF2B5EF4-FFF2-40B4-BE49-F238E27FC236}">
                <a16:creationId xmlns:a16="http://schemas.microsoft.com/office/drawing/2014/main" id="{939AB3D3-D5B4-4520-94AA-AB615C4782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0491" y="1160132"/>
            <a:ext cx="360040" cy="267645"/>
          </a:xfrm>
          <a:prstGeom prst="rect">
            <a:avLst/>
          </a:prstGeom>
        </p:spPr>
      </p:pic>
      <p:cxnSp>
        <p:nvCxnSpPr>
          <p:cNvPr id="17" name="Прямая соединительная линия 16">
            <a:extLst>
              <a:ext uri="{FF2B5EF4-FFF2-40B4-BE49-F238E27FC236}">
                <a16:creationId xmlns:a16="http://schemas.microsoft.com/office/drawing/2014/main" id="{2F397C3C-BA0D-48CA-8BC7-DF9D486E8B81}"/>
              </a:ext>
            </a:extLst>
          </p:cNvPr>
          <p:cNvCxnSpPr/>
          <p:nvPr/>
        </p:nvCxnSpPr>
        <p:spPr>
          <a:xfrm>
            <a:off x="3426768" y="1294285"/>
            <a:ext cx="115212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id="{2F397C3C-BA0D-48CA-8BC7-DF9D486E8B81}"/>
              </a:ext>
            </a:extLst>
          </p:cNvPr>
          <p:cNvCxnSpPr/>
          <p:nvPr/>
        </p:nvCxnSpPr>
        <p:spPr>
          <a:xfrm>
            <a:off x="5065867" y="1294285"/>
            <a:ext cx="115212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573733" y="9749599"/>
            <a:ext cx="269626" cy="276999"/>
          </a:xfrm>
          <a:prstGeom prst="rect">
            <a:avLst/>
          </a:prstGeom>
          <a:noFill/>
        </p:spPr>
        <p:txBody>
          <a:bodyPr wrap="none" rtlCol="0">
            <a:spAutoFit/>
          </a:bodyPr>
          <a:lstStyle/>
          <a:p>
            <a:r>
              <a:rPr lang="ru-RU" sz="1200" dirty="0"/>
              <a:t>7</a:t>
            </a:r>
          </a:p>
        </p:txBody>
      </p:sp>
      <p:sp>
        <p:nvSpPr>
          <p:cNvPr id="6" name="TextBox 5"/>
          <p:cNvSpPr txBox="1"/>
          <p:nvPr/>
        </p:nvSpPr>
        <p:spPr>
          <a:xfrm>
            <a:off x="375599" y="3379340"/>
            <a:ext cx="6935520" cy="3108543"/>
          </a:xfrm>
          <a:prstGeom prst="rect">
            <a:avLst/>
          </a:prstGeom>
          <a:noFill/>
        </p:spPr>
        <p:txBody>
          <a:bodyPr wrap="square" rtlCol="0">
            <a:spAutoFit/>
          </a:bodyPr>
          <a:lstStyle/>
          <a:p>
            <a:pPr algn="just"/>
            <a:r>
              <a:rPr lang="ru-RU" sz="1400" dirty="0">
                <a:latin typeface="Cambria" panose="02040503050406030204" pitchFamily="18" charset="0"/>
                <a:ea typeface="Cambria" panose="02040503050406030204" pitchFamily="18" charset="0"/>
              </a:rPr>
              <a:t>В юности Вяткин Сергей Тимофеевич увлекался техникой, любил  лошадей, помогал своим родителям на правах старшего сына, любил проводить время с друзьями. Отслужив в армии, Сергей вернулся в Нововятск, устроился работал трактористом.</a:t>
            </a:r>
          </a:p>
          <a:p>
            <a:pPr algn="just"/>
            <a:r>
              <a:rPr lang="ru-RU" sz="1400" dirty="0">
                <a:latin typeface="Cambria" panose="02040503050406030204" pitchFamily="18" charset="0"/>
                <a:ea typeface="Cambria" panose="02040503050406030204" pitchFamily="18" charset="0"/>
              </a:rPr>
              <a:t>В декабре 2000 года Вяткин С. Т. решил снова уйти в армию, подписал контракт о </a:t>
            </a:r>
          </a:p>
          <a:p>
            <a:pPr algn="just"/>
            <a:r>
              <a:rPr lang="ru-RU" sz="1400" dirty="0">
                <a:latin typeface="Cambria" panose="02040503050406030204" pitchFamily="18" charset="0"/>
                <a:ea typeface="Cambria" panose="02040503050406030204" pitchFamily="18" charset="0"/>
              </a:rPr>
              <a:t>военной службе. После чего был направлен в Чечню. </a:t>
            </a:r>
          </a:p>
          <a:p>
            <a:pPr algn="just"/>
            <a:r>
              <a:rPr lang="ru-RU" sz="1400" dirty="0">
                <a:latin typeface="Cambria" panose="02040503050406030204" pitchFamily="18" charset="0"/>
                <a:ea typeface="Cambria" panose="02040503050406030204" pitchFamily="18" charset="0"/>
              </a:rPr>
              <a:t>15 апреля 2001 года , за три дня до его дня рождения, родителям пришло последнее письмо, в котором Сергей Тимофеевич  писал, что скоро приедет домой. В начале  июня его ждали в отпуск. </a:t>
            </a:r>
          </a:p>
          <a:p>
            <a:pPr algn="just"/>
            <a:r>
              <a:rPr lang="ru-RU" sz="1400" dirty="0">
                <a:latin typeface="Cambria" panose="02040503050406030204" pitchFamily="18" charset="0"/>
                <a:ea typeface="Cambria" panose="02040503050406030204" pitchFamily="18" charset="0"/>
              </a:rPr>
              <a:t>К сожалению, планам не суждено было сбыться.  19 мая 2001 года, при выполнении боевого задания старший сержант Вяткин  С. Т. попал в засаду и погиб…</a:t>
            </a:r>
          </a:p>
          <a:p>
            <a:pPr algn="just"/>
            <a:r>
              <a:rPr lang="ru-RU" sz="1400" dirty="0">
                <a:latin typeface="Cambria" panose="02040503050406030204" pitchFamily="18" charset="0"/>
                <a:ea typeface="Cambria" panose="02040503050406030204" pitchFamily="18" charset="0"/>
              </a:rPr>
              <a:t>26 мая 2015 года в школе, где учился Сергей Тимофеевич, в память о нем была открыта мемориальная доска.</a:t>
            </a:r>
          </a:p>
        </p:txBody>
      </p:sp>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9415" y="564783"/>
            <a:ext cx="1817998" cy="2639031"/>
          </a:xfrm>
          <a:prstGeom prst="rect">
            <a:avLst/>
          </a:prstGeom>
        </p:spPr>
      </p:pic>
      <p:sp>
        <p:nvSpPr>
          <p:cNvPr id="19" name="TextBox 18"/>
          <p:cNvSpPr txBox="1"/>
          <p:nvPr/>
        </p:nvSpPr>
        <p:spPr>
          <a:xfrm>
            <a:off x="5272424" y="9770063"/>
            <a:ext cx="2123915" cy="276999"/>
          </a:xfrm>
          <a:prstGeom prst="rect">
            <a:avLst/>
          </a:prstGeom>
          <a:noFill/>
        </p:spPr>
        <p:txBody>
          <a:bodyPr wrap="none" rtlCol="0">
            <a:spAutoFit/>
          </a:bodyPr>
          <a:lstStyle/>
          <a:p>
            <a:r>
              <a:rPr lang="ru-RU" sz="1200" i="1" dirty="0"/>
              <a:t>Молодежный клуб «Ритм»</a:t>
            </a:r>
          </a:p>
        </p:txBody>
      </p:sp>
      <p:pic>
        <p:nvPicPr>
          <p:cNvPr id="9" name="Рисунок 8">
            <a:extLst>
              <a:ext uri="{FF2B5EF4-FFF2-40B4-BE49-F238E27FC236}">
                <a16:creationId xmlns:a16="http://schemas.microsoft.com/office/drawing/2014/main" id="{3C378FDC-6913-40BA-B496-57332C9796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43721" y="6549115"/>
            <a:ext cx="4514054" cy="3006360"/>
          </a:xfrm>
          <a:prstGeom prst="rect">
            <a:avLst/>
          </a:prstGeom>
        </p:spPr>
      </p:pic>
    </p:spTree>
    <p:extLst>
      <p:ext uri="{BB962C8B-B14F-4D97-AF65-F5344CB8AC3E}">
        <p14:creationId xmlns:p14="http://schemas.microsoft.com/office/powerpoint/2010/main" val="3488936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7A46122-9800-4627-8DD9-6286D9ABA8FA}"/>
              </a:ext>
            </a:extLst>
          </p:cNvPr>
          <p:cNvSpPr txBox="1"/>
          <p:nvPr/>
        </p:nvSpPr>
        <p:spPr>
          <a:xfrm>
            <a:off x="1801076" y="64341"/>
            <a:ext cx="4403513" cy="276999"/>
          </a:xfrm>
          <a:prstGeom prst="rect">
            <a:avLst/>
          </a:prstGeom>
          <a:noFill/>
        </p:spPr>
        <p:txBody>
          <a:bodyPr wrap="none" rtlCol="0">
            <a:spAutoFit/>
          </a:bodyPr>
          <a:lstStyle/>
          <a:p>
            <a:r>
              <a:rPr lang="ru-RU" sz="1200" i="1" dirty="0"/>
              <a:t>Кировчане, погибшие в вооруженных конфликтах в Чечне</a:t>
            </a:r>
          </a:p>
        </p:txBody>
      </p:sp>
      <p:cxnSp>
        <p:nvCxnSpPr>
          <p:cNvPr id="12" name="Прямая соединительная линия 11">
            <a:extLst>
              <a:ext uri="{FF2B5EF4-FFF2-40B4-BE49-F238E27FC236}">
                <a16:creationId xmlns:a16="http://schemas.microsoft.com/office/drawing/2014/main" id="{BE0651FE-B181-4812-9169-2EC499DAFA3B}"/>
              </a:ext>
            </a:extLst>
          </p:cNvPr>
          <p:cNvCxnSpPr/>
          <p:nvPr/>
        </p:nvCxnSpPr>
        <p:spPr>
          <a:xfrm>
            <a:off x="217331" y="287784"/>
            <a:ext cx="6857189" cy="0"/>
          </a:xfrm>
          <a:prstGeom prst="line">
            <a:avLst/>
          </a:prstGeom>
        </p:spPr>
        <p:style>
          <a:lnRef idx="1">
            <a:schemeClr val="dk1"/>
          </a:lnRef>
          <a:fillRef idx="0">
            <a:schemeClr val="dk1"/>
          </a:fillRef>
          <a:effectRef idx="0">
            <a:schemeClr val="dk1"/>
          </a:effectRef>
          <a:fontRef idx="minor">
            <a:schemeClr val="tx1"/>
          </a:fontRef>
        </p:style>
      </p:cxnSp>
      <p:pic>
        <p:nvPicPr>
          <p:cNvPr id="13" name="Рисунок 12">
            <a:extLst>
              <a:ext uri="{FF2B5EF4-FFF2-40B4-BE49-F238E27FC236}">
                <a16:creationId xmlns:a16="http://schemas.microsoft.com/office/drawing/2014/main" id="{54702588-E9C0-4F36-A013-EDAD452BAE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74" y="164598"/>
            <a:ext cx="384168" cy="283132"/>
          </a:xfrm>
          <a:prstGeom prst="rect">
            <a:avLst/>
          </a:prstGeom>
        </p:spPr>
      </p:pic>
      <p:cxnSp>
        <p:nvCxnSpPr>
          <p:cNvPr id="14" name="Прямая соединительная линия 13">
            <a:extLst>
              <a:ext uri="{FF2B5EF4-FFF2-40B4-BE49-F238E27FC236}">
                <a16:creationId xmlns:a16="http://schemas.microsoft.com/office/drawing/2014/main" id="{E36B8569-A9B4-4D30-A5A2-AB0C2E0FB05E}"/>
              </a:ext>
            </a:extLst>
          </p:cNvPr>
          <p:cNvCxnSpPr/>
          <p:nvPr/>
        </p:nvCxnSpPr>
        <p:spPr>
          <a:xfrm>
            <a:off x="336858" y="9726808"/>
            <a:ext cx="6857189" cy="0"/>
          </a:xfrm>
          <a:prstGeom prst="line">
            <a:avLst/>
          </a:prstGeom>
        </p:spPr>
        <p:style>
          <a:lnRef idx="1">
            <a:schemeClr val="dk1"/>
          </a:lnRef>
          <a:fillRef idx="0">
            <a:schemeClr val="dk1"/>
          </a:fillRef>
          <a:effectRef idx="0">
            <a:schemeClr val="dk1"/>
          </a:effectRef>
          <a:fontRef idx="minor">
            <a:schemeClr val="tx1"/>
          </a:fontRef>
        </p:style>
      </p:cxnSp>
      <p:pic>
        <p:nvPicPr>
          <p:cNvPr id="16" name="Рисунок 15">
            <a:extLst>
              <a:ext uri="{FF2B5EF4-FFF2-40B4-BE49-F238E27FC236}">
                <a16:creationId xmlns:a16="http://schemas.microsoft.com/office/drawing/2014/main" id="{939AB3D3-D5B4-4520-94AA-AB615C4782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4422" y="993712"/>
            <a:ext cx="360040" cy="288032"/>
          </a:xfrm>
          <a:prstGeom prst="rect">
            <a:avLst/>
          </a:prstGeom>
        </p:spPr>
      </p:pic>
      <p:pic>
        <p:nvPicPr>
          <p:cNvPr id="17" name="Рисунок 16">
            <a:extLst>
              <a:ext uri="{FF2B5EF4-FFF2-40B4-BE49-F238E27FC236}">
                <a16:creationId xmlns:a16="http://schemas.microsoft.com/office/drawing/2014/main" id="{939AB3D3-D5B4-4520-94AA-AB615C4782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8522" y="3578101"/>
            <a:ext cx="360040" cy="288032"/>
          </a:xfrm>
          <a:prstGeom prst="rect">
            <a:avLst/>
          </a:prstGeom>
        </p:spPr>
      </p:pic>
      <p:pic>
        <p:nvPicPr>
          <p:cNvPr id="18" name="Рисунок 17">
            <a:extLst>
              <a:ext uri="{FF2B5EF4-FFF2-40B4-BE49-F238E27FC236}">
                <a16:creationId xmlns:a16="http://schemas.microsoft.com/office/drawing/2014/main" id="{939AB3D3-D5B4-4520-94AA-AB615C4782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35138" y="6879102"/>
            <a:ext cx="360040" cy="288032"/>
          </a:xfrm>
          <a:prstGeom prst="rect">
            <a:avLst/>
          </a:prstGeom>
        </p:spPr>
      </p:pic>
      <p:cxnSp>
        <p:nvCxnSpPr>
          <p:cNvPr id="19" name="Прямая соединительная линия 18">
            <a:extLst>
              <a:ext uri="{FF2B5EF4-FFF2-40B4-BE49-F238E27FC236}">
                <a16:creationId xmlns:a16="http://schemas.microsoft.com/office/drawing/2014/main" id="{2F397C3C-BA0D-48CA-8BC7-DF9D486E8B81}"/>
              </a:ext>
            </a:extLst>
          </p:cNvPr>
          <p:cNvCxnSpPr/>
          <p:nvPr/>
        </p:nvCxnSpPr>
        <p:spPr>
          <a:xfrm>
            <a:off x="3445526" y="1105562"/>
            <a:ext cx="115212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id="{2F397C3C-BA0D-48CA-8BC7-DF9D486E8B81}"/>
              </a:ext>
            </a:extLst>
          </p:cNvPr>
          <p:cNvCxnSpPr/>
          <p:nvPr/>
        </p:nvCxnSpPr>
        <p:spPr>
          <a:xfrm>
            <a:off x="5182253" y="1104794"/>
            <a:ext cx="115212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id="{2F397C3C-BA0D-48CA-8BC7-DF9D486E8B81}"/>
              </a:ext>
            </a:extLst>
          </p:cNvPr>
          <p:cNvCxnSpPr/>
          <p:nvPr/>
        </p:nvCxnSpPr>
        <p:spPr>
          <a:xfrm>
            <a:off x="3189388" y="3725684"/>
            <a:ext cx="115212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a:extLst>
              <a:ext uri="{FF2B5EF4-FFF2-40B4-BE49-F238E27FC236}">
                <a16:creationId xmlns:a16="http://schemas.microsoft.com/office/drawing/2014/main" id="{2F397C3C-BA0D-48CA-8BC7-DF9D486E8B81}"/>
              </a:ext>
            </a:extLst>
          </p:cNvPr>
          <p:cNvCxnSpPr/>
          <p:nvPr/>
        </p:nvCxnSpPr>
        <p:spPr>
          <a:xfrm>
            <a:off x="5182253" y="3716173"/>
            <a:ext cx="115212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id="{2F397C3C-BA0D-48CA-8BC7-DF9D486E8B81}"/>
              </a:ext>
            </a:extLst>
          </p:cNvPr>
          <p:cNvCxnSpPr/>
          <p:nvPr/>
        </p:nvCxnSpPr>
        <p:spPr>
          <a:xfrm>
            <a:off x="3069861" y="7020043"/>
            <a:ext cx="115212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id="{2F397C3C-BA0D-48CA-8BC7-DF9D486E8B81}"/>
              </a:ext>
            </a:extLst>
          </p:cNvPr>
          <p:cNvCxnSpPr/>
          <p:nvPr/>
        </p:nvCxnSpPr>
        <p:spPr>
          <a:xfrm>
            <a:off x="4922087" y="7013924"/>
            <a:ext cx="115212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5" name="Прямоугольник 4"/>
          <p:cNvSpPr/>
          <p:nvPr/>
        </p:nvSpPr>
        <p:spPr>
          <a:xfrm>
            <a:off x="3602238" y="9746195"/>
            <a:ext cx="269626" cy="276999"/>
          </a:xfrm>
          <a:prstGeom prst="rect">
            <a:avLst/>
          </a:prstGeom>
        </p:spPr>
        <p:txBody>
          <a:bodyPr wrap="none">
            <a:spAutoFit/>
          </a:bodyPr>
          <a:lstStyle/>
          <a:p>
            <a:r>
              <a:rPr lang="ru-RU" sz="1200" dirty="0"/>
              <a:t>8</a:t>
            </a:r>
          </a:p>
        </p:txBody>
      </p:sp>
      <p:sp>
        <p:nvSpPr>
          <p:cNvPr id="31" name="TextBox 30">
            <a:extLst>
              <a:ext uri="{FF2B5EF4-FFF2-40B4-BE49-F238E27FC236}">
                <a16:creationId xmlns:a16="http://schemas.microsoft.com/office/drawing/2014/main" id="{F6651AB9-3F07-4CA3-9952-7A93E8881EB9}"/>
              </a:ext>
            </a:extLst>
          </p:cNvPr>
          <p:cNvSpPr txBox="1"/>
          <p:nvPr/>
        </p:nvSpPr>
        <p:spPr>
          <a:xfrm>
            <a:off x="5272424" y="9770063"/>
            <a:ext cx="2123915" cy="276999"/>
          </a:xfrm>
          <a:prstGeom prst="rect">
            <a:avLst/>
          </a:prstGeom>
          <a:noFill/>
        </p:spPr>
        <p:txBody>
          <a:bodyPr wrap="none" rtlCol="0">
            <a:spAutoFit/>
          </a:bodyPr>
          <a:lstStyle/>
          <a:p>
            <a:r>
              <a:rPr lang="ru-RU" sz="1200" i="1" dirty="0"/>
              <a:t>Молодежный клуб «Ритм»</a:t>
            </a:r>
          </a:p>
        </p:txBody>
      </p:sp>
      <p:sp>
        <p:nvSpPr>
          <p:cNvPr id="26" name="TextBox 25">
            <a:extLst>
              <a:ext uri="{FF2B5EF4-FFF2-40B4-BE49-F238E27FC236}">
                <a16:creationId xmlns:a16="http://schemas.microsoft.com/office/drawing/2014/main" id="{2AEB68EC-2416-45BF-9067-2FE784156339}"/>
              </a:ext>
            </a:extLst>
          </p:cNvPr>
          <p:cNvSpPr txBox="1"/>
          <p:nvPr/>
        </p:nvSpPr>
        <p:spPr>
          <a:xfrm>
            <a:off x="2841661" y="6200720"/>
            <a:ext cx="3288080" cy="738664"/>
          </a:xfrm>
          <a:prstGeom prst="rect">
            <a:avLst/>
          </a:prstGeom>
          <a:noFill/>
        </p:spPr>
        <p:txBody>
          <a:bodyPr wrap="none" rtlCol="0">
            <a:spAutoFit/>
          </a:bodyPr>
          <a:lstStyle/>
          <a:p>
            <a:pPr algn="ctr"/>
            <a:r>
              <a:rPr lang="ru-RU" sz="1400" b="1" dirty="0">
                <a:solidFill>
                  <a:srgbClr val="002060"/>
                </a:solidFill>
                <a:latin typeface="Adobe Heiti Std R" panose="020B0400000000000000" pitchFamily="34" charset="-128"/>
                <a:ea typeface="Adobe Heiti Std R" panose="020B0400000000000000" pitchFamily="34" charset="-128"/>
                <a:cs typeface="Adobe Hebrew" panose="02040503050201020203" pitchFamily="18" charset="-79"/>
              </a:rPr>
              <a:t>ГЛОТОВ</a:t>
            </a:r>
          </a:p>
          <a:p>
            <a:pPr algn="ctr"/>
            <a:r>
              <a:rPr lang="ru-RU" sz="1400" b="1" dirty="0">
                <a:solidFill>
                  <a:srgbClr val="002060"/>
                </a:solidFill>
                <a:latin typeface="Adobe Heiti Std R" panose="020B0400000000000000" pitchFamily="34" charset="-128"/>
                <a:ea typeface="Adobe Heiti Std R" panose="020B0400000000000000" pitchFamily="34" charset="-128"/>
                <a:cs typeface="Adobe Hebrew" panose="02040503050201020203" pitchFamily="18" charset="-79"/>
              </a:rPr>
              <a:t>АЛЕКСЕЙ НИКОЛАЕВИЧ</a:t>
            </a:r>
          </a:p>
          <a:p>
            <a:pPr algn="ctr"/>
            <a:r>
              <a:rPr lang="ru-RU" sz="1400" b="1" dirty="0">
                <a:solidFill>
                  <a:srgbClr val="002060"/>
                </a:solidFill>
                <a:latin typeface="Adobe Heiti Std R" panose="020B0400000000000000" pitchFamily="34" charset="-128"/>
                <a:ea typeface="Adobe Heiti Std R" panose="020B0400000000000000" pitchFamily="34" charset="-128"/>
                <a:cs typeface="Adobe Hebrew" panose="02040503050201020203" pitchFamily="18" charset="-79"/>
              </a:rPr>
              <a:t>( 1973 - 1996 )</a:t>
            </a:r>
          </a:p>
        </p:txBody>
      </p:sp>
      <p:sp>
        <p:nvSpPr>
          <p:cNvPr id="33" name="TextBox 32">
            <a:extLst>
              <a:ext uri="{FF2B5EF4-FFF2-40B4-BE49-F238E27FC236}">
                <a16:creationId xmlns:a16="http://schemas.microsoft.com/office/drawing/2014/main" id="{FE19E87A-C8DE-44DE-A907-2EA307CAF609}"/>
              </a:ext>
            </a:extLst>
          </p:cNvPr>
          <p:cNvSpPr txBox="1"/>
          <p:nvPr/>
        </p:nvSpPr>
        <p:spPr>
          <a:xfrm>
            <a:off x="2287493" y="7167134"/>
            <a:ext cx="4787027" cy="2246769"/>
          </a:xfrm>
          <a:prstGeom prst="rect">
            <a:avLst/>
          </a:prstGeom>
          <a:noFill/>
        </p:spPr>
        <p:txBody>
          <a:bodyPr wrap="square" rtlCol="0">
            <a:spAutoFit/>
          </a:bodyPr>
          <a:lstStyle/>
          <a:p>
            <a:r>
              <a:rPr lang="ru-RU" sz="1400" i="1" dirty="0">
                <a:latin typeface="Cambria" panose="02040503050406030204" pitchFamily="18" charset="0"/>
                <a:ea typeface="Cambria" panose="02040503050406030204" pitchFamily="18" charset="0"/>
              </a:rPr>
              <a:t>Дата рождения: </a:t>
            </a:r>
            <a:r>
              <a:rPr lang="ru-RU" sz="1400" dirty="0">
                <a:latin typeface="Cambria" panose="02040503050406030204" pitchFamily="18" charset="0"/>
                <a:ea typeface="Cambria" panose="02040503050406030204" pitchFamily="18" charset="0"/>
              </a:rPr>
              <a:t>17 июля 1973 г.</a:t>
            </a:r>
          </a:p>
          <a:p>
            <a:r>
              <a:rPr lang="ru-RU" sz="1400" i="1" dirty="0">
                <a:latin typeface="Cambria" panose="02040503050406030204" pitchFamily="18" charset="0"/>
                <a:ea typeface="Cambria" panose="02040503050406030204" pitchFamily="18" charset="0"/>
              </a:rPr>
              <a:t>Место рождения: </a:t>
            </a:r>
            <a:r>
              <a:rPr lang="ru-RU" sz="1400" dirty="0">
                <a:latin typeface="Cambria" panose="02040503050406030204" pitchFamily="18" charset="0"/>
                <a:ea typeface="Cambria" panose="02040503050406030204" pitchFamily="18" charset="0"/>
              </a:rPr>
              <a:t>г. Киров</a:t>
            </a:r>
          </a:p>
          <a:p>
            <a:r>
              <a:rPr lang="ru-RU" sz="1400" i="1" dirty="0">
                <a:latin typeface="Cambria" panose="02040503050406030204" pitchFamily="18" charset="0"/>
                <a:ea typeface="Cambria" panose="02040503050406030204" pitchFamily="18" charset="0"/>
              </a:rPr>
              <a:t>Служба: </a:t>
            </a:r>
            <a:r>
              <a:rPr lang="ru-RU" sz="1400" dirty="0">
                <a:latin typeface="Cambria" panose="02040503050406030204" pitchFamily="18" charset="0"/>
                <a:ea typeface="Cambria" panose="02040503050406030204" pitchFamily="18" charset="0"/>
              </a:rPr>
              <a:t>сержант милиции, милиционер-боец отряда милиции особого назначения УВД по Кировской области</a:t>
            </a:r>
          </a:p>
          <a:p>
            <a:r>
              <a:rPr lang="ru-RU" sz="1400" i="1" dirty="0">
                <a:latin typeface="Cambria" panose="02040503050406030204" pitchFamily="18" charset="0"/>
                <a:ea typeface="Cambria" panose="02040503050406030204" pitchFamily="18" charset="0"/>
              </a:rPr>
              <a:t>Погиб </a:t>
            </a:r>
            <a:r>
              <a:rPr lang="ru-RU" sz="1400" dirty="0">
                <a:latin typeface="Cambria" panose="02040503050406030204" pitchFamily="18" charset="0"/>
                <a:ea typeface="Cambria" panose="02040503050406030204" pitchFamily="18" charset="0"/>
              </a:rPr>
              <a:t>22 июня 1996 г. в Чеченской республике,</a:t>
            </a:r>
          </a:p>
          <a:p>
            <a:r>
              <a:rPr lang="ru-RU" sz="1400" dirty="0">
                <a:latin typeface="Cambria" panose="02040503050406030204" pitchFamily="18" charset="0"/>
                <a:ea typeface="Cambria" panose="02040503050406030204" pitchFamily="18" charset="0"/>
              </a:rPr>
              <a:t>получив смертельное ранение при исполнении</a:t>
            </a:r>
          </a:p>
          <a:p>
            <a:r>
              <a:rPr lang="ru-RU" sz="1400" dirty="0">
                <a:latin typeface="Cambria" panose="02040503050406030204" pitchFamily="18" charset="0"/>
                <a:ea typeface="Cambria" panose="02040503050406030204" pitchFamily="18" charset="0"/>
              </a:rPr>
              <a:t> служебных обязанностей</a:t>
            </a:r>
          </a:p>
          <a:p>
            <a:r>
              <a:rPr lang="ru-RU" sz="1400" i="1" dirty="0">
                <a:latin typeface="Cambria" panose="02040503050406030204" pitchFamily="18" charset="0"/>
                <a:ea typeface="Cambria" panose="02040503050406030204" pitchFamily="18" charset="0"/>
              </a:rPr>
              <a:t>Награжден </a:t>
            </a:r>
            <a:r>
              <a:rPr lang="ru-RU" sz="1400" dirty="0">
                <a:latin typeface="Cambria" panose="02040503050406030204" pitchFamily="18" charset="0"/>
                <a:ea typeface="Cambria" panose="02040503050406030204" pitchFamily="18" charset="0"/>
              </a:rPr>
              <a:t>орденом Мужества (посмертно)</a:t>
            </a:r>
          </a:p>
          <a:p>
            <a:r>
              <a:rPr lang="ru-RU" sz="1400" i="1" dirty="0">
                <a:latin typeface="Cambria" panose="02040503050406030204" pitchFamily="18" charset="0"/>
                <a:ea typeface="Cambria" panose="02040503050406030204" pitchFamily="18" charset="0"/>
              </a:rPr>
              <a:t>Занесен </a:t>
            </a:r>
            <a:r>
              <a:rPr lang="ru-RU" sz="1400" dirty="0">
                <a:latin typeface="Cambria" panose="02040503050406030204" pitchFamily="18" charset="0"/>
                <a:ea typeface="Cambria" panose="02040503050406030204" pitchFamily="18" charset="0"/>
              </a:rPr>
              <a:t>в книгу памяти УМВД России по Кировской </a:t>
            </a:r>
          </a:p>
          <a:p>
            <a:r>
              <a:rPr lang="ru-RU" sz="1400" dirty="0">
                <a:latin typeface="Cambria" panose="02040503050406030204" pitchFamily="18" charset="0"/>
                <a:ea typeface="Cambria" panose="02040503050406030204" pitchFamily="18" charset="0"/>
              </a:rPr>
              <a:t>области</a:t>
            </a:r>
          </a:p>
        </p:txBody>
      </p:sp>
      <p:pic>
        <p:nvPicPr>
          <p:cNvPr id="25" name="Рисунок 24">
            <a:extLst>
              <a:ext uri="{FF2B5EF4-FFF2-40B4-BE49-F238E27FC236}">
                <a16:creationId xmlns:a16="http://schemas.microsoft.com/office/drawing/2014/main" id="{9F1D67D3-56BA-44B9-9DC5-FC94A94D2B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942" y="595772"/>
            <a:ext cx="1661965" cy="2449650"/>
          </a:xfrm>
          <a:prstGeom prst="rect">
            <a:avLst/>
          </a:prstGeom>
        </p:spPr>
      </p:pic>
      <p:sp>
        <p:nvSpPr>
          <p:cNvPr id="27" name="TextBox 26"/>
          <p:cNvSpPr txBox="1"/>
          <p:nvPr/>
        </p:nvSpPr>
        <p:spPr>
          <a:xfrm>
            <a:off x="1254042" y="355589"/>
            <a:ext cx="7200800" cy="738664"/>
          </a:xfrm>
          <a:prstGeom prst="rect">
            <a:avLst/>
          </a:prstGeom>
          <a:noFill/>
        </p:spPr>
        <p:txBody>
          <a:bodyPr wrap="square" rtlCol="0">
            <a:spAutoFit/>
          </a:bodyPr>
          <a:lstStyle/>
          <a:p>
            <a:pPr algn="ctr"/>
            <a:r>
              <a:rPr lang="ru-RU" sz="1400" b="1" dirty="0">
                <a:solidFill>
                  <a:srgbClr val="002060"/>
                </a:solidFill>
                <a:latin typeface="Adobe Heiti Std R" panose="020B0400000000000000" pitchFamily="34" charset="-128"/>
                <a:ea typeface="Adobe Heiti Std R" panose="020B0400000000000000" pitchFamily="34" charset="-128"/>
                <a:cs typeface="Adobe Hebrew" panose="02040503050201020203" pitchFamily="18" charset="-79"/>
              </a:rPr>
              <a:t>ВОСТРИКОВ</a:t>
            </a:r>
          </a:p>
          <a:p>
            <a:pPr algn="ctr"/>
            <a:r>
              <a:rPr lang="ru-RU" sz="1400" b="1" dirty="0">
                <a:solidFill>
                  <a:srgbClr val="002060"/>
                </a:solidFill>
                <a:latin typeface="Adobe Heiti Std R" panose="020B0400000000000000" pitchFamily="34" charset="-128"/>
                <a:ea typeface="Adobe Heiti Std R" panose="020B0400000000000000" pitchFamily="34" charset="-128"/>
                <a:cs typeface="Adobe Hebrew" panose="02040503050201020203" pitchFamily="18" charset="-79"/>
              </a:rPr>
              <a:t>ВАЛЕНТИН АНДРЕЕВИЧ</a:t>
            </a:r>
          </a:p>
          <a:p>
            <a:pPr algn="ctr"/>
            <a:r>
              <a:rPr lang="ru-RU" sz="1400" b="1" dirty="0">
                <a:solidFill>
                  <a:srgbClr val="002060"/>
                </a:solidFill>
                <a:latin typeface="Adobe Heiti Std R" panose="020B0400000000000000" pitchFamily="34" charset="-128"/>
                <a:ea typeface="Adobe Heiti Std R" panose="020B0400000000000000" pitchFamily="34" charset="-128"/>
                <a:cs typeface="Adobe Hebrew" panose="02040503050201020203" pitchFamily="18" charset="-79"/>
              </a:rPr>
              <a:t> (1953 - 2000)</a:t>
            </a:r>
            <a:endParaRPr lang="ru-RU" dirty="0"/>
          </a:p>
        </p:txBody>
      </p:sp>
      <p:sp>
        <p:nvSpPr>
          <p:cNvPr id="2" name="Прямоугольник 1"/>
          <p:cNvSpPr/>
          <p:nvPr/>
        </p:nvSpPr>
        <p:spPr>
          <a:xfrm>
            <a:off x="2263268" y="1389502"/>
            <a:ext cx="4750508" cy="738664"/>
          </a:xfrm>
          <a:prstGeom prst="rect">
            <a:avLst/>
          </a:prstGeom>
        </p:spPr>
        <p:txBody>
          <a:bodyPr wrap="square">
            <a:spAutoFit/>
          </a:bodyPr>
          <a:lstStyle/>
          <a:p>
            <a:r>
              <a:rPr lang="ru-RU" sz="1400" i="1" dirty="0">
                <a:latin typeface="Cambria" panose="02040503050406030204" pitchFamily="18" charset="0"/>
                <a:ea typeface="Cambria" panose="02040503050406030204" pitchFamily="18" charset="0"/>
              </a:rPr>
              <a:t>Место рождения</a:t>
            </a:r>
            <a:r>
              <a:rPr lang="ru-RU" sz="1400" dirty="0">
                <a:latin typeface="Cambria" panose="02040503050406030204" pitchFamily="18" charset="0"/>
                <a:ea typeface="Cambria" panose="02040503050406030204" pitchFamily="18" charset="0"/>
              </a:rPr>
              <a:t>: г. Киров</a:t>
            </a:r>
          </a:p>
          <a:p>
            <a:r>
              <a:rPr lang="ru-RU" sz="1400" i="1" dirty="0">
                <a:latin typeface="Cambria" panose="02040503050406030204" pitchFamily="18" charset="0"/>
                <a:ea typeface="Cambria" panose="02040503050406030204" pitchFamily="18" charset="0"/>
              </a:rPr>
              <a:t>Погиб</a:t>
            </a:r>
            <a:r>
              <a:rPr lang="ru-RU" sz="1400" dirty="0">
                <a:latin typeface="Cambria" panose="02040503050406030204" pitchFamily="18" charset="0"/>
                <a:ea typeface="Cambria" panose="02040503050406030204" pitchFamily="18" charset="0"/>
              </a:rPr>
              <a:t> 9 ноября 2000 г. в Чеченской республике. </a:t>
            </a:r>
          </a:p>
          <a:p>
            <a:r>
              <a:rPr lang="ru-RU" sz="1400" i="1" dirty="0">
                <a:latin typeface="Cambria" panose="02040503050406030204" pitchFamily="18" charset="0"/>
                <a:ea typeface="Cambria" panose="02040503050406030204" pitchFamily="18" charset="0"/>
              </a:rPr>
              <a:t>Захоронен</a:t>
            </a:r>
            <a:r>
              <a:rPr lang="ru-RU" sz="1400" dirty="0">
                <a:latin typeface="Cambria" panose="02040503050406030204" pitchFamily="18" charset="0"/>
                <a:ea typeface="Cambria" panose="02040503050406030204" pitchFamily="18" charset="0"/>
              </a:rPr>
              <a:t> на кладбище в г. Кирове</a:t>
            </a:r>
          </a:p>
        </p:txBody>
      </p:sp>
      <p:sp>
        <p:nvSpPr>
          <p:cNvPr id="28" name="TextBox 27"/>
          <p:cNvSpPr txBox="1"/>
          <p:nvPr/>
        </p:nvSpPr>
        <p:spPr>
          <a:xfrm>
            <a:off x="595602" y="2908913"/>
            <a:ext cx="7200800" cy="738664"/>
          </a:xfrm>
          <a:prstGeom prst="rect">
            <a:avLst/>
          </a:prstGeom>
          <a:noFill/>
        </p:spPr>
        <p:txBody>
          <a:bodyPr wrap="square" rtlCol="0">
            <a:spAutoFit/>
          </a:bodyPr>
          <a:lstStyle/>
          <a:p>
            <a:pPr algn="ctr"/>
            <a:r>
              <a:rPr lang="ru-RU" sz="1400" b="1" dirty="0">
                <a:solidFill>
                  <a:srgbClr val="002060"/>
                </a:solidFill>
                <a:latin typeface="Adobe Heiti Std R" panose="020B0400000000000000" pitchFamily="34" charset="-128"/>
                <a:ea typeface="Adobe Heiti Std R" panose="020B0400000000000000" pitchFamily="34" charset="-128"/>
                <a:cs typeface="Adobe Hebrew" panose="02040503050201020203" pitchFamily="18" charset="-79"/>
              </a:rPr>
              <a:t>ГАЛИМЬЯНОВ</a:t>
            </a:r>
            <a:br>
              <a:rPr lang="ru-RU" sz="1400" b="1" dirty="0">
                <a:solidFill>
                  <a:srgbClr val="002060"/>
                </a:solidFill>
                <a:latin typeface="Adobe Heiti Std R" panose="020B0400000000000000" pitchFamily="34" charset="-128"/>
                <a:ea typeface="Adobe Heiti Std R" panose="020B0400000000000000" pitchFamily="34" charset="-128"/>
                <a:cs typeface="Adobe Hebrew" panose="02040503050201020203" pitchFamily="18" charset="-79"/>
              </a:rPr>
            </a:br>
            <a:r>
              <a:rPr lang="ru-RU" sz="1400" b="1" dirty="0">
                <a:solidFill>
                  <a:srgbClr val="002060"/>
                </a:solidFill>
                <a:latin typeface="Adobe Heiti Std R" panose="020B0400000000000000" pitchFamily="34" charset="-128"/>
                <a:ea typeface="Adobe Heiti Std R" panose="020B0400000000000000" pitchFamily="34" charset="-128"/>
                <a:cs typeface="Adobe Hebrew" panose="02040503050201020203" pitchFamily="18" charset="-79"/>
              </a:rPr>
              <a:t>АЛЬБЕРТ АЗАТОВИЧ</a:t>
            </a:r>
          </a:p>
          <a:p>
            <a:pPr algn="ctr"/>
            <a:r>
              <a:rPr lang="ru-RU" sz="1400" b="1" dirty="0">
                <a:solidFill>
                  <a:srgbClr val="002060"/>
                </a:solidFill>
                <a:latin typeface="Adobe Heiti Std R" panose="020B0400000000000000" pitchFamily="34" charset="-128"/>
                <a:ea typeface="Adobe Heiti Std R" panose="020B0400000000000000" pitchFamily="34" charset="-128"/>
                <a:cs typeface="Adobe Hebrew" panose="02040503050201020203" pitchFamily="18" charset="-79"/>
              </a:rPr>
              <a:t> (1980 - 2004)</a:t>
            </a:r>
            <a:endParaRPr lang="ru-RU" dirty="0"/>
          </a:p>
        </p:txBody>
      </p:sp>
      <p:sp>
        <p:nvSpPr>
          <p:cNvPr id="3" name="Прямоугольник 2"/>
          <p:cNvSpPr/>
          <p:nvPr/>
        </p:nvSpPr>
        <p:spPr>
          <a:xfrm>
            <a:off x="2181732" y="3832898"/>
            <a:ext cx="5349372" cy="2246769"/>
          </a:xfrm>
          <a:prstGeom prst="rect">
            <a:avLst/>
          </a:prstGeom>
        </p:spPr>
        <p:txBody>
          <a:bodyPr wrap="square">
            <a:spAutoFit/>
          </a:bodyPr>
          <a:lstStyle/>
          <a:p>
            <a:r>
              <a:rPr lang="ru-RU" sz="1400" i="1" dirty="0">
                <a:latin typeface="Cambria" panose="02040503050406030204" pitchFamily="18" charset="0"/>
                <a:ea typeface="Cambria" panose="02040503050406030204" pitchFamily="18" charset="0"/>
              </a:rPr>
              <a:t>Дата рождения: </a:t>
            </a:r>
            <a:r>
              <a:rPr lang="ru-RU" sz="1400" dirty="0">
                <a:latin typeface="Cambria" panose="02040503050406030204" pitchFamily="18" charset="0"/>
                <a:ea typeface="Cambria" panose="02040503050406030204" pitchFamily="18" charset="0"/>
              </a:rPr>
              <a:t>19 декабря 1980 г</a:t>
            </a:r>
            <a:r>
              <a:rPr lang="ru-RU" sz="1400" i="1" dirty="0">
                <a:latin typeface="Cambria" panose="02040503050406030204" pitchFamily="18" charset="0"/>
                <a:ea typeface="Cambria" panose="02040503050406030204" pitchFamily="18" charset="0"/>
              </a:rPr>
              <a:t>.</a:t>
            </a:r>
          </a:p>
          <a:p>
            <a:r>
              <a:rPr lang="ru-RU" sz="1400" i="1" dirty="0">
                <a:latin typeface="Cambria" panose="02040503050406030204" pitchFamily="18" charset="0"/>
                <a:ea typeface="Cambria" panose="02040503050406030204" pitchFamily="18" charset="0"/>
              </a:rPr>
              <a:t>Место рождения</a:t>
            </a:r>
            <a:r>
              <a:rPr lang="ru-RU" sz="1400" dirty="0">
                <a:latin typeface="Cambria" panose="02040503050406030204" pitchFamily="18" charset="0"/>
                <a:ea typeface="Cambria" panose="02040503050406030204" pitchFamily="18" charset="0"/>
              </a:rPr>
              <a:t>: г. Киров</a:t>
            </a:r>
          </a:p>
          <a:p>
            <a:r>
              <a:rPr lang="ru-RU" sz="1400" i="1" dirty="0">
                <a:latin typeface="Cambria" panose="02040503050406030204" pitchFamily="18" charset="0"/>
                <a:ea typeface="Cambria" panose="02040503050406030204" pitchFamily="18" charset="0"/>
              </a:rPr>
              <a:t>Учеба</a:t>
            </a:r>
            <a:r>
              <a:rPr lang="ru-RU" sz="1400" dirty="0">
                <a:latin typeface="Cambria" panose="02040503050406030204" pitchFamily="18" charset="0"/>
                <a:ea typeface="Cambria" panose="02040503050406030204" pitchFamily="18" charset="0"/>
              </a:rPr>
              <a:t>: школа № 52 г. Кирова</a:t>
            </a:r>
          </a:p>
          <a:p>
            <a:r>
              <a:rPr lang="ru-RU" sz="1400" i="1" dirty="0">
                <a:latin typeface="Cambria" panose="02040503050406030204" pitchFamily="18" charset="0"/>
                <a:ea typeface="Cambria" panose="02040503050406030204" pitchFamily="18" charset="0"/>
              </a:rPr>
              <a:t>Призван </a:t>
            </a:r>
            <a:r>
              <a:rPr lang="ru-RU" sz="1400" dirty="0">
                <a:latin typeface="Cambria" panose="02040503050406030204" pitchFamily="18" charset="0"/>
                <a:ea typeface="Cambria" panose="02040503050406030204" pitchFamily="18" charset="0"/>
              </a:rPr>
              <a:t>ВК Ленинского района 2 декабря 2000 г.</a:t>
            </a:r>
          </a:p>
          <a:p>
            <a:r>
              <a:rPr lang="ru-RU" sz="1400" i="1" dirty="0">
                <a:latin typeface="Cambria" panose="02040503050406030204" pitchFamily="18" charset="0"/>
                <a:ea typeface="Cambria" panose="02040503050406030204" pitchFamily="18" charset="0"/>
              </a:rPr>
              <a:t>Служба: </a:t>
            </a:r>
            <a:r>
              <a:rPr lang="ru-RU" sz="1400" dirty="0">
                <a:latin typeface="Cambria" panose="02040503050406030204" pitchFamily="18" charset="0"/>
                <a:ea typeface="Cambria" panose="02040503050406030204" pitchFamily="18" charset="0"/>
              </a:rPr>
              <a:t>старший сержант, телеграфист, в/ч 6780</a:t>
            </a:r>
          </a:p>
          <a:p>
            <a:r>
              <a:rPr lang="ru-RU" sz="1400" i="1" dirty="0">
                <a:latin typeface="Cambria" panose="02040503050406030204" pitchFamily="18" charset="0"/>
                <a:ea typeface="Cambria" panose="02040503050406030204" pitchFamily="18" charset="0"/>
              </a:rPr>
              <a:t>Умер от ран</a:t>
            </a:r>
            <a:r>
              <a:rPr lang="ru-RU" sz="1400" dirty="0">
                <a:latin typeface="Cambria" panose="02040503050406030204" pitchFamily="18" charset="0"/>
                <a:ea typeface="Cambria" panose="02040503050406030204" pitchFamily="18" charset="0"/>
              </a:rPr>
              <a:t>, полученных в боевых действиях на территории республики Ингушетия, 21 июня 2004 г.</a:t>
            </a:r>
          </a:p>
          <a:p>
            <a:r>
              <a:rPr lang="ru-RU" sz="1400" i="1" dirty="0">
                <a:latin typeface="Cambria" panose="02040503050406030204" pitchFamily="18" charset="0"/>
                <a:ea typeface="Cambria" panose="02040503050406030204" pitchFamily="18" charset="0"/>
              </a:rPr>
              <a:t>Захоронен </a:t>
            </a:r>
            <a:r>
              <a:rPr lang="ru-RU" sz="1400" dirty="0">
                <a:latin typeface="Cambria" panose="02040503050406030204" pitchFamily="18" charset="0"/>
                <a:ea typeface="Cambria" panose="02040503050406030204" pitchFamily="18" charset="0"/>
              </a:rPr>
              <a:t>29 июня 2004 г. на Филейском кладбище в г. Кирове</a:t>
            </a:r>
          </a:p>
          <a:p>
            <a:r>
              <a:rPr lang="ru-RU" sz="1400" dirty="0">
                <a:latin typeface="Cambria" panose="02040503050406030204" pitchFamily="18" charset="0"/>
                <a:ea typeface="Cambria" panose="02040503050406030204" pitchFamily="18" charset="0"/>
              </a:rPr>
              <a:t>В память об Гамильянове А. А. в 2008 г. на здании</a:t>
            </a:r>
          </a:p>
          <a:p>
            <a:r>
              <a:rPr lang="ru-RU" sz="1400" dirty="0">
                <a:latin typeface="Cambria" panose="02040503050406030204" pitchFamily="18" charset="0"/>
                <a:ea typeface="Cambria" panose="02040503050406030204" pitchFamily="18" charset="0"/>
              </a:rPr>
              <a:t>школы № 52 установлена мемориальная табличка.</a:t>
            </a:r>
          </a:p>
        </p:txBody>
      </p:sp>
      <p:pic>
        <p:nvPicPr>
          <p:cNvPr id="29" name="Рисунок 28">
            <a:extLst>
              <a:ext uri="{FF2B5EF4-FFF2-40B4-BE49-F238E27FC236}">
                <a16:creationId xmlns:a16="http://schemas.microsoft.com/office/drawing/2014/main" id="{BA403ED5-A0E9-4126-8ECD-EB59795A1AA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248" y="3791309"/>
            <a:ext cx="1634235" cy="1519113"/>
          </a:xfrm>
          <a:prstGeom prst="rect">
            <a:avLst/>
          </a:prstGeom>
        </p:spPr>
      </p:pic>
      <p:pic>
        <p:nvPicPr>
          <p:cNvPr id="4" name="Рисунок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8659" y="6658464"/>
            <a:ext cx="1714729" cy="2242018"/>
          </a:xfrm>
          <a:prstGeom prst="rect">
            <a:avLst/>
          </a:prstGeom>
        </p:spPr>
      </p:pic>
    </p:spTree>
    <p:extLst>
      <p:ext uri="{BB962C8B-B14F-4D97-AF65-F5344CB8AC3E}">
        <p14:creationId xmlns:p14="http://schemas.microsoft.com/office/powerpoint/2010/main" val="3411913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A19FF40-F4E8-46C3-814C-766D4E262CC9}"/>
              </a:ext>
            </a:extLst>
          </p:cNvPr>
          <p:cNvSpPr txBox="1"/>
          <p:nvPr/>
        </p:nvSpPr>
        <p:spPr>
          <a:xfrm>
            <a:off x="2638166" y="1232328"/>
            <a:ext cx="4730446" cy="3170099"/>
          </a:xfrm>
          <a:prstGeom prst="rect">
            <a:avLst/>
          </a:prstGeom>
          <a:noFill/>
        </p:spPr>
        <p:txBody>
          <a:bodyPr wrap="square" rtlCol="0">
            <a:spAutoFit/>
          </a:bodyPr>
          <a:lstStyle/>
          <a:p>
            <a:r>
              <a:rPr lang="ru-RU" sz="1400" i="1" dirty="0">
                <a:latin typeface="Cambria" panose="02040503050406030204" pitchFamily="18" charset="0"/>
                <a:ea typeface="Cambria" panose="02040503050406030204" pitchFamily="18" charset="0"/>
              </a:rPr>
              <a:t>Дата рождения: </a:t>
            </a:r>
            <a:r>
              <a:rPr lang="ru-RU" sz="1400" dirty="0">
                <a:latin typeface="Cambria" panose="02040503050406030204" pitchFamily="18" charset="0"/>
                <a:ea typeface="Cambria" panose="02040503050406030204" pitchFamily="18" charset="0"/>
              </a:rPr>
              <a:t>13 июня 1979 г.</a:t>
            </a:r>
          </a:p>
          <a:p>
            <a:r>
              <a:rPr lang="ru-RU" sz="1400" i="1" dirty="0">
                <a:latin typeface="Cambria" panose="02040503050406030204" pitchFamily="18" charset="0"/>
                <a:ea typeface="Cambria" panose="02040503050406030204" pitchFamily="18" charset="0"/>
              </a:rPr>
              <a:t>Семья: </a:t>
            </a:r>
            <a:r>
              <a:rPr lang="ru-RU" sz="1400" dirty="0">
                <a:latin typeface="Cambria" panose="02040503050406030204" pitchFamily="18" charset="0"/>
                <a:ea typeface="Cambria" panose="02040503050406030204" pitchFamily="18" charset="0"/>
              </a:rPr>
              <a:t>мать Мария Александровна, сестра Ирина Сергеевна</a:t>
            </a:r>
          </a:p>
          <a:p>
            <a:r>
              <a:rPr lang="ru-RU" sz="1400" i="1" dirty="0">
                <a:latin typeface="Cambria" panose="02040503050406030204" pitchFamily="18" charset="0"/>
                <a:ea typeface="Cambria" panose="02040503050406030204" pitchFamily="18" charset="0"/>
              </a:rPr>
              <a:t>Учёба:</a:t>
            </a:r>
            <a:r>
              <a:rPr lang="ru-RU" sz="1400" dirty="0">
                <a:latin typeface="Cambria" panose="02040503050406030204" pitchFamily="18" charset="0"/>
                <a:ea typeface="Cambria" panose="02040503050406030204" pitchFamily="18" charset="0"/>
              </a:rPr>
              <a:t> школа № 45 (1990-1999), школа № 54 (1999)</a:t>
            </a:r>
          </a:p>
          <a:p>
            <a:r>
              <a:rPr lang="ru-RU" sz="1400" dirty="0">
                <a:latin typeface="Cambria" panose="02040503050406030204" pitchFamily="18" charset="0"/>
                <a:ea typeface="Cambria" panose="02040503050406030204" pitchFamily="18" charset="0"/>
              </a:rPr>
              <a:t> г. Кирова</a:t>
            </a:r>
          </a:p>
          <a:p>
            <a:r>
              <a:rPr lang="ru-RU" sz="1400" i="1" dirty="0">
                <a:latin typeface="Cambria" panose="02040503050406030204" pitchFamily="18" charset="0"/>
                <a:ea typeface="Cambria" panose="02040503050406030204" pitchFamily="18" charset="0"/>
              </a:rPr>
              <a:t>Призван</a:t>
            </a:r>
            <a:r>
              <a:rPr lang="ru-RU" sz="1400" dirty="0">
                <a:latin typeface="Cambria" panose="02040503050406030204" pitchFamily="18" charset="0"/>
                <a:ea typeface="Cambria" panose="02040503050406030204" pitchFamily="18" charset="0"/>
              </a:rPr>
              <a:t> 21 мая 1999 г.</a:t>
            </a:r>
          </a:p>
          <a:p>
            <a:r>
              <a:rPr lang="ru-RU" sz="1400" i="1" dirty="0">
                <a:latin typeface="Cambria" panose="02040503050406030204" pitchFamily="18" charset="0"/>
                <a:ea typeface="Cambria" panose="02040503050406030204" pitchFamily="18" charset="0"/>
              </a:rPr>
              <a:t>Служба: </a:t>
            </a:r>
            <a:r>
              <a:rPr lang="ru-RU" sz="1400" dirty="0">
                <a:latin typeface="Cambria" panose="02040503050406030204" pitchFamily="18" charset="0"/>
                <a:ea typeface="Cambria" panose="02040503050406030204" pitchFamily="18" charset="0"/>
              </a:rPr>
              <a:t>Чечня, гвардии рядовой ВС РФ, оператор-наводчик в/ч 32515</a:t>
            </a:r>
          </a:p>
          <a:p>
            <a:r>
              <a:rPr lang="ru-RU" sz="1400" i="1" dirty="0">
                <a:latin typeface="Cambria" panose="02040503050406030204" pitchFamily="18" charset="0"/>
                <a:ea typeface="Cambria" panose="02040503050406030204" pitchFamily="18" charset="0"/>
              </a:rPr>
              <a:t>Погиб</a:t>
            </a:r>
            <a:r>
              <a:rPr lang="ru-RU" sz="1400" dirty="0">
                <a:latin typeface="Cambria" panose="02040503050406030204" pitchFamily="18" charset="0"/>
                <a:ea typeface="Cambria" panose="02040503050406030204" pitchFamily="18" charset="0"/>
              </a:rPr>
              <a:t> 1 марта 2000 г. при исполнении служебных обязанностей во время боя 6-й роты 104-го гвардейского воздушно-десантного полка у высоты 776 в Шатойском районе Чечни.</a:t>
            </a:r>
            <a:endParaRPr lang="ru-RU" sz="1400" dirty="0">
              <a:latin typeface="Cambria" panose="02040503050406030204" pitchFamily="18" charset="0"/>
              <a:ea typeface="Cambria" panose="02040503050406030204" pitchFamily="18" charset="0"/>
              <a:hlinkClick r:id="rId2" tooltip="Бой у высоты 776"/>
            </a:endParaRPr>
          </a:p>
          <a:p>
            <a:r>
              <a:rPr lang="ru-RU" sz="1400" i="1" dirty="0">
                <a:latin typeface="Cambria" panose="02040503050406030204" pitchFamily="18" charset="0"/>
                <a:ea typeface="Cambria" panose="02040503050406030204" pitchFamily="18" charset="0"/>
              </a:rPr>
              <a:t>Награды: </a:t>
            </a:r>
            <a:r>
              <a:rPr lang="ru-RU" sz="1400" dirty="0">
                <a:latin typeface="Cambria" panose="02040503050406030204" pitchFamily="18" charset="0"/>
                <a:ea typeface="Cambria" panose="02040503050406030204" pitchFamily="18" charset="0"/>
              </a:rPr>
              <a:t>Орден мужества (посмертно)</a:t>
            </a:r>
          </a:p>
          <a:p>
            <a:endParaRPr lang="ru-RU" dirty="0"/>
          </a:p>
        </p:txBody>
      </p:sp>
      <p:sp>
        <p:nvSpPr>
          <p:cNvPr id="5" name="TextBox 4">
            <a:extLst>
              <a:ext uri="{FF2B5EF4-FFF2-40B4-BE49-F238E27FC236}">
                <a16:creationId xmlns:a16="http://schemas.microsoft.com/office/drawing/2014/main" id="{7EE138BE-BC9E-49C0-9CB9-B48497A1B812}"/>
              </a:ext>
            </a:extLst>
          </p:cNvPr>
          <p:cNvSpPr txBox="1"/>
          <p:nvPr/>
        </p:nvSpPr>
        <p:spPr>
          <a:xfrm>
            <a:off x="466824" y="4039750"/>
            <a:ext cx="6446640" cy="523220"/>
          </a:xfrm>
          <a:prstGeom prst="rect">
            <a:avLst/>
          </a:prstGeom>
          <a:noFill/>
        </p:spPr>
        <p:txBody>
          <a:bodyPr wrap="square" rtlCol="0">
            <a:spAutoFit/>
          </a:bodyPr>
          <a:lstStyle/>
          <a:p>
            <a:br>
              <a:rPr lang="ru-RU" sz="1400" dirty="0"/>
            </a:br>
            <a:endParaRPr lang="ru-RU" sz="1400" dirty="0"/>
          </a:p>
        </p:txBody>
      </p:sp>
      <p:sp>
        <p:nvSpPr>
          <p:cNvPr id="2" name="TextBox 1">
            <a:extLst>
              <a:ext uri="{FF2B5EF4-FFF2-40B4-BE49-F238E27FC236}">
                <a16:creationId xmlns:a16="http://schemas.microsoft.com/office/drawing/2014/main" id="{0B4AC80D-394B-4C01-945F-37185299FA2F}"/>
              </a:ext>
            </a:extLst>
          </p:cNvPr>
          <p:cNvSpPr txBox="1"/>
          <p:nvPr/>
        </p:nvSpPr>
        <p:spPr>
          <a:xfrm>
            <a:off x="336858" y="4231725"/>
            <a:ext cx="6948770" cy="4678204"/>
          </a:xfrm>
          <a:prstGeom prst="rect">
            <a:avLst/>
          </a:prstGeom>
          <a:noFill/>
        </p:spPr>
        <p:txBody>
          <a:bodyPr wrap="square" rtlCol="0">
            <a:spAutoFit/>
          </a:bodyPr>
          <a:lstStyle/>
          <a:p>
            <a:pPr algn="just"/>
            <a:r>
              <a:rPr lang="ru-RU" sz="1400" dirty="0">
                <a:latin typeface="Cambria" panose="02040503050406030204" pitchFamily="18" charset="0"/>
                <a:ea typeface="Cambria" panose="02040503050406030204" pitchFamily="18" charset="0"/>
              </a:rPr>
              <a:t>Роман Сергеевич Ердяков родился в городе Кирове. Окончил здесь среднюю школу № 54. Параллельно с учёбой активно занимался спортом, был членом хоккейной команды. В мае 1999 года Ердяков был призван на службу в Вооружённые Силы Российской Федерации и направлен в воздушно-десантные войска. После прохождения обучения зачислен наводчиком-оператором в войсковую часть № 32515, службу проходил в 6-й парашютно-десантной роте.</a:t>
            </a:r>
            <a:r>
              <a:rPr lang="ru-RU" sz="1400" baseline="30000" dirty="0">
                <a:latin typeface="Cambria" panose="02040503050406030204" pitchFamily="18" charset="0"/>
                <a:ea typeface="Cambria" panose="02040503050406030204" pitchFamily="18" charset="0"/>
              </a:rPr>
              <a:t>.</a:t>
            </a:r>
          </a:p>
          <a:p>
            <a:pPr algn="just"/>
            <a:r>
              <a:rPr lang="ru-RU" sz="1400" dirty="0">
                <a:latin typeface="Cambria" panose="02040503050406030204" pitchFamily="18" charset="0"/>
                <a:ea typeface="Cambria" panose="02040503050406030204" pitchFamily="18" charset="0"/>
              </a:rPr>
              <a:t>С началом Второй чеченской войны в составе своего подразделения рядовой Роман Ердяков был направлен в Чеченскую Республику. Принимал активное участие в боевых операциях. С конца февраля 2000 года его рота дислоцировалась в районе населённого пункта Улус-Керт Шатойского района Чечни, на высоте под кодовым обозначение 776, расположенной около Аргунского ущелья. 1 марта 2000 года десантники приняли здесь бой против многократно превосходящих сил сепаратистов — против всего 90 военнослужащих федеральных войск, по разным оценкам, действовало от 700 до 2500 боевиков. Гвардии рядовой Роман Ердяков вместе со всеми своими товарищами отражал ожесточённые атаки боевиков.  Очевидцы того боя заявляли, что, когда сепаратисты достигли позиций десантников, он сражался врукопашную,используя сапёрную лопатку. В том бою Ердяков погиб, как и 83 его сослуживца. </a:t>
            </a:r>
          </a:p>
          <a:p>
            <a:pPr algn="just"/>
            <a:endParaRPr lang="ru-RU" sz="1400" dirty="0">
              <a:latin typeface="Cambria" panose="02040503050406030204" pitchFamily="18" charset="0"/>
              <a:ea typeface="Cambria" panose="02040503050406030204" pitchFamily="18" charset="0"/>
            </a:endParaRPr>
          </a:p>
          <a:p>
            <a:endParaRPr lang="ru-RU" sz="1400" dirty="0">
              <a:latin typeface="Cambria" panose="02040503050406030204" pitchFamily="18" charset="0"/>
              <a:ea typeface="Cambria" panose="02040503050406030204" pitchFamily="18" charset="0"/>
            </a:endParaRPr>
          </a:p>
          <a:p>
            <a:endParaRPr lang="ru-RU" dirty="0">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A5EA63F1-EC15-4A39-B092-A993F1EC9220}"/>
              </a:ext>
            </a:extLst>
          </p:cNvPr>
          <p:cNvSpPr txBox="1"/>
          <p:nvPr/>
        </p:nvSpPr>
        <p:spPr>
          <a:xfrm>
            <a:off x="476632" y="45183"/>
            <a:ext cx="6539745" cy="369332"/>
          </a:xfrm>
          <a:prstGeom prst="rect">
            <a:avLst/>
          </a:prstGeom>
          <a:noFill/>
        </p:spPr>
        <p:txBody>
          <a:bodyPr wrap="square" rtlCol="0">
            <a:spAutoFit/>
          </a:bodyPr>
          <a:lstStyle/>
          <a:p>
            <a:r>
              <a:rPr lang="ru-RU" dirty="0">
                <a:solidFill>
                  <a:schemeClr val="bg1"/>
                </a:solidFill>
              </a:rPr>
              <a:t>ВЕЧНАЯ ПАМЯТЬ 6 РОТЕ! 20 ЛЕТ ВЕЛИКОМУ ПОДВИГУ!</a:t>
            </a: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272" y="981442"/>
            <a:ext cx="2167505" cy="3065642"/>
          </a:xfrm>
          <a:prstGeom prst="rect">
            <a:avLst/>
          </a:prstGeom>
        </p:spPr>
      </p:pic>
      <p:sp>
        <p:nvSpPr>
          <p:cNvPr id="9" name="Прямоугольник 8"/>
          <p:cNvSpPr/>
          <p:nvPr/>
        </p:nvSpPr>
        <p:spPr>
          <a:xfrm>
            <a:off x="2774540" y="335081"/>
            <a:ext cx="3689350" cy="738664"/>
          </a:xfrm>
          <a:prstGeom prst="rect">
            <a:avLst/>
          </a:prstGeom>
        </p:spPr>
        <p:txBody>
          <a:bodyPr>
            <a:spAutoFit/>
          </a:bodyPr>
          <a:lstStyle/>
          <a:p>
            <a:pPr algn="ctr"/>
            <a:r>
              <a:rPr lang="ru-RU" sz="1400" b="1" dirty="0">
                <a:solidFill>
                  <a:srgbClr val="002060"/>
                </a:solidFill>
                <a:latin typeface="Adobe Heiti Std R" panose="020B0400000000000000" pitchFamily="34" charset="-128"/>
                <a:ea typeface="Adobe Heiti Std R" panose="020B0400000000000000" pitchFamily="34" charset="-128"/>
                <a:cs typeface="Adobe Hebrew" panose="02040503050201020203" pitchFamily="18" charset="-79"/>
              </a:rPr>
              <a:t>ЕРДЯКОВ</a:t>
            </a:r>
          </a:p>
          <a:p>
            <a:pPr algn="ctr"/>
            <a:r>
              <a:rPr lang="ru-RU" sz="1400" b="1" dirty="0">
                <a:solidFill>
                  <a:srgbClr val="002060"/>
                </a:solidFill>
                <a:latin typeface="Adobe Heiti Std R" panose="020B0400000000000000" pitchFamily="34" charset="-128"/>
                <a:ea typeface="Adobe Heiti Std R" panose="020B0400000000000000" pitchFamily="34" charset="-128"/>
                <a:cs typeface="Adobe Hebrew" panose="02040503050201020203" pitchFamily="18" charset="-79"/>
              </a:rPr>
              <a:t>РОМАН СЕРГЕЕВИЧ</a:t>
            </a:r>
          </a:p>
          <a:p>
            <a:pPr algn="ctr"/>
            <a:r>
              <a:rPr lang="ru-RU" sz="1400" b="1" dirty="0">
                <a:solidFill>
                  <a:srgbClr val="002060"/>
                </a:solidFill>
                <a:latin typeface="Adobe Heiti Std R" panose="020B0400000000000000" pitchFamily="34" charset="-128"/>
                <a:ea typeface="Adobe Heiti Std R" panose="020B0400000000000000" pitchFamily="34" charset="-128"/>
                <a:cs typeface="Adobe Hebrew" panose="02040503050201020203" pitchFamily="18" charset="-79"/>
              </a:rPr>
              <a:t>(1979-2000)</a:t>
            </a:r>
          </a:p>
        </p:txBody>
      </p:sp>
      <p:sp>
        <p:nvSpPr>
          <p:cNvPr id="10" name="TextBox 9"/>
          <p:cNvSpPr txBox="1"/>
          <p:nvPr/>
        </p:nvSpPr>
        <p:spPr>
          <a:xfrm>
            <a:off x="5272424" y="9770063"/>
            <a:ext cx="2123915" cy="276999"/>
          </a:xfrm>
          <a:prstGeom prst="rect">
            <a:avLst/>
          </a:prstGeom>
          <a:noFill/>
        </p:spPr>
        <p:txBody>
          <a:bodyPr wrap="none" rtlCol="0">
            <a:spAutoFit/>
          </a:bodyPr>
          <a:lstStyle/>
          <a:p>
            <a:r>
              <a:rPr lang="ru-RU" sz="1200" i="1" dirty="0"/>
              <a:t>Молодежный клуб «Ритм»</a:t>
            </a:r>
          </a:p>
        </p:txBody>
      </p:sp>
      <p:sp>
        <p:nvSpPr>
          <p:cNvPr id="3" name="TextBox 2"/>
          <p:cNvSpPr txBox="1"/>
          <p:nvPr/>
        </p:nvSpPr>
        <p:spPr>
          <a:xfrm>
            <a:off x="341431" y="8217432"/>
            <a:ext cx="6944197" cy="1600438"/>
          </a:xfrm>
          <a:prstGeom prst="rect">
            <a:avLst/>
          </a:prstGeom>
          <a:noFill/>
        </p:spPr>
        <p:txBody>
          <a:bodyPr wrap="square" rtlCol="0">
            <a:spAutoFit/>
          </a:bodyPr>
          <a:lstStyle/>
          <a:p>
            <a:pPr algn="just"/>
            <a:r>
              <a:rPr lang="ru-RU" sz="1400" dirty="0">
                <a:latin typeface="Cambria" panose="02040503050406030204" pitchFamily="18" charset="0"/>
                <a:ea typeface="Cambria" panose="02040503050406030204" pitchFamily="18" charset="0"/>
              </a:rPr>
              <a:t>Указом Президента Российской Федерации от 12 марта 2000 года за мужество</a:t>
            </a:r>
          </a:p>
          <a:p>
            <a:pPr algn="just"/>
            <a:r>
              <a:rPr lang="ru-RU" sz="1400" dirty="0">
                <a:latin typeface="Cambria" panose="02040503050406030204" pitchFamily="18" charset="0"/>
                <a:ea typeface="Cambria" panose="02040503050406030204" pitchFamily="18" charset="0"/>
              </a:rPr>
              <a:t>и отвагу гвардии рядовой Роман Сергеевич Ердяков посмертно был удостоен</a:t>
            </a:r>
          </a:p>
          <a:p>
            <a:pPr algn="just"/>
            <a:r>
              <a:rPr lang="ru-RU" sz="1400" dirty="0">
                <a:latin typeface="Cambria" panose="02040503050406030204" pitchFamily="18" charset="0"/>
                <a:ea typeface="Cambria" panose="02040503050406030204" pitchFamily="18" charset="0"/>
              </a:rPr>
              <a:t>ордена Мужества</a:t>
            </a:r>
            <a:r>
              <a:rPr lang="ru-RU" sz="1400" baseline="30000" dirty="0">
                <a:latin typeface="Cambria" panose="02040503050406030204" pitchFamily="18" charset="0"/>
                <a:ea typeface="Cambria" panose="02040503050406030204" pitchFamily="18" charset="0"/>
              </a:rPr>
              <a:t>. </a:t>
            </a:r>
            <a:r>
              <a:rPr lang="ru-RU" sz="1400" dirty="0">
                <a:latin typeface="Cambria" panose="02040503050406030204" pitchFamily="18" charset="0"/>
                <a:ea typeface="Cambria" panose="02040503050406030204" pitchFamily="18" charset="0"/>
              </a:rPr>
              <a:t>Похоронен на Новомакарьевском кладбище в городе Кирове</a:t>
            </a:r>
            <a:r>
              <a:rPr lang="ru-RU" sz="1400" baseline="30000" dirty="0">
                <a:latin typeface="Cambria" panose="02040503050406030204" pitchFamily="18" charset="0"/>
                <a:ea typeface="Cambria" panose="02040503050406030204" pitchFamily="18" charset="0"/>
              </a:rPr>
              <a:t>.</a:t>
            </a:r>
            <a:r>
              <a:rPr lang="ru-RU" sz="1400" dirty="0">
                <a:latin typeface="Cambria" panose="02040503050406030204" pitchFamily="18" charset="0"/>
                <a:ea typeface="Cambria" panose="02040503050406030204" pitchFamily="18" charset="0"/>
              </a:rPr>
              <a:t>.</a:t>
            </a:r>
          </a:p>
          <a:p>
            <a:pPr algn="just"/>
            <a:r>
              <a:rPr lang="ru-RU" sz="1400" dirty="0">
                <a:latin typeface="Cambria" panose="02040503050406030204" pitchFamily="18" charset="0"/>
                <a:ea typeface="Cambria" panose="02040503050406030204" pitchFamily="18" charset="0"/>
              </a:rPr>
              <a:t>В 2008 году улица Кирпичная в городе Кирове была переименована в улицу Романа</a:t>
            </a:r>
          </a:p>
          <a:p>
            <a:pPr algn="just"/>
            <a:r>
              <a:rPr lang="ru-RU" sz="1400" dirty="0">
                <a:latin typeface="Cambria" panose="02040503050406030204" pitchFamily="18" charset="0"/>
                <a:ea typeface="Cambria" panose="02040503050406030204" pitchFamily="18" charset="0"/>
              </a:rPr>
              <a:t> Ердякова. </a:t>
            </a:r>
            <a:endParaRPr lang="ru-RU" sz="1400" i="1" dirty="0">
              <a:latin typeface="Cambria" panose="02040503050406030204" pitchFamily="18" charset="0"/>
              <a:ea typeface="Cambria" panose="02040503050406030204" pitchFamily="18" charset="0"/>
            </a:endParaRPr>
          </a:p>
          <a:p>
            <a:pPr algn="just"/>
            <a:endParaRPr lang="ru-RU" sz="1400" dirty="0"/>
          </a:p>
        </p:txBody>
      </p:sp>
      <p:cxnSp>
        <p:nvCxnSpPr>
          <p:cNvPr id="13" name="Прямая соединительная линия 12">
            <a:extLst>
              <a:ext uri="{FF2B5EF4-FFF2-40B4-BE49-F238E27FC236}">
                <a16:creationId xmlns:a16="http://schemas.microsoft.com/office/drawing/2014/main" id="{E36B8569-A9B4-4D30-A5A2-AB0C2E0FB05E}"/>
              </a:ext>
            </a:extLst>
          </p:cNvPr>
          <p:cNvCxnSpPr/>
          <p:nvPr/>
        </p:nvCxnSpPr>
        <p:spPr>
          <a:xfrm>
            <a:off x="336858" y="9726808"/>
            <a:ext cx="6857189" cy="0"/>
          </a:xfrm>
          <a:prstGeom prst="line">
            <a:avLst/>
          </a:prstGeom>
        </p:spPr>
        <p:style>
          <a:lnRef idx="1">
            <a:schemeClr val="dk1"/>
          </a:lnRef>
          <a:fillRef idx="0">
            <a:schemeClr val="dk1"/>
          </a:fillRef>
          <a:effectRef idx="0">
            <a:schemeClr val="dk1"/>
          </a:effectRef>
          <a:fontRef idx="minor">
            <a:schemeClr val="tx1"/>
          </a:fontRef>
        </p:style>
      </p:cxnSp>
      <p:pic>
        <p:nvPicPr>
          <p:cNvPr id="14" name="Рисунок 13">
            <a:extLst>
              <a:ext uri="{FF2B5EF4-FFF2-40B4-BE49-F238E27FC236}">
                <a16:creationId xmlns:a16="http://schemas.microsoft.com/office/drawing/2014/main" id="{02304CC6-4885-4E2C-9964-92CFED52A6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19215" y="983034"/>
            <a:ext cx="351651" cy="281320"/>
          </a:xfrm>
          <a:prstGeom prst="rect">
            <a:avLst/>
          </a:prstGeom>
        </p:spPr>
      </p:pic>
      <p:cxnSp>
        <p:nvCxnSpPr>
          <p:cNvPr id="16" name="Прямая соединительная линия 15">
            <a:extLst>
              <a:ext uri="{FF2B5EF4-FFF2-40B4-BE49-F238E27FC236}">
                <a16:creationId xmlns:a16="http://schemas.microsoft.com/office/drawing/2014/main" id="{431527E6-8EC9-4B7D-92EB-54650D5CB96D}"/>
              </a:ext>
            </a:extLst>
          </p:cNvPr>
          <p:cNvCxnSpPr/>
          <p:nvPr/>
        </p:nvCxnSpPr>
        <p:spPr>
          <a:xfrm>
            <a:off x="3189388" y="1123397"/>
            <a:ext cx="115212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id="{79EDF5A6-BCA1-4E6D-B316-8A46F99541B3}"/>
              </a:ext>
            </a:extLst>
          </p:cNvPr>
          <p:cNvCxnSpPr/>
          <p:nvPr/>
        </p:nvCxnSpPr>
        <p:spPr>
          <a:xfrm>
            <a:off x="5182253" y="1122102"/>
            <a:ext cx="115212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id="{8E0450CD-D2C9-4A7D-8694-B562992EF0EE}"/>
              </a:ext>
            </a:extLst>
          </p:cNvPr>
          <p:cNvCxnSpPr/>
          <p:nvPr/>
        </p:nvCxnSpPr>
        <p:spPr>
          <a:xfrm>
            <a:off x="217331" y="287784"/>
            <a:ext cx="6857189" cy="0"/>
          </a:xfrm>
          <a:prstGeom prst="line">
            <a:avLst/>
          </a:prstGeom>
        </p:spPr>
        <p:style>
          <a:lnRef idx="1">
            <a:schemeClr val="dk1"/>
          </a:lnRef>
          <a:fillRef idx="0">
            <a:schemeClr val="dk1"/>
          </a:fillRef>
          <a:effectRef idx="0">
            <a:schemeClr val="dk1"/>
          </a:effectRef>
          <a:fontRef idx="minor">
            <a:schemeClr val="tx1"/>
          </a:fontRef>
        </p:style>
      </p:cxnSp>
      <p:pic>
        <p:nvPicPr>
          <p:cNvPr id="18" name="Рисунок 17">
            <a:extLst>
              <a:ext uri="{FF2B5EF4-FFF2-40B4-BE49-F238E27FC236}">
                <a16:creationId xmlns:a16="http://schemas.microsoft.com/office/drawing/2014/main" id="{C1A04E7D-2C36-4C3F-A7F7-E9538204F23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774" y="202840"/>
            <a:ext cx="384168" cy="283132"/>
          </a:xfrm>
          <a:prstGeom prst="rect">
            <a:avLst/>
          </a:prstGeom>
        </p:spPr>
      </p:pic>
      <p:sp>
        <p:nvSpPr>
          <p:cNvPr id="19" name="TextBox 18">
            <a:extLst>
              <a:ext uri="{FF2B5EF4-FFF2-40B4-BE49-F238E27FC236}">
                <a16:creationId xmlns:a16="http://schemas.microsoft.com/office/drawing/2014/main" id="{6A91EDB8-FAC6-4565-A862-16559EA53E66}"/>
              </a:ext>
            </a:extLst>
          </p:cNvPr>
          <p:cNvSpPr txBox="1"/>
          <p:nvPr/>
        </p:nvSpPr>
        <p:spPr>
          <a:xfrm>
            <a:off x="1801076" y="64341"/>
            <a:ext cx="4403513" cy="276999"/>
          </a:xfrm>
          <a:prstGeom prst="rect">
            <a:avLst/>
          </a:prstGeom>
          <a:noFill/>
        </p:spPr>
        <p:txBody>
          <a:bodyPr wrap="none" rtlCol="0">
            <a:spAutoFit/>
          </a:bodyPr>
          <a:lstStyle/>
          <a:p>
            <a:r>
              <a:rPr lang="ru-RU" sz="1200" i="1" dirty="0"/>
              <a:t>Кировчане, погибшие в вооруженных конфликтах в Чечне</a:t>
            </a:r>
          </a:p>
        </p:txBody>
      </p:sp>
      <p:sp>
        <p:nvSpPr>
          <p:cNvPr id="20" name="TextBox 19"/>
          <p:cNvSpPr txBox="1"/>
          <p:nvPr/>
        </p:nvSpPr>
        <p:spPr>
          <a:xfrm>
            <a:off x="3573733" y="9749599"/>
            <a:ext cx="269626" cy="276999"/>
          </a:xfrm>
          <a:prstGeom prst="rect">
            <a:avLst/>
          </a:prstGeom>
          <a:noFill/>
        </p:spPr>
        <p:txBody>
          <a:bodyPr wrap="none" rtlCol="0">
            <a:spAutoFit/>
          </a:bodyPr>
          <a:lstStyle/>
          <a:p>
            <a:r>
              <a:rPr lang="ru-RU" sz="1200" dirty="0"/>
              <a:t>9</a:t>
            </a:r>
          </a:p>
        </p:txBody>
      </p:sp>
    </p:spTree>
    <p:extLst>
      <p:ext uri="{BB962C8B-B14F-4D97-AF65-F5344CB8AC3E}">
        <p14:creationId xmlns:p14="http://schemas.microsoft.com/office/powerpoint/2010/main" val="1901327924"/>
      </p:ext>
    </p:extLst>
  </p:cSld>
  <p:clrMapOvr>
    <a:masterClrMapping/>
  </p:clrMapOvr>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3927</TotalTime>
  <Words>2988</Words>
  <Application>Microsoft Office PowerPoint</Application>
  <PresentationFormat>Произвольный</PresentationFormat>
  <Paragraphs>422</Paragraphs>
  <Slides>18</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18</vt:i4>
      </vt:variant>
    </vt:vector>
  </HeadingPairs>
  <TitlesOfParts>
    <vt:vector size="23" baseType="lpstr">
      <vt:lpstr>Adobe Fan Heiti Std B</vt:lpstr>
      <vt:lpstr>Adobe Heiti Std R</vt:lpstr>
      <vt:lpstr>Arial</vt:lpstr>
      <vt:lpstr>Cambria</vt:lpstr>
      <vt:lpstr>Оформление по умолчанию</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Татьяна</dc:creator>
  <cp:lastModifiedBy>My home</cp:lastModifiedBy>
  <cp:revision>338</cp:revision>
  <cp:lastPrinted>2019-12-28T05:24:08Z</cp:lastPrinted>
  <dcterms:created xsi:type="dcterms:W3CDTF">2019-09-03T22:31:58Z</dcterms:created>
  <dcterms:modified xsi:type="dcterms:W3CDTF">2021-06-17T08:24:11Z</dcterms:modified>
</cp:coreProperties>
</file>