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98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09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9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45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15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90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29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58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32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32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610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43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jpg"/><Relationship Id="rId5" Type="http://schemas.openxmlformats.org/officeDocument/2006/relationships/image" Target="../media/image27.jpg"/><Relationship Id="rId4" Type="http://schemas.openxmlformats.org/officeDocument/2006/relationships/image" Target="../media/image26.jpg"/></Relationships>
</file>

<file path=ppt/slides/_rels/slide12.xml.rels><?xml version="1.0" encoding="UTF-8" standalone="yes" ?><Relationships xmlns="http://schemas.openxmlformats.org/package/2006/relationships"><Relationship Id="rId3" Target="../media/image30.jpeg" Type="http://schemas.openxmlformats.org/officeDocument/2006/relationships/image"/><Relationship Id="rId2" Target="../media/image29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media/image3.jp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6.jpeg" Type="http://schemas.openxmlformats.org/officeDocument/2006/relationships/image"/><Relationship Id="rId4" Target="../media/image5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5.xml" Type="http://schemas.openxmlformats.org/officeDocument/2006/relationships/slideLayout"/><Relationship Id="rId5" Target="../media/image10.jpe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12.jpg" Type="http://schemas.openxmlformats.org/officeDocument/2006/relationships/image"/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14.jpg" Type="http://schemas.openxmlformats.org/officeDocument/2006/relationships/image"/><Relationship Id="rId2" Target="../media/image13.jp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5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3" Target="../media/image17.jpg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3" Target="../media/image19.jpg" Type="http://schemas.openxmlformats.org/officeDocument/2006/relationships/image"/><Relationship Id="rId2" Target="../media/image18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21.jpeg" Type="http://schemas.openxmlformats.org/officeDocument/2006/relationships/image"/><Relationship Id="rId4" Target="../media/image20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A5B9DB-0BF9-4260-A97B-936524F96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pic>
        <p:nvPicPr>
          <p:cNvPr descr="Яркая карусель с людьми на фоне голубого неба" id="4" name="Picture 3">
            <a:extLst>
              <a:ext uri="{FF2B5EF4-FFF2-40B4-BE49-F238E27FC236}">
                <a16:creationId xmlns:a16="http://schemas.microsoft.com/office/drawing/2014/main" id="{EE200A2F-F23E-0AF4-3FBB-4BB8EA4068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b="40" t="47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9824785-89B4-4433-955A-F2C847B15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fmla="*/ 2871593 w 10577516" name="connsiteX0"/>
              <a:gd fmla="*/ 5218333 h 5566372" name="connsiteY0"/>
              <a:gd fmla="*/ 3890441 w 10577516" name="connsiteX1"/>
              <a:gd fmla="*/ 5441298 h 5566372" name="connsiteY1"/>
              <a:gd fmla="*/ 4931282 w 10577516" name="connsiteX2"/>
              <a:gd fmla="*/ 5506891 h 5566372" name="connsiteY2"/>
              <a:gd fmla="*/ 2871593 w 10577516" name="connsiteX3"/>
              <a:gd fmla="*/ 5218333 h 5566372" name="connsiteY3"/>
              <a:gd fmla="*/ 4720395 w 10577516" name="connsiteX4"/>
              <a:gd fmla="*/ 128662 h 5566372" name="connsiteY4"/>
              <a:gd fmla="*/ 3554723 w 10577516" name="connsiteX5"/>
              <a:gd fmla="*/ 250059 h 5566372" name="connsiteY5"/>
              <a:gd fmla="*/ 2497230 w 10577516" name="connsiteX6"/>
              <a:gd fmla="*/ 530354 h 5566372" name="connsiteY6"/>
              <a:gd fmla="*/ 2960194 w 10577516" name="connsiteX7"/>
              <a:gd fmla="*/ 403237 h 5566372" name="connsiteY7"/>
              <a:gd fmla="*/ 3980314 w 10577516" name="connsiteX8"/>
              <a:gd fmla="*/ 212560 h 5566372" name="connsiteY8"/>
              <a:gd fmla="*/ 4677428 w 10577516" name="connsiteX9"/>
              <a:gd fmla="*/ 139593 h 5566372" name="connsiteY9"/>
              <a:gd fmla="*/ 4760675 w 10577516" name="connsiteX10"/>
              <a:gd fmla="*/ 134906 h 5566372" name="connsiteY10"/>
              <a:gd fmla="*/ 4792997 w 10577516" name="connsiteX11"/>
              <a:gd fmla="*/ 130123 h 5566372" name="connsiteY11"/>
              <a:gd fmla="*/ 4798006 w 10577516" name="connsiteX12"/>
              <a:gd fmla="*/ 130828 h 5566372" name="connsiteY12"/>
              <a:gd fmla="*/ 4798006 w 10577516" name="connsiteX13"/>
              <a:gd fmla="*/ 129381 h 5566372" name="connsiteY13"/>
              <a:gd fmla="*/ 4792997 w 10577516" name="connsiteX14"/>
              <a:gd fmla="*/ 130123 h 5566372" name="connsiteY14"/>
              <a:gd fmla="*/ 4788863 w 10577516" name="connsiteX15"/>
              <a:gd fmla="*/ 129541 h 5566372" name="connsiteY15"/>
              <a:gd fmla="*/ 4720395 w 10577516" name="connsiteX16"/>
              <a:gd fmla="*/ 128662 h 5566372" name="connsiteY16"/>
              <a:gd fmla="*/ 6438297 w 10577516" name="connsiteX17"/>
              <a:gd fmla="*/ 19 h 5566372" name="connsiteY17"/>
              <a:gd fmla="*/ 7523724 w 10577516" name="connsiteX18"/>
              <a:gd fmla="*/ 104129 h 5566372" name="connsiteY18"/>
              <a:gd fmla="*/ 8525668 w 10577516" name="connsiteX19"/>
              <a:gd fmla="*/ 421922 h 5566372" name="connsiteY19"/>
              <a:gd fmla="*/ 9518204 w 10577516" name="connsiteX20"/>
              <a:gd fmla="*/ 1055605 h 5566372" name="connsiteY20"/>
              <a:gd fmla="*/ 10008242 w 10577516" name="connsiteX21"/>
              <a:gd fmla="*/ 1589500 h 5566372" name="connsiteY21"/>
              <a:gd fmla="*/ 10325274 w 10577516" name="connsiteX22"/>
              <a:gd fmla="*/ 2051574 h 5566372" name="connsiteY22"/>
              <a:gd fmla="*/ 10565908 w 10577516" name="connsiteX23"/>
              <a:gd fmla="*/ 2649028 h 5566372" name="connsiteY23"/>
              <a:gd fmla="*/ 10542137 w 10577516" name="connsiteX24"/>
              <a:gd fmla="*/ 2966823 h 5566372" name="connsiteY24"/>
              <a:gd fmla="*/ 10513789 w 10577516" name="connsiteX25"/>
              <a:gd fmla="*/ 3066355 h 5566372" name="connsiteY25"/>
              <a:gd fmla="*/ 10417308 w 10577516" name="connsiteX26"/>
              <a:gd fmla="*/ 3369150 h 5566372" name="connsiteY26"/>
              <a:gd fmla="*/ 9794430 w 10577516" name="connsiteX27"/>
              <a:gd fmla="*/ 4220840 h 5566372" name="connsiteY27"/>
              <a:gd fmla="*/ 8719522 w 10577516" name="connsiteX28"/>
              <a:gd fmla="*/ 4888463 h 5566372" name="connsiteY28"/>
              <a:gd fmla="*/ 7693808 w 10577516" name="connsiteX29"/>
              <a:gd fmla="*/ 5234223 h 5566372" name="connsiteY29"/>
              <a:gd fmla="*/ 7092669 w 10577516" name="connsiteX30"/>
              <a:gd fmla="*/ 5363248 h 5566372" name="connsiteY30"/>
              <a:gd fmla="*/ 6240978 w 10577516" name="connsiteX31"/>
              <a:gd fmla="*/ 5507272 h 5566372" name="connsiteY31"/>
              <a:gd fmla="*/ 5462508 w 10577516" name="connsiteX32"/>
              <a:gd fmla="*/ 5559010 h 5566372" name="connsiteY32"/>
              <a:gd fmla="*/ 4386329 w 10577516" name="connsiteX33"/>
              <a:gd fmla="*/ 5548839 h 5566372" name="connsiteY33"/>
              <a:gd fmla="*/ 3501461 w 10577516" name="connsiteX34"/>
              <a:gd fmla="*/ 5432782 h 5566372" name="connsiteY34"/>
              <a:gd fmla="*/ 2624348 w 10577516" name="connsiteX35"/>
              <a:gd fmla="*/ 5200409 h 5566372" name="connsiteY35"/>
              <a:gd fmla="*/ 2221385 w 10577516" name="connsiteX36"/>
              <a:gd fmla="*/ 5053589 h 5566372" name="connsiteY36"/>
              <a:gd fmla="*/ 1173934 w 10577516" name="connsiteX37"/>
              <a:gd fmla="*/ 4636388 h 5566372" name="connsiteY37"/>
              <a:gd fmla="*/ 438176 w 10577516" name="connsiteX38"/>
              <a:gd fmla="*/ 4080883 h 5566372" name="connsiteY38"/>
              <a:gd fmla="*/ 18687 w 10577516" name="connsiteX39"/>
              <a:gd fmla="*/ 2942161 h 5566372" name="connsiteY39"/>
              <a:gd fmla="*/ 0 w 10577516" name="connsiteX40"/>
              <a:gd fmla="*/ 2832713 h 5566372" name="connsiteY40"/>
              <a:gd fmla="*/ 0 w 10577516" name="connsiteX41"/>
              <a:gd fmla="*/ 2747290 h 5566372" name="connsiteY41"/>
              <a:gd fmla="*/ 14746 w 10577516" name="connsiteX42"/>
              <a:gd fmla="*/ 2661993 h 5566372" name="connsiteY42"/>
              <a:gd fmla="*/ 292753 w 10577516" name="connsiteX43"/>
              <a:gd fmla="*/ 1968947 h 5566372" name="connsiteY43"/>
              <a:gd fmla="*/ 923893 w 10577516" name="connsiteX44"/>
              <a:gd fmla="*/ 1299417 h 5566372" name="connsiteY44"/>
              <a:gd fmla="*/ 2035538 w 10577516" name="connsiteX45"/>
              <a:gd fmla="*/ 648828 h 5566372" name="connsiteY45"/>
              <a:gd fmla="*/ 3545571 w 10577516" name="connsiteX46"/>
              <a:gd fmla="*/ 196289 h 5566372" name="connsiteY46"/>
              <a:gd fmla="*/ 5211705 w 10577516" name="connsiteX47"/>
              <a:gd fmla="*/ 78323 h 5566372" name="connsiteY47"/>
              <a:gd fmla="*/ 5467720 w 10577516" name="connsiteX48"/>
              <a:gd fmla="*/ 77052 h 5566372" name="connsiteY48"/>
              <a:gd fmla="*/ 6073564 w 10577516" name="connsiteX49"/>
              <a:gd fmla="*/ 11840 h 5566372" name="connsiteY49"/>
              <a:gd fmla="*/ 6438297 w 10577516" name="connsiteX50"/>
              <a:gd fmla="*/ 19 h 5566372" name="connsiteY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b="b" l="l" r="r" t="t"/>
            <a:pathLst>
              <a:path h="5566372" w="10577516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CB5721"/>
          </a:solidFill>
          <a:ln cap="flat" w="9525">
            <a:noFill/>
            <a:prstDash val="solid"/>
            <a:miter/>
          </a:ln>
        </p:spPr>
        <p:txBody>
          <a:bodyPr anchor="ctr" rtlCol="0"/>
          <a:lstStyle/>
          <a:p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AA5A7B-9012-052F-FBE3-C13196B2C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6925" y="1731762"/>
            <a:ext cx="8058150" cy="2453841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dirty="0" lang="ru-RU" sz="5500"/>
              <a:t>Творческая мастерская</a:t>
            </a:r>
            <a:br>
              <a:rPr dirty="0" lang="ru-RU" sz="5500"/>
            </a:br>
            <a:endParaRPr dirty="0" lang="ru-RU" sz="550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42E9633-EAB4-1174-1EB4-3AA7E987E19F}"/>
              </a:ext>
            </a:extLst>
          </p:cNvPr>
          <p:cNvSpPr>
            <a:spLocks noGrp="1"/>
          </p:cNvSpPr>
          <p:nvPr>
            <p:ph idx="1" type="subTitle"/>
          </p:nvPr>
        </p:nvSpPr>
        <p:spPr>
          <a:xfrm>
            <a:off x="3228975" y="4599432"/>
            <a:ext cx="5734051" cy="934593"/>
          </a:xfrm>
        </p:spPr>
        <p:txBody>
          <a:bodyPr>
            <a:normAutofit/>
          </a:bodyPr>
          <a:lstStyle/>
          <a:p>
            <a:pPr algn="ctr"/>
            <a:r>
              <a:rPr lang="ru-RU" sz="3200"/>
              <a:t>НКО Карусель добра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CB2E64D6-3AEB-4AFF-9475-E210F85E0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fmla="*/ 0 w 4243589" name="connsiteX0"/>
              <a:gd fmla="*/ 0 h 27432" name="connsiteY0"/>
              <a:gd fmla="*/ 563791 w 4243589" name="connsiteX1"/>
              <a:gd fmla="*/ 0 h 27432" name="connsiteY1"/>
              <a:gd fmla="*/ 1042710 w 4243589" name="connsiteX2"/>
              <a:gd fmla="*/ 0 h 27432" name="connsiteY2"/>
              <a:gd fmla="*/ 1564066 w 4243589" name="connsiteX3"/>
              <a:gd fmla="*/ 0 h 27432" name="connsiteY3"/>
              <a:gd fmla="*/ 2212729 w 4243589" name="connsiteX4"/>
              <a:gd fmla="*/ 0 h 27432" name="connsiteY4"/>
              <a:gd fmla="*/ 2776520 w 4243589" name="connsiteX5"/>
              <a:gd fmla="*/ 0 h 27432" name="connsiteY5"/>
              <a:gd fmla="*/ 3297875 w 4243589" name="connsiteX6"/>
              <a:gd fmla="*/ 0 h 27432" name="connsiteY6"/>
              <a:gd fmla="*/ 4243589 w 4243589" name="connsiteX7"/>
              <a:gd fmla="*/ 0 h 27432" name="connsiteY7"/>
              <a:gd fmla="*/ 4243589 w 4243589" name="connsiteX8"/>
              <a:gd fmla="*/ 27432 h 27432" name="connsiteY8"/>
              <a:gd fmla="*/ 3637362 w 4243589" name="connsiteX9"/>
              <a:gd fmla="*/ 27432 h 27432" name="connsiteY9"/>
              <a:gd fmla="*/ 3116007 w 4243589" name="connsiteX10"/>
              <a:gd fmla="*/ 27432 h 27432" name="connsiteY10"/>
              <a:gd fmla="*/ 2424908 w 4243589" name="connsiteX11"/>
              <a:gd fmla="*/ 27432 h 27432" name="connsiteY11"/>
              <a:gd fmla="*/ 1861117 w 4243589" name="connsiteX12"/>
              <a:gd fmla="*/ 27432 h 27432" name="connsiteY12"/>
              <a:gd fmla="*/ 1382198 w 4243589" name="connsiteX13"/>
              <a:gd fmla="*/ 27432 h 27432" name="connsiteY13"/>
              <a:gd fmla="*/ 733535 w 4243589" name="connsiteX14"/>
              <a:gd fmla="*/ 27432 h 27432" name="connsiteY14"/>
              <a:gd fmla="*/ 0 w 4243589" name="connsiteX15"/>
              <a:gd fmla="*/ 27432 h 27432" name="connsiteY15"/>
              <a:gd fmla="*/ 0 w 4243589" name="connsiteX16"/>
              <a:gd fmla="*/ 0 h 27432" name="connsiteY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extrusionOk="0" fill="none" h="27432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stroke="0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cap="rnd" w="38100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23385"/>
      </p:ext>
    </p:extLst>
  </p:cSld>
  <p:clrMapOvr>
    <a:overrideClrMapping accent1="accent1" accent2="accent2" accent3="accent3" accent4="accent4" accent5="accent5" accent6="accent6" bg1="dk1" bg2="dk2" folHlink="folHlink" hlink="hlink" tx1="lt1" tx2="lt2"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build="p" grpId="0" spid="3"/>
    </p:bld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fmla="*/ 0 w 4243589" name="connsiteX0"/>
              <a:gd fmla="*/ 0 h 27432" name="connsiteY0"/>
              <a:gd fmla="*/ 563791 w 4243589" name="connsiteX1"/>
              <a:gd fmla="*/ 0 h 27432" name="connsiteY1"/>
              <a:gd fmla="*/ 1042710 w 4243589" name="connsiteX2"/>
              <a:gd fmla="*/ 0 h 27432" name="connsiteY2"/>
              <a:gd fmla="*/ 1564066 w 4243589" name="connsiteX3"/>
              <a:gd fmla="*/ 0 h 27432" name="connsiteY3"/>
              <a:gd fmla="*/ 2212729 w 4243589" name="connsiteX4"/>
              <a:gd fmla="*/ 0 h 27432" name="connsiteY4"/>
              <a:gd fmla="*/ 2776520 w 4243589" name="connsiteX5"/>
              <a:gd fmla="*/ 0 h 27432" name="connsiteY5"/>
              <a:gd fmla="*/ 3297875 w 4243589" name="connsiteX6"/>
              <a:gd fmla="*/ 0 h 27432" name="connsiteY6"/>
              <a:gd fmla="*/ 4243589 w 4243589" name="connsiteX7"/>
              <a:gd fmla="*/ 0 h 27432" name="connsiteY7"/>
              <a:gd fmla="*/ 4243589 w 4243589" name="connsiteX8"/>
              <a:gd fmla="*/ 27432 h 27432" name="connsiteY8"/>
              <a:gd fmla="*/ 3637362 w 4243589" name="connsiteX9"/>
              <a:gd fmla="*/ 27432 h 27432" name="connsiteY9"/>
              <a:gd fmla="*/ 3116007 w 4243589" name="connsiteX10"/>
              <a:gd fmla="*/ 27432 h 27432" name="connsiteY10"/>
              <a:gd fmla="*/ 2424908 w 4243589" name="connsiteX11"/>
              <a:gd fmla="*/ 27432 h 27432" name="connsiteY11"/>
              <a:gd fmla="*/ 1861117 w 4243589" name="connsiteX12"/>
              <a:gd fmla="*/ 27432 h 27432" name="connsiteY12"/>
              <a:gd fmla="*/ 1382198 w 4243589" name="connsiteX13"/>
              <a:gd fmla="*/ 27432 h 27432" name="connsiteY13"/>
              <a:gd fmla="*/ 733535 w 4243589" name="connsiteX14"/>
              <a:gd fmla="*/ 27432 h 27432" name="connsiteY14"/>
              <a:gd fmla="*/ 0 w 4243589" name="connsiteX15"/>
              <a:gd fmla="*/ 27432 h 27432" name="connsiteY15"/>
              <a:gd fmla="*/ 0 w 4243589" name="connsiteX16"/>
              <a:gd fmla="*/ 0 h 27432" name="connsiteY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extrusionOk="0" fill="none" h="27432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stroke="0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cap="rnd" w="38100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35679D-2950-1746-E1EA-4C43C4A01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640080"/>
            <a:ext cx="6251110" cy="1911209"/>
          </a:xfrm>
        </p:spPr>
        <p:txBody>
          <a:bodyPr anchor="b" bIns="45720" lIns="91440" rIns="91440" rtlCol="0" tIns="45720" vert="horz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b="1" dirty="0" lang="en-US" sz="3800">
                <a:solidFill>
                  <a:schemeClr val="accent2">
                    <a:lumMod val="75000"/>
                  </a:schemeClr>
                </a:solidFill>
              </a:rPr>
              <a:t>Творческий кулинарный мастер-класс для детей «Изготовление пирожных «трайфл»</a:t>
            </a:r>
            <a:br>
              <a:rPr dirty="0" lang="en-US" sz="3800"/>
            </a:br>
            <a:endParaRPr dirty="0" lang="en-US" sz="3800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fmla="*/ 0 w 4243589" name="connsiteX0"/>
              <a:gd fmla="*/ 0 h 27432" name="connsiteY0"/>
              <a:gd fmla="*/ 563791 w 4243589" name="connsiteX1"/>
              <a:gd fmla="*/ 0 h 27432" name="connsiteY1"/>
              <a:gd fmla="*/ 1042710 w 4243589" name="connsiteX2"/>
              <a:gd fmla="*/ 0 h 27432" name="connsiteY2"/>
              <a:gd fmla="*/ 1564066 w 4243589" name="connsiteX3"/>
              <a:gd fmla="*/ 0 h 27432" name="connsiteY3"/>
              <a:gd fmla="*/ 2212729 w 4243589" name="connsiteX4"/>
              <a:gd fmla="*/ 0 h 27432" name="connsiteY4"/>
              <a:gd fmla="*/ 2776520 w 4243589" name="connsiteX5"/>
              <a:gd fmla="*/ 0 h 27432" name="connsiteY5"/>
              <a:gd fmla="*/ 3297875 w 4243589" name="connsiteX6"/>
              <a:gd fmla="*/ 0 h 27432" name="connsiteY6"/>
              <a:gd fmla="*/ 4243589 w 4243589" name="connsiteX7"/>
              <a:gd fmla="*/ 0 h 27432" name="connsiteY7"/>
              <a:gd fmla="*/ 4243589 w 4243589" name="connsiteX8"/>
              <a:gd fmla="*/ 27432 h 27432" name="connsiteY8"/>
              <a:gd fmla="*/ 3637362 w 4243589" name="connsiteX9"/>
              <a:gd fmla="*/ 27432 h 27432" name="connsiteY9"/>
              <a:gd fmla="*/ 3116007 w 4243589" name="connsiteX10"/>
              <a:gd fmla="*/ 27432 h 27432" name="connsiteY10"/>
              <a:gd fmla="*/ 2424908 w 4243589" name="connsiteX11"/>
              <a:gd fmla="*/ 27432 h 27432" name="connsiteY11"/>
              <a:gd fmla="*/ 1861117 w 4243589" name="connsiteX12"/>
              <a:gd fmla="*/ 27432 h 27432" name="connsiteY12"/>
              <a:gd fmla="*/ 1382198 w 4243589" name="connsiteX13"/>
              <a:gd fmla="*/ 27432 h 27432" name="connsiteY13"/>
              <a:gd fmla="*/ 733535 w 4243589" name="connsiteX14"/>
              <a:gd fmla="*/ 27432 h 27432" name="connsiteY14"/>
              <a:gd fmla="*/ 0 w 4243589" name="connsiteX15"/>
              <a:gd fmla="*/ 27432 h 27432" name="connsiteY15"/>
              <a:gd fmla="*/ 0 w 4243589" name="connsiteX16"/>
              <a:gd fmla="*/ 0 h 27432" name="connsiteY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extrusionOk="0" fill="none" h="27432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stroke="0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B5721"/>
          </a:solidFill>
          <a:ln cap="rnd" w="38100">
            <a:solidFill>
              <a:srgbClr val="CB572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pic>
        <p:nvPicPr>
          <p:cNvPr descr="Изображение выглядит как человек, одежда, Человеческое лицо, стол&#10;&#10;Автоматически созданное описание" id="7" name="Рисунок 6">
            <a:extLst>
              <a:ext uri="{FF2B5EF4-FFF2-40B4-BE49-F238E27FC236}">
                <a16:creationId xmlns:a16="http://schemas.microsoft.com/office/drawing/2014/main" id="{E8E22499-2B80-9DCD-A8D6-7F3AEF9891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b="b" l="l" r="r" t="t"/>
            <a:pathLst>
              <a:path h="6858000" w="4657344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descr="Изображение выглядит как одежда, человек, в помещении, Человеческое лицо&#10;&#10;Автоматически созданное описание" id="9" name="Рисунок 8">
            <a:extLst>
              <a:ext uri="{FF2B5EF4-FFF2-40B4-BE49-F238E27FC236}">
                <a16:creationId xmlns:a16="http://schemas.microsoft.com/office/drawing/2014/main" id="{64CFADBA-7936-719F-3F1B-E500001E3A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761" y="2078860"/>
            <a:ext cx="5940938" cy="445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312477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47CE156-0E4F-585D-BC28-8374D98679B9}"/>
              </a:ext>
            </a:extLst>
          </p:cNvPr>
          <p:cNvSpPr>
            <a:spLocks noGrp="1"/>
          </p:cNvSpPr>
          <p:nvPr>
            <p:ph idx="1" sz="half"/>
          </p:nvPr>
        </p:nvSpPr>
        <p:spPr>
          <a:xfrm>
            <a:off x="1130502" y="445368"/>
            <a:ext cx="5181600" cy="1129905"/>
          </a:xfrm>
        </p:spPr>
        <p:txBody>
          <a:bodyPr>
            <a:normAutofit lnSpcReduction="10000"/>
          </a:bodyPr>
          <a:lstStyle/>
          <a:p>
            <a:pPr algn="ctr"/>
            <a:r>
              <a:rPr dirty="0" lang="ru-RU"/>
              <a:t>«Лошадки на палочке» ко Дню защиты детей</a:t>
            </a:r>
          </a:p>
          <a:p>
            <a:endParaRPr dirty="0"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993426E-8B0B-7CE2-C96E-193B2FE4EB18}"/>
              </a:ext>
            </a:extLst>
          </p:cNvPr>
          <p:cNvSpPr>
            <a:spLocks noGrp="1"/>
          </p:cNvSpPr>
          <p:nvPr>
            <p:ph idx="2" sz="half"/>
          </p:nvPr>
        </p:nvSpPr>
        <p:spPr>
          <a:xfrm>
            <a:off x="7263489" y="650333"/>
            <a:ext cx="4077112" cy="1129905"/>
          </a:xfrm>
        </p:spPr>
        <p:txBody>
          <a:bodyPr>
            <a:normAutofit lnSpcReduction="10000"/>
          </a:bodyPr>
          <a:lstStyle/>
          <a:p>
            <a:pPr algn="ctr"/>
            <a:r>
              <a:rPr dirty="0" lang="ru-RU"/>
              <a:t>Вязание нарядов для куклы</a:t>
            </a:r>
          </a:p>
          <a:p>
            <a:endParaRPr dirty="0" lang="ru-RU"/>
          </a:p>
        </p:txBody>
      </p:sp>
      <p:pic>
        <p:nvPicPr>
          <p:cNvPr descr="Изображение выглядит как человек, Человеческое лицо, одежда, в помещении&#10;&#10;Автоматически созданное описание" id="6" name="Рисунок 5">
            <a:extLst>
              <a:ext uri="{FF2B5EF4-FFF2-40B4-BE49-F238E27FC236}">
                <a16:creationId xmlns:a16="http://schemas.microsoft.com/office/drawing/2014/main" id="{993BA670-10CB-36BF-24C7-5C89B18CE4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" t="15"/>
          <a:stretch/>
        </p:blipFill>
        <p:spPr>
          <a:xfrm>
            <a:off x="8051154" y="1872031"/>
            <a:ext cx="1250891" cy="2313499"/>
          </a:xfrm>
          <a:prstGeom prst="rect">
            <a:avLst/>
          </a:prstGeom>
        </p:spPr>
      </p:pic>
      <p:pic>
        <p:nvPicPr>
          <p:cNvPr descr="Изображение выглядит как одежда, Человеческое лицо, человек, ребенок, начинающий ходить&#10;&#10;Автоматически созданное описание" id="8" name="Рисунок 7">
            <a:extLst>
              <a:ext uri="{FF2B5EF4-FFF2-40B4-BE49-F238E27FC236}">
                <a16:creationId xmlns:a16="http://schemas.microsoft.com/office/drawing/2014/main" id="{8F762A76-44A4-3826-9D8C-A568B431C6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" l="-1" r="-657" t="28"/>
          <a:stretch/>
        </p:blipFill>
        <p:spPr>
          <a:xfrm>
            <a:off x="481843" y="2826687"/>
            <a:ext cx="2930321" cy="3020992"/>
          </a:xfrm>
          <a:prstGeom prst="rect">
            <a:avLst/>
          </a:prstGeom>
        </p:spPr>
      </p:pic>
      <p:pic>
        <p:nvPicPr>
          <p:cNvPr descr="Изображение выглядит как вертушка на палочке, колесо, ремесло&#10;&#10;Автоматически созданное описание" id="10" name="Рисунок 9">
            <a:extLst>
              <a:ext uri="{FF2B5EF4-FFF2-40B4-BE49-F238E27FC236}">
                <a16:creationId xmlns:a16="http://schemas.microsoft.com/office/drawing/2014/main" id="{BDF5B4DB-E355-925F-193E-C0565D6C83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302" y="2031459"/>
            <a:ext cx="3322966" cy="4426932"/>
          </a:xfrm>
          <a:prstGeom prst="rect">
            <a:avLst/>
          </a:prstGeom>
        </p:spPr>
      </p:pic>
      <p:pic>
        <p:nvPicPr>
          <p:cNvPr descr="Изображение выглядит как в помещении, Мелкие и средние кошки, Кошачьи, мех&#10;&#10;Автоматически созданное описание" id="12" name="Рисунок 11">
            <a:extLst>
              <a:ext uri="{FF2B5EF4-FFF2-40B4-BE49-F238E27FC236}">
                <a16:creationId xmlns:a16="http://schemas.microsoft.com/office/drawing/2014/main" id="{AB745FD3-F589-2F6E-9348-17D7B6E5299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" t="20"/>
          <a:stretch/>
        </p:blipFill>
        <p:spPr>
          <a:xfrm>
            <a:off x="9920321" y="1872031"/>
            <a:ext cx="1695945" cy="2281101"/>
          </a:xfrm>
          <a:prstGeom prst="rect">
            <a:avLst/>
          </a:prstGeom>
        </p:spPr>
      </p:pic>
      <p:pic>
        <p:nvPicPr>
          <p:cNvPr descr="Изображение выглядит как текст, Человеческое лицо, одежда, человек&#10;&#10;Автоматически созданное описание" id="14" name="Рисунок 13">
            <a:extLst>
              <a:ext uri="{FF2B5EF4-FFF2-40B4-BE49-F238E27FC236}">
                <a16:creationId xmlns:a16="http://schemas.microsoft.com/office/drawing/2014/main" id="{36049B6E-06A6-7591-668A-F339BB91CF2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" l="107" r="89" t="43"/>
          <a:stretch/>
        </p:blipFill>
        <p:spPr>
          <a:xfrm>
            <a:off x="7431070" y="4244925"/>
            <a:ext cx="4399634" cy="252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008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87C619C-EBAB-488E-96B9-153AA4C9B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30DA1C1-36FD-41D8-9826-EE797BF39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5331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B5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8E7E69-87EF-C276-9272-D41FD8D39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7784" y="484632"/>
            <a:ext cx="6792139" cy="78858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4400" dirty="0">
                <a:solidFill>
                  <a:schemeClr val="bg1"/>
                </a:solidFill>
              </a:rPr>
              <a:t>НКО «КАРУСЕЛЬ ДОБРА»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679A6AF-21B0-6152-93A1-55AB5EA90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9722" y="621146"/>
            <a:ext cx="4477319" cy="5969759"/>
          </a:xfrm>
          <a:prstGeom prst="rect">
            <a:avLst/>
          </a:prstGeom>
        </p:spPr>
      </p:pic>
      <p:sp>
        <p:nvSpPr>
          <p:cNvPr id="14" name="Rectangle 6">
            <a:extLst>
              <a:ext uri="{FF2B5EF4-FFF2-40B4-BE49-F238E27FC236}">
                <a16:creationId xmlns:a16="http://schemas.microsoft.com/office/drawing/2014/main" id="{35BC54F7-1315-4D6C-9420-A5BF0CDDB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435" y="42521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747D1AE-0942-37CC-1CF4-C10F12B7CF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025" y="1913478"/>
            <a:ext cx="6236567" cy="467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950665"/>
      </p:ext>
    </p:extLst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fmla="*/ 0 w 10515600" name="connsiteX0"/>
              <a:gd fmla="*/ 0 h 27432" name="connsiteY0"/>
              <a:gd fmla="*/ 446913 w 10515600" name="connsiteX1"/>
              <a:gd fmla="*/ 0 h 27432" name="connsiteY1"/>
              <a:gd fmla="*/ 1104138 w 10515600" name="connsiteX2"/>
              <a:gd fmla="*/ 0 h 27432" name="connsiteY2"/>
              <a:gd fmla="*/ 1866519 w 10515600" name="connsiteX3"/>
              <a:gd fmla="*/ 0 h 27432" name="connsiteY3"/>
              <a:gd fmla="*/ 2208276 w 10515600" name="connsiteX4"/>
              <a:gd fmla="*/ 0 h 27432" name="connsiteY4"/>
              <a:gd fmla="*/ 2550033 w 10515600" name="connsiteX5"/>
              <a:gd fmla="*/ 0 h 27432" name="connsiteY5"/>
              <a:gd fmla="*/ 3417570 w 10515600" name="connsiteX6"/>
              <a:gd fmla="*/ 0 h 27432" name="connsiteY6"/>
              <a:gd fmla="*/ 4074795 w 10515600" name="connsiteX7"/>
              <a:gd fmla="*/ 0 h 27432" name="connsiteY7"/>
              <a:gd fmla="*/ 4416552 w 10515600" name="connsiteX8"/>
              <a:gd fmla="*/ 0 h 27432" name="connsiteY8"/>
              <a:gd fmla="*/ 5073777 w 10515600" name="connsiteX9"/>
              <a:gd fmla="*/ 0 h 27432" name="connsiteY9"/>
              <a:gd fmla="*/ 5941314 w 10515600" name="connsiteX10"/>
              <a:gd fmla="*/ 0 h 27432" name="connsiteY10"/>
              <a:gd fmla="*/ 6493383 w 10515600" name="connsiteX11"/>
              <a:gd fmla="*/ 0 h 27432" name="connsiteY11"/>
              <a:gd fmla="*/ 7045452 w 10515600" name="connsiteX12"/>
              <a:gd fmla="*/ 0 h 27432" name="connsiteY12"/>
              <a:gd fmla="*/ 7702677 w 10515600" name="connsiteX13"/>
              <a:gd fmla="*/ 0 h 27432" name="connsiteY13"/>
              <a:gd fmla="*/ 8465058 w 10515600" name="connsiteX14"/>
              <a:gd fmla="*/ 0 h 27432" name="connsiteY14"/>
              <a:gd fmla="*/ 9227439 w 10515600" name="connsiteX15"/>
              <a:gd fmla="*/ 0 h 27432" name="connsiteY15"/>
              <a:gd fmla="*/ 10515600 w 10515600" name="connsiteX16"/>
              <a:gd fmla="*/ 0 h 27432" name="connsiteY16"/>
              <a:gd fmla="*/ 10515600 w 10515600" name="connsiteX17"/>
              <a:gd fmla="*/ 27432 h 27432" name="connsiteY17"/>
              <a:gd fmla="*/ 10068687 w 10515600" name="connsiteX18"/>
              <a:gd fmla="*/ 27432 h 27432" name="connsiteY18"/>
              <a:gd fmla="*/ 9201150 w 10515600" name="connsiteX19"/>
              <a:gd fmla="*/ 27432 h 27432" name="connsiteY19"/>
              <a:gd fmla="*/ 8543925 w 10515600" name="connsiteX20"/>
              <a:gd fmla="*/ 27432 h 27432" name="connsiteY20"/>
              <a:gd fmla="*/ 8202168 w 10515600" name="connsiteX21"/>
              <a:gd fmla="*/ 27432 h 27432" name="connsiteY21"/>
              <a:gd fmla="*/ 7544943 w 10515600" name="connsiteX22"/>
              <a:gd fmla="*/ 27432 h 27432" name="connsiteY22"/>
              <a:gd fmla="*/ 6992874 w 10515600" name="connsiteX23"/>
              <a:gd fmla="*/ 27432 h 27432" name="connsiteY23"/>
              <a:gd fmla="*/ 6440805 w 10515600" name="connsiteX24"/>
              <a:gd fmla="*/ 27432 h 27432" name="connsiteY24"/>
              <a:gd fmla="*/ 5888736 w 10515600" name="connsiteX25"/>
              <a:gd fmla="*/ 27432 h 27432" name="connsiteY25"/>
              <a:gd fmla="*/ 5336667 w 10515600" name="connsiteX26"/>
              <a:gd fmla="*/ 27432 h 27432" name="connsiteY26"/>
              <a:gd fmla="*/ 4574286 w 10515600" name="connsiteX27"/>
              <a:gd fmla="*/ 27432 h 27432" name="connsiteY27"/>
              <a:gd fmla="*/ 3917061 w 10515600" name="connsiteX28"/>
              <a:gd fmla="*/ 27432 h 27432" name="connsiteY28"/>
              <a:gd fmla="*/ 3575304 w 10515600" name="connsiteX29"/>
              <a:gd fmla="*/ 27432 h 27432" name="connsiteY29"/>
              <a:gd fmla="*/ 3023235 w 10515600" name="connsiteX30"/>
              <a:gd fmla="*/ 27432 h 27432" name="connsiteY30"/>
              <a:gd fmla="*/ 2260854 w 10515600" name="connsiteX31"/>
              <a:gd fmla="*/ 27432 h 27432" name="connsiteY31"/>
              <a:gd fmla="*/ 1813941 w 10515600" name="connsiteX32"/>
              <a:gd fmla="*/ 27432 h 27432" name="connsiteY32"/>
              <a:gd fmla="*/ 946404 w 10515600" name="connsiteX33"/>
              <a:gd fmla="*/ 27432 h 27432" name="connsiteY33"/>
              <a:gd fmla="*/ 0 w 10515600" name="connsiteX34"/>
              <a:gd fmla="*/ 27432 h 27432" name="connsiteY34"/>
              <a:gd fmla="*/ 0 w 10515600" name="connsiteX35"/>
              <a:gd fmla="*/ 0 h 27432" name="connsiteY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b="b" l="l" r="r" t="t"/>
            <a:pathLst>
              <a:path extrusionOk="0" fill="none" h="27432" w="1051560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extrusionOk="0" h="27432" stroke="0" w="1051560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cap="rnd" w="38100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E921BFFB-D3FA-4EE2-9E87-F2E4CEDA9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7F80AEB-67E2-48CB-B8AF-AD0F7787A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CB5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7AF6BF-8769-3B15-9CED-65A1554F2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 bIns="45720" lIns="91440" rIns="91440" rtlCol="0" tIns="45720" vert="horz">
            <a:normAutofit/>
          </a:bodyPr>
          <a:lstStyle/>
          <a:p>
            <a:pPr>
              <a:lnSpc>
                <a:spcPct val="90000"/>
              </a:lnSpc>
            </a:pPr>
            <a:r>
              <a:rPr dirty="0" lang="en-US" sz="2900" u="sng"/>
              <a:t>Цель </a:t>
            </a:r>
            <a:r>
              <a:rPr dirty="0" err="1" lang="en-US" sz="2900" u="sng"/>
              <a:t>проекта</a:t>
            </a:r>
            <a:r>
              <a:rPr dirty="0" lang="en-US" sz="2900" u="sng"/>
              <a:t> </a:t>
            </a:r>
            <a:r>
              <a:rPr dirty="0" lang="en-US" sz="2900"/>
              <a:t>- воспитание творческой, активной личности, проявляющей интерес к окружающему миру и желание трудиться.</a:t>
            </a:r>
          </a:p>
        </p:txBody>
      </p:sp>
      <p:sp>
        <p:nvSpPr>
          <p:cNvPr id="31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27432"/>
          </a:xfrm>
          <a:custGeom>
            <a:avLst/>
            <a:gdLst>
              <a:gd fmla="*/ 0 w 4243589" name="connsiteX0"/>
              <a:gd fmla="*/ 0 h 27432" name="connsiteY0"/>
              <a:gd fmla="*/ 563791 w 4243589" name="connsiteX1"/>
              <a:gd fmla="*/ 0 h 27432" name="connsiteY1"/>
              <a:gd fmla="*/ 1042710 w 4243589" name="connsiteX2"/>
              <a:gd fmla="*/ 0 h 27432" name="connsiteY2"/>
              <a:gd fmla="*/ 1564066 w 4243589" name="connsiteX3"/>
              <a:gd fmla="*/ 0 h 27432" name="connsiteY3"/>
              <a:gd fmla="*/ 2212729 w 4243589" name="connsiteX4"/>
              <a:gd fmla="*/ 0 h 27432" name="connsiteY4"/>
              <a:gd fmla="*/ 2776520 w 4243589" name="connsiteX5"/>
              <a:gd fmla="*/ 0 h 27432" name="connsiteY5"/>
              <a:gd fmla="*/ 3297875 w 4243589" name="connsiteX6"/>
              <a:gd fmla="*/ 0 h 27432" name="connsiteY6"/>
              <a:gd fmla="*/ 4243589 w 4243589" name="connsiteX7"/>
              <a:gd fmla="*/ 0 h 27432" name="connsiteY7"/>
              <a:gd fmla="*/ 4243589 w 4243589" name="connsiteX8"/>
              <a:gd fmla="*/ 27432 h 27432" name="connsiteY8"/>
              <a:gd fmla="*/ 3637362 w 4243589" name="connsiteX9"/>
              <a:gd fmla="*/ 27432 h 27432" name="connsiteY9"/>
              <a:gd fmla="*/ 3116007 w 4243589" name="connsiteX10"/>
              <a:gd fmla="*/ 27432 h 27432" name="connsiteY10"/>
              <a:gd fmla="*/ 2424908 w 4243589" name="connsiteX11"/>
              <a:gd fmla="*/ 27432 h 27432" name="connsiteY11"/>
              <a:gd fmla="*/ 1861117 w 4243589" name="connsiteX12"/>
              <a:gd fmla="*/ 27432 h 27432" name="connsiteY12"/>
              <a:gd fmla="*/ 1382198 w 4243589" name="connsiteX13"/>
              <a:gd fmla="*/ 27432 h 27432" name="connsiteY13"/>
              <a:gd fmla="*/ 733535 w 4243589" name="connsiteX14"/>
              <a:gd fmla="*/ 27432 h 27432" name="connsiteY14"/>
              <a:gd fmla="*/ 0 w 4243589" name="connsiteX15"/>
              <a:gd fmla="*/ 27432 h 27432" name="connsiteY15"/>
              <a:gd fmla="*/ 0 w 4243589" name="connsiteX16"/>
              <a:gd fmla="*/ 0 h 27432" name="connsiteY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extrusionOk="0" fill="none" h="27432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stroke="0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cap="rnd" w="38100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517026-2AB7-1E67-0C8D-3B312EF49221}"/>
              </a:ext>
            </a:extLst>
          </p:cNvPr>
          <p:cNvSpPr>
            <a:spLocks noGrp="1"/>
          </p:cNvSpPr>
          <p:nvPr>
            <p:ph idx="1" sz="half"/>
          </p:nvPr>
        </p:nvSpPr>
        <p:spPr>
          <a:xfrm>
            <a:off x="640079" y="2441448"/>
            <a:ext cx="7300153" cy="4416552"/>
          </a:xfrm>
        </p:spPr>
        <p:txBody>
          <a:bodyPr bIns="45720" lIns="91440" rIns="91440" rtlCol="0" tIns="45720" vert="horz">
            <a:normAutofit/>
          </a:bodyPr>
          <a:lstStyle/>
          <a:p>
            <a:pPr>
              <a:lnSpc>
                <a:spcPct val="100000"/>
              </a:lnSpc>
            </a:pPr>
            <a:r>
              <a:rPr b="1" dirty="0" lang="en-US" sz="2800" u="sng"/>
              <a:t>Актуальность:</a:t>
            </a:r>
          </a:p>
          <a:p>
            <a:pPr>
              <a:lnSpc>
                <a:spcPct val="100000"/>
              </a:lnSpc>
            </a:pPr>
            <a:r>
              <a:rPr dirty="0" lang="en-US" sz="1600"/>
              <a:t>     Потребность в творчестве </a:t>
            </a:r>
            <a:r>
              <a:rPr dirty="0" err="1" lang="en-US" sz="1600"/>
              <a:t>является</a:t>
            </a:r>
            <a:r>
              <a:rPr dirty="0" lang="en-US" sz="1600"/>
              <a:t> фундаментальной </a:t>
            </a:r>
            <a:r>
              <a:rPr dirty="0" err="1" lang="en-US" sz="1600"/>
              <a:t>потребностью</a:t>
            </a:r>
            <a:r>
              <a:rPr dirty="0" lang="en-US" sz="1600"/>
              <a:t> </a:t>
            </a:r>
            <a:r>
              <a:rPr dirty="0" err="1" lang="en-US" sz="1600"/>
              <a:t>человека</a:t>
            </a:r>
            <a:r>
              <a:rPr dirty="0" lang="en-US" sz="1600"/>
              <a:t>.  </a:t>
            </a:r>
            <a:r>
              <a:rPr dirty="0" err="1" lang="en-US" sz="1600"/>
              <a:t>Однако</a:t>
            </a:r>
            <a:r>
              <a:rPr dirty="0" lang="en-US" sz="1600"/>
              <a:t> для </a:t>
            </a:r>
            <a:r>
              <a:rPr dirty="0" err="1" lang="en-US" sz="1600"/>
              <a:t>её</a:t>
            </a:r>
            <a:r>
              <a:rPr dirty="0" lang="en-US" sz="1600"/>
              <a:t> практической </a:t>
            </a:r>
            <a:r>
              <a:rPr dirty="0" err="1" lang="en-US" sz="1600"/>
              <a:t>реализации</a:t>
            </a:r>
            <a:r>
              <a:rPr dirty="0" lang="en-US" sz="1600"/>
              <a:t> </a:t>
            </a:r>
            <a:r>
              <a:rPr dirty="0" err="1" lang="en-US" sz="1600"/>
              <a:t>необходимы</a:t>
            </a:r>
            <a:r>
              <a:rPr dirty="0" lang="en-US" sz="1600"/>
              <a:t> </a:t>
            </a:r>
            <a:r>
              <a:rPr dirty="0" err="1" lang="en-US" sz="1600"/>
              <a:t>соответствующие</a:t>
            </a:r>
            <a:r>
              <a:rPr dirty="0" lang="en-US" sz="1600"/>
              <a:t>  </a:t>
            </a:r>
            <a:r>
              <a:rPr dirty="0" err="1" lang="en-US" sz="1600"/>
              <a:t>условия</a:t>
            </a:r>
            <a:r>
              <a:rPr dirty="0" lang="en-US" sz="1600"/>
              <a:t>. Для </a:t>
            </a:r>
            <a:r>
              <a:rPr dirty="0" err="1" lang="en-US" sz="1600"/>
              <a:t>нашего</a:t>
            </a:r>
            <a:r>
              <a:rPr dirty="0" lang="en-US" sz="1600"/>
              <a:t> </a:t>
            </a:r>
            <a:r>
              <a:rPr dirty="0" err="1" lang="en-US" sz="1600"/>
              <a:t>Молжаниновского</a:t>
            </a:r>
            <a:r>
              <a:rPr dirty="0" lang="en-US" sz="1600"/>
              <a:t> </a:t>
            </a:r>
            <a:r>
              <a:rPr dirty="0" err="1" lang="en-US" sz="1600"/>
              <a:t>района</a:t>
            </a:r>
            <a:r>
              <a:rPr dirty="0" lang="en-US" sz="1600"/>
              <a:t> г. </a:t>
            </a:r>
            <a:r>
              <a:rPr dirty="0" err="1" lang="en-US" sz="1600"/>
              <a:t>Москвы</a:t>
            </a:r>
            <a:r>
              <a:rPr dirty="0" lang="en-US" sz="1600"/>
              <a:t> </a:t>
            </a:r>
            <a:r>
              <a:rPr dirty="0" err="1" lang="en-US" sz="1600"/>
              <a:t>наличие</a:t>
            </a:r>
            <a:r>
              <a:rPr dirty="0" lang="en-US" sz="1600"/>
              <a:t> </a:t>
            </a:r>
            <a:r>
              <a:rPr dirty="0" err="1" lang="en-US" sz="1600"/>
              <a:t>бесплатных</a:t>
            </a:r>
            <a:r>
              <a:rPr dirty="0" lang="en-US" sz="1600"/>
              <a:t> </a:t>
            </a:r>
            <a:r>
              <a:rPr dirty="0" err="1" lang="en-US" sz="1600"/>
              <a:t>творческих</a:t>
            </a:r>
            <a:r>
              <a:rPr dirty="0" lang="en-US" sz="1600"/>
              <a:t> </a:t>
            </a:r>
            <a:r>
              <a:rPr dirty="0" err="1" lang="en-US" sz="1600"/>
              <a:t>занятий</a:t>
            </a:r>
            <a:r>
              <a:rPr dirty="0" lang="en-US" sz="1600"/>
              <a:t> </a:t>
            </a:r>
            <a:r>
              <a:rPr dirty="0" err="1" lang="en-US" sz="1600"/>
              <a:t>актуально</a:t>
            </a:r>
            <a:r>
              <a:rPr dirty="0" lang="en-US" sz="1600"/>
              <a:t> </a:t>
            </a:r>
            <a:r>
              <a:rPr dirty="0" err="1" lang="en-US" sz="1600"/>
              <a:t>как</a:t>
            </a:r>
            <a:r>
              <a:rPr dirty="0" lang="en-US" sz="1600"/>
              <a:t> </a:t>
            </a:r>
            <a:r>
              <a:rPr dirty="0" err="1" lang="en-US" sz="1600"/>
              <a:t>никогда</a:t>
            </a:r>
            <a:r>
              <a:rPr dirty="0" lang="en-US" sz="1600"/>
              <a:t> </a:t>
            </a:r>
            <a:r>
              <a:rPr dirty="0" err="1" lang="en-US" sz="1600"/>
              <a:t>из-за</a:t>
            </a:r>
            <a:r>
              <a:rPr dirty="0" lang="en-US" sz="1600"/>
              <a:t> </a:t>
            </a:r>
            <a:r>
              <a:rPr dirty="0" err="1" lang="en-US" sz="1600"/>
              <a:t>отсутствия</a:t>
            </a:r>
            <a:r>
              <a:rPr dirty="0" lang="en-US" sz="1600"/>
              <a:t> каких-либо </a:t>
            </a:r>
            <a:r>
              <a:rPr dirty="0" err="1" lang="en-US" sz="1600"/>
              <a:t>государственных</a:t>
            </a:r>
            <a:r>
              <a:rPr dirty="0" lang="en-US" sz="1600"/>
              <a:t> </a:t>
            </a:r>
            <a:r>
              <a:rPr dirty="0" err="1" lang="en-US" sz="1600"/>
              <a:t>школ</a:t>
            </a:r>
            <a:r>
              <a:rPr dirty="0" lang="en-US" sz="1600"/>
              <a:t> </a:t>
            </a:r>
            <a:r>
              <a:rPr dirty="0" err="1" lang="en-US" sz="1600"/>
              <a:t>искусств</a:t>
            </a:r>
            <a:r>
              <a:rPr dirty="0" lang="en-US" sz="1600"/>
              <a:t> и </a:t>
            </a:r>
            <a:r>
              <a:rPr dirty="0" err="1" lang="en-US" sz="1600"/>
              <a:t>музыки</a:t>
            </a:r>
            <a:r>
              <a:rPr dirty="0" lang="en-US" sz="1600"/>
              <a:t>. К </a:t>
            </a:r>
            <a:r>
              <a:rPr dirty="0" err="1" lang="en-US" sz="1600"/>
              <a:t>тому</a:t>
            </a:r>
            <a:r>
              <a:rPr dirty="0" lang="en-US" sz="1600"/>
              <a:t> </a:t>
            </a:r>
            <a:r>
              <a:rPr dirty="0" err="1" lang="en-US" sz="1600"/>
              <a:t>же</a:t>
            </a:r>
            <a:r>
              <a:rPr dirty="0" lang="en-US" sz="1600"/>
              <a:t> в </a:t>
            </a:r>
            <a:r>
              <a:rPr dirty="0" err="1" lang="en-US" sz="1600"/>
              <a:t>нашем</a:t>
            </a:r>
            <a:r>
              <a:rPr dirty="0" lang="en-US" sz="1600"/>
              <a:t> </a:t>
            </a:r>
            <a:r>
              <a:rPr dirty="0" err="1" lang="en-US" sz="1600"/>
              <a:t>районе</a:t>
            </a:r>
            <a:r>
              <a:rPr dirty="0" lang="en-US" sz="1600"/>
              <a:t> </a:t>
            </a:r>
            <a:r>
              <a:rPr dirty="0" err="1" lang="en-US" sz="1600"/>
              <a:t>проживает</a:t>
            </a:r>
            <a:r>
              <a:rPr dirty="0" lang="en-US" sz="1600"/>
              <a:t> </a:t>
            </a:r>
            <a:r>
              <a:rPr dirty="0" err="1" lang="en-US" sz="1600"/>
              <a:t>большое</a:t>
            </a:r>
            <a:r>
              <a:rPr dirty="0" lang="en-US" sz="1600"/>
              <a:t> </a:t>
            </a:r>
            <a:r>
              <a:rPr dirty="0" err="1" lang="en-US" sz="1600"/>
              <a:t>число</a:t>
            </a:r>
            <a:r>
              <a:rPr dirty="0" lang="en-US" sz="1600"/>
              <a:t> </a:t>
            </a:r>
            <a:r>
              <a:rPr dirty="0" err="1" lang="en-US" sz="1600"/>
              <a:t>семей</a:t>
            </a:r>
            <a:r>
              <a:rPr dirty="0" lang="en-US" sz="1600"/>
              <a:t> </a:t>
            </a:r>
            <a:r>
              <a:rPr dirty="0" err="1" lang="en-US" sz="1600"/>
              <a:t>военнослужащих</a:t>
            </a:r>
            <a:r>
              <a:rPr dirty="0" lang="en-US" sz="1600"/>
              <a:t>, </a:t>
            </a:r>
            <a:r>
              <a:rPr dirty="0" err="1" lang="en-US" sz="1600"/>
              <a:t>многие</a:t>
            </a:r>
            <a:r>
              <a:rPr dirty="0" lang="en-US" sz="1600"/>
              <a:t> </a:t>
            </a:r>
            <a:r>
              <a:rPr dirty="0" err="1" lang="en-US" sz="1600"/>
              <a:t>из</a:t>
            </a:r>
            <a:r>
              <a:rPr dirty="0" lang="en-US" sz="1600"/>
              <a:t> </a:t>
            </a:r>
            <a:r>
              <a:rPr dirty="0" err="1" lang="en-US" sz="1600"/>
              <a:t>которых</a:t>
            </a:r>
            <a:r>
              <a:rPr dirty="0" lang="en-US" sz="1600"/>
              <a:t> </a:t>
            </a:r>
            <a:r>
              <a:rPr dirty="0" err="1" lang="en-US" sz="1600"/>
              <a:t>многодетные</a:t>
            </a:r>
            <a:r>
              <a:rPr dirty="0" lang="en-US" sz="1600"/>
              <a:t>. </a:t>
            </a:r>
          </a:p>
          <a:p>
            <a:pPr>
              <a:lnSpc>
                <a:spcPct val="100000"/>
              </a:lnSpc>
            </a:pPr>
            <a:r>
              <a:rPr dirty="0" lang="en-US" sz="1600"/>
              <a:t>    Во-вторых, </a:t>
            </a:r>
            <a:r>
              <a:rPr dirty="0" err="1" lang="en-US" sz="1600"/>
              <a:t>Через</a:t>
            </a:r>
            <a:r>
              <a:rPr dirty="0" lang="en-US" sz="1600"/>
              <a:t> творческие </a:t>
            </a:r>
            <a:r>
              <a:rPr dirty="0" err="1" lang="en-US" sz="1600"/>
              <a:t>занятия</a:t>
            </a:r>
            <a:r>
              <a:rPr dirty="0" lang="en-US" sz="1600"/>
              <a:t> </a:t>
            </a:r>
            <a:r>
              <a:rPr dirty="0" err="1" lang="en-US" sz="1600"/>
              <a:t>мастера</a:t>
            </a:r>
            <a:r>
              <a:rPr dirty="0" lang="en-US" sz="1600"/>
              <a:t> НКО «</a:t>
            </a:r>
            <a:r>
              <a:rPr dirty="0" err="1" lang="en-US" sz="1600"/>
              <a:t>Карусель</a:t>
            </a:r>
            <a:r>
              <a:rPr dirty="0" lang="en-US" sz="1600"/>
              <a:t> добра» </a:t>
            </a:r>
            <a:r>
              <a:rPr dirty="0" err="1" lang="en-US" sz="1600"/>
              <a:t>способствуют</a:t>
            </a:r>
            <a:r>
              <a:rPr dirty="0" lang="en-US" sz="1600"/>
              <a:t> </a:t>
            </a:r>
            <a:r>
              <a:rPr dirty="0" err="1" lang="en-US" sz="1600"/>
              <a:t>формированию</a:t>
            </a:r>
            <a:r>
              <a:rPr dirty="0" lang="en-US" sz="1600"/>
              <a:t> </a:t>
            </a:r>
            <a:r>
              <a:rPr dirty="0" err="1" lang="en-US" sz="1600"/>
              <a:t>патриотизма</a:t>
            </a:r>
            <a:r>
              <a:rPr dirty="0" lang="en-US" sz="1600"/>
              <a:t>, </a:t>
            </a:r>
            <a:r>
              <a:rPr dirty="0" err="1" lang="en-US" sz="1600"/>
              <a:t>так</a:t>
            </a:r>
            <a:r>
              <a:rPr dirty="0" lang="en-US" sz="1600"/>
              <a:t> </a:t>
            </a:r>
            <a:r>
              <a:rPr dirty="0" err="1" lang="en-US" sz="1600"/>
              <a:t>как</a:t>
            </a:r>
            <a:r>
              <a:rPr dirty="0" lang="en-US" sz="1600"/>
              <a:t> </a:t>
            </a:r>
            <a:r>
              <a:rPr dirty="0" err="1" lang="en-US" sz="1600"/>
              <a:t>часть</a:t>
            </a:r>
            <a:r>
              <a:rPr dirty="0" lang="en-US" sz="1600"/>
              <a:t>  </a:t>
            </a:r>
            <a:r>
              <a:rPr dirty="0" err="1" lang="en-US" sz="1600"/>
              <a:t>мастер-классов</a:t>
            </a:r>
            <a:r>
              <a:rPr dirty="0" lang="en-US" sz="1600"/>
              <a:t> </a:t>
            </a:r>
            <a:r>
              <a:rPr dirty="0" err="1" lang="en-US" sz="1600"/>
              <a:t>связаны</a:t>
            </a:r>
            <a:r>
              <a:rPr dirty="0" lang="en-US" sz="1600"/>
              <a:t> с помощью </a:t>
            </a:r>
            <a:r>
              <a:rPr dirty="0" err="1" lang="en-US" sz="1600"/>
              <a:t>участникам</a:t>
            </a:r>
            <a:r>
              <a:rPr dirty="0" lang="en-US" sz="1600"/>
              <a:t> СВО. </a:t>
            </a:r>
            <a:r>
              <a:rPr dirty="0" err="1" lang="en-US" sz="1600"/>
              <a:t>Это</a:t>
            </a:r>
            <a:r>
              <a:rPr dirty="0" lang="en-US" sz="1600"/>
              <a:t> и </a:t>
            </a:r>
            <a:r>
              <a:rPr dirty="0" err="1" lang="en-US" sz="1600"/>
              <a:t>изготовление</a:t>
            </a:r>
            <a:r>
              <a:rPr dirty="0" lang="en-US" sz="1600"/>
              <a:t> </a:t>
            </a:r>
            <a:r>
              <a:rPr dirty="0" err="1" lang="en-US" sz="1600"/>
              <a:t>окопных</a:t>
            </a:r>
            <a:r>
              <a:rPr dirty="0" lang="en-US" sz="1600"/>
              <a:t> </a:t>
            </a:r>
            <a:r>
              <a:rPr dirty="0" err="1" lang="en-US" sz="1600"/>
              <a:t>свечей</a:t>
            </a:r>
            <a:r>
              <a:rPr dirty="0" lang="en-US" sz="1600"/>
              <a:t>, </a:t>
            </a:r>
            <a:r>
              <a:rPr dirty="0" err="1" lang="en-US" sz="1600"/>
              <a:t>вязание</a:t>
            </a:r>
            <a:r>
              <a:rPr dirty="0" lang="en-US" sz="1600"/>
              <a:t> </a:t>
            </a:r>
            <a:r>
              <a:rPr dirty="0" err="1" lang="en-US" sz="1600"/>
              <a:t>снутов</a:t>
            </a:r>
            <a:r>
              <a:rPr dirty="0" lang="en-US" sz="1600"/>
              <a:t> и </a:t>
            </a:r>
            <a:r>
              <a:rPr dirty="0" err="1" lang="en-US" sz="1600"/>
              <a:t>носков</a:t>
            </a:r>
            <a:r>
              <a:rPr dirty="0" lang="en-US" sz="1600"/>
              <a:t>, </a:t>
            </a:r>
            <a:r>
              <a:rPr dirty="0" err="1" lang="en-US" sz="1600"/>
              <a:t>изготовление</a:t>
            </a:r>
            <a:r>
              <a:rPr dirty="0" lang="en-US" sz="1600"/>
              <a:t> </a:t>
            </a:r>
            <a:r>
              <a:rPr dirty="0" err="1" lang="en-US" sz="1600"/>
              <a:t>открыток</a:t>
            </a:r>
            <a:r>
              <a:rPr dirty="0" lang="en-US" sz="1600"/>
              <a:t> для </a:t>
            </a:r>
            <a:r>
              <a:rPr dirty="0" err="1" lang="en-US" sz="1600"/>
              <a:t>тех</a:t>
            </a:r>
            <a:r>
              <a:rPr dirty="0" lang="en-US" sz="1600"/>
              <a:t>, </a:t>
            </a:r>
            <a:r>
              <a:rPr dirty="0" err="1" lang="en-US" sz="1600"/>
              <a:t>кто</a:t>
            </a:r>
            <a:r>
              <a:rPr dirty="0" lang="en-US" sz="1600"/>
              <a:t> </a:t>
            </a:r>
            <a:r>
              <a:rPr dirty="0" err="1" lang="en-US" sz="1600"/>
              <a:t>на</a:t>
            </a:r>
            <a:r>
              <a:rPr dirty="0" lang="en-US" sz="1600"/>
              <a:t> </a:t>
            </a:r>
            <a:r>
              <a:rPr dirty="0" err="1" lang="en-US" sz="1600"/>
              <a:t>передовой</a:t>
            </a:r>
            <a:r>
              <a:rPr dirty="0" lang="en-US" sz="1600"/>
              <a:t>.  </a:t>
            </a:r>
            <a:r>
              <a:rPr dirty="0" err="1" lang="en-US" sz="1600"/>
              <a:t>Через</a:t>
            </a:r>
            <a:r>
              <a:rPr dirty="0" lang="en-US" sz="1600"/>
              <a:t> </a:t>
            </a:r>
            <a:r>
              <a:rPr dirty="0" err="1" lang="en-US" sz="1600"/>
              <a:t>наши</a:t>
            </a:r>
            <a:r>
              <a:rPr dirty="0" lang="en-US" sz="1600"/>
              <a:t> </a:t>
            </a:r>
            <a:r>
              <a:rPr dirty="0" err="1" lang="en-US" sz="1600"/>
              <a:t>занятия</a:t>
            </a:r>
            <a:r>
              <a:rPr dirty="0" lang="en-US" sz="1600"/>
              <a:t> </a:t>
            </a:r>
            <a:r>
              <a:rPr dirty="0" err="1" lang="en-US" sz="1600"/>
              <a:t>детям</a:t>
            </a:r>
            <a:r>
              <a:rPr dirty="0" lang="en-US" sz="1600"/>
              <a:t> </a:t>
            </a:r>
            <a:r>
              <a:rPr dirty="0" err="1" lang="en-US" sz="1600"/>
              <a:t>прививаются</a:t>
            </a:r>
            <a:r>
              <a:rPr dirty="0" lang="en-US" sz="1600"/>
              <a:t> </a:t>
            </a:r>
            <a:r>
              <a:rPr dirty="0" err="1" lang="en-US" sz="1600"/>
              <a:t>ценности</a:t>
            </a:r>
            <a:r>
              <a:rPr dirty="0" lang="en-US" sz="1600"/>
              <a:t> </a:t>
            </a:r>
            <a:r>
              <a:rPr dirty="0" err="1" lang="en-US" sz="1600"/>
              <a:t>семьи</a:t>
            </a:r>
            <a:r>
              <a:rPr dirty="0" lang="en-US" sz="1600"/>
              <a:t>, </a:t>
            </a:r>
            <a:r>
              <a:rPr dirty="0" err="1" lang="en-US" sz="1600"/>
              <a:t>дружбы</a:t>
            </a:r>
            <a:r>
              <a:rPr dirty="0" lang="en-US" sz="1600"/>
              <a:t>, </a:t>
            </a:r>
            <a:r>
              <a:rPr dirty="0" err="1" lang="en-US" sz="1600"/>
              <a:t>взаимовыручки</a:t>
            </a:r>
            <a:r>
              <a:rPr dirty="0" lang="en-US" sz="1600"/>
              <a:t>..</a:t>
            </a:r>
          </a:p>
        </p:txBody>
      </p:sp>
      <p:pic>
        <p:nvPicPr>
          <p:cNvPr descr="Изображение выглядит как одежда, человек, в помещении, Человеческое лицо&#10;&#10;Автоматически созданное описание" id="5" name="Объект 4">
            <a:extLst>
              <a:ext uri="{FF2B5EF4-FFF2-40B4-BE49-F238E27FC236}">
                <a16:creationId xmlns:a16="http://schemas.microsoft.com/office/drawing/2014/main" id="{667F3064-B6E2-C40B-B58F-C75F4CBEC3CA}"/>
              </a:ext>
            </a:extLst>
          </p:cNvPr>
          <p:cNvPicPr>
            <a:picLocks noChangeAspect="1" noGrp="1"/>
          </p:cNvPicPr>
          <p:nvPr>
            <p:ph idx="2" sz="half"/>
          </p:nvPr>
        </p:nvPicPr>
        <p:blipFill rotWithShape="1">
          <a:blip r:embed="rId2"/>
          <a:srcRect l="47"/>
          <a:stretch/>
        </p:blipFill>
        <p:spPr>
          <a:xfrm>
            <a:off x="8139452" y="10"/>
            <a:ext cx="4052548" cy="6857990"/>
          </a:xfrm>
          <a:custGeom>
            <a:avLst/>
            <a:gdLst/>
            <a:ahLst/>
            <a:cxnLst/>
            <a:rect b="b" l="l" r="r" t="t"/>
            <a:pathLst>
              <a:path h="6858000" w="4052548">
                <a:moveTo>
                  <a:pt x="25721" y="0"/>
                </a:moveTo>
                <a:lnTo>
                  <a:pt x="4052548" y="0"/>
                </a:lnTo>
                <a:lnTo>
                  <a:pt x="4052548" y="6858000"/>
                </a:lnTo>
                <a:lnTo>
                  <a:pt x="28716" y="6858000"/>
                </a:lnTo>
                <a:lnTo>
                  <a:pt x="28782" y="6856911"/>
                </a:lnTo>
                <a:cubicBezTo>
                  <a:pt x="31911" y="6736505"/>
                  <a:pt x="35027" y="6616061"/>
                  <a:pt x="38157" y="6495580"/>
                </a:cubicBezTo>
                <a:cubicBezTo>
                  <a:pt x="38284" y="6490503"/>
                  <a:pt x="39171" y="6485553"/>
                  <a:pt x="39171" y="6480476"/>
                </a:cubicBezTo>
                <a:cubicBezTo>
                  <a:pt x="48166" y="6366632"/>
                  <a:pt x="53107" y="6252788"/>
                  <a:pt x="18899" y="6141609"/>
                </a:cubicBezTo>
                <a:cubicBezTo>
                  <a:pt x="15871" y="6131163"/>
                  <a:pt x="14262" y="6120363"/>
                  <a:pt x="14084" y="6109499"/>
                </a:cubicBezTo>
                <a:cubicBezTo>
                  <a:pt x="12413" y="6012573"/>
                  <a:pt x="16644" y="5915646"/>
                  <a:pt x="26754" y="5819240"/>
                </a:cubicBezTo>
                <a:cubicBezTo>
                  <a:pt x="31949" y="5760097"/>
                  <a:pt x="26754" y="5700065"/>
                  <a:pt x="43478" y="5641557"/>
                </a:cubicBezTo>
                <a:cubicBezTo>
                  <a:pt x="50864" y="5612480"/>
                  <a:pt x="55109" y="5582693"/>
                  <a:pt x="56147" y="5552715"/>
                </a:cubicBezTo>
                <a:cubicBezTo>
                  <a:pt x="59948" y="5480119"/>
                  <a:pt x="38537" y="5411838"/>
                  <a:pt x="18139" y="5343303"/>
                </a:cubicBezTo>
                <a:cubicBezTo>
                  <a:pt x="7370" y="5307004"/>
                  <a:pt x="-5426" y="5269945"/>
                  <a:pt x="2429" y="5231870"/>
                </a:cubicBezTo>
                <a:cubicBezTo>
                  <a:pt x="16707" y="5173310"/>
                  <a:pt x="24854" y="5113418"/>
                  <a:pt x="26754" y="5053171"/>
                </a:cubicBezTo>
                <a:cubicBezTo>
                  <a:pt x="26754" y="5010527"/>
                  <a:pt x="16365" y="4968771"/>
                  <a:pt x="20039" y="4926254"/>
                </a:cubicBezTo>
                <a:cubicBezTo>
                  <a:pt x="28211" y="4843771"/>
                  <a:pt x="30238" y="4760793"/>
                  <a:pt x="26121" y="4678005"/>
                </a:cubicBezTo>
                <a:cubicBezTo>
                  <a:pt x="26095" y="4644905"/>
                  <a:pt x="29846" y="4611907"/>
                  <a:pt x="37270" y="4579644"/>
                </a:cubicBezTo>
                <a:cubicBezTo>
                  <a:pt x="46506" y="4522710"/>
                  <a:pt x="48419" y="4464836"/>
                  <a:pt x="42971" y="4407419"/>
                </a:cubicBezTo>
                <a:cubicBezTo>
                  <a:pt x="37016" y="4340914"/>
                  <a:pt x="19279" y="4275425"/>
                  <a:pt x="14845" y="4208921"/>
                </a:cubicBezTo>
                <a:cubicBezTo>
                  <a:pt x="7876" y="4098757"/>
                  <a:pt x="17759" y="3988593"/>
                  <a:pt x="27514" y="3878937"/>
                </a:cubicBezTo>
                <a:cubicBezTo>
                  <a:pt x="35116" y="3808600"/>
                  <a:pt x="37143" y="3737768"/>
                  <a:pt x="33596" y="3667113"/>
                </a:cubicBezTo>
                <a:cubicBezTo>
                  <a:pt x="29161" y="3611016"/>
                  <a:pt x="22193" y="3554919"/>
                  <a:pt x="20926" y="3498822"/>
                </a:cubicBezTo>
                <a:cubicBezTo>
                  <a:pt x="18646" y="3398557"/>
                  <a:pt x="19532" y="3298293"/>
                  <a:pt x="25360" y="3198029"/>
                </a:cubicBezTo>
                <a:cubicBezTo>
                  <a:pt x="28274" y="3147770"/>
                  <a:pt x="32962" y="3098019"/>
                  <a:pt x="34989" y="3047379"/>
                </a:cubicBezTo>
                <a:cubicBezTo>
                  <a:pt x="37016" y="2996739"/>
                  <a:pt x="41071" y="2945592"/>
                  <a:pt x="29542" y="2895967"/>
                </a:cubicBezTo>
                <a:cubicBezTo>
                  <a:pt x="10030" y="2811568"/>
                  <a:pt x="24347" y="2727549"/>
                  <a:pt x="28528" y="2643403"/>
                </a:cubicBezTo>
                <a:cubicBezTo>
                  <a:pt x="31062" y="2591113"/>
                  <a:pt x="46266" y="2537554"/>
                  <a:pt x="32836" y="2486788"/>
                </a:cubicBezTo>
                <a:cubicBezTo>
                  <a:pt x="11677" y="2407211"/>
                  <a:pt x="25487" y="2329284"/>
                  <a:pt x="32836" y="2250976"/>
                </a:cubicBezTo>
                <a:cubicBezTo>
                  <a:pt x="41311" y="2176870"/>
                  <a:pt x="39816" y="2101951"/>
                  <a:pt x="28401" y="2028238"/>
                </a:cubicBezTo>
                <a:cubicBezTo>
                  <a:pt x="14084" y="1955108"/>
                  <a:pt x="14084" y="1879897"/>
                  <a:pt x="28401" y="1806768"/>
                </a:cubicBezTo>
                <a:cubicBezTo>
                  <a:pt x="40260" y="1746406"/>
                  <a:pt x="41628" y="1684458"/>
                  <a:pt x="32455" y="1623627"/>
                </a:cubicBezTo>
                <a:cubicBezTo>
                  <a:pt x="26247" y="1580095"/>
                  <a:pt x="15098" y="1536816"/>
                  <a:pt x="13578" y="1493284"/>
                </a:cubicBezTo>
                <a:cubicBezTo>
                  <a:pt x="10436" y="1402246"/>
                  <a:pt x="12298" y="1311107"/>
                  <a:pt x="19153" y="1220286"/>
                </a:cubicBezTo>
                <a:cubicBezTo>
                  <a:pt x="27134" y="1116849"/>
                  <a:pt x="42464" y="1013792"/>
                  <a:pt x="31822" y="909594"/>
                </a:cubicBezTo>
                <a:cubicBezTo>
                  <a:pt x="28148" y="873803"/>
                  <a:pt x="20673" y="838139"/>
                  <a:pt x="19913" y="802222"/>
                </a:cubicBezTo>
                <a:cubicBezTo>
                  <a:pt x="18266" y="734956"/>
                  <a:pt x="17505" y="668579"/>
                  <a:pt x="21306" y="599155"/>
                </a:cubicBezTo>
                <a:cubicBezTo>
                  <a:pt x="25107" y="529732"/>
                  <a:pt x="39550" y="459293"/>
                  <a:pt x="29795" y="391139"/>
                </a:cubicBezTo>
                <a:cubicBezTo>
                  <a:pt x="20039" y="322984"/>
                  <a:pt x="26374" y="255972"/>
                  <a:pt x="32709" y="189087"/>
                </a:cubicBezTo>
                <a:cubicBezTo>
                  <a:pt x="38790" y="125502"/>
                  <a:pt x="40944" y="63313"/>
                  <a:pt x="26121" y="743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08664134"/>
      </p:ext>
    </p:extLst>
  </p:cSld>
  <p:clrMapOvr>
    <a:overrideClrMapping accent1="accent1" accent2="accent2" accent3="accent3" accent4="accent4" accent5="accent5" accent6="accent6" bg1="dk1" bg2="dk2" folHlink="folHlink" hlink="hlink" tx1="lt1" tx2="lt2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789795-561D-5718-0D3C-511C7C366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Результаты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0F9406-FD7E-778F-743C-AA09185BD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9AE1ACE-203A-EA60-0AB0-2109D96FBE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351580"/>
              </p:ext>
            </p:extLst>
          </p:nvPr>
        </p:nvGraphicFramePr>
        <p:xfrm>
          <a:off x="1111170" y="2048720"/>
          <a:ext cx="10000526" cy="4616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5109">
                  <a:extLst>
                    <a:ext uri="{9D8B030D-6E8A-4147-A177-3AD203B41FA5}">
                      <a16:colId xmlns:a16="http://schemas.microsoft.com/office/drawing/2014/main" val="1824358480"/>
                    </a:ext>
                  </a:extLst>
                </a:gridCol>
                <a:gridCol w="6425164">
                  <a:extLst>
                    <a:ext uri="{9D8B030D-6E8A-4147-A177-3AD203B41FA5}">
                      <a16:colId xmlns:a16="http://schemas.microsoft.com/office/drawing/2014/main" val="490258208"/>
                    </a:ext>
                  </a:extLst>
                </a:gridCol>
                <a:gridCol w="1568836">
                  <a:extLst>
                    <a:ext uri="{9D8B030D-6E8A-4147-A177-3AD203B41FA5}">
                      <a16:colId xmlns:a16="http://schemas.microsoft.com/office/drawing/2014/main" val="273803720"/>
                    </a:ext>
                  </a:extLst>
                </a:gridCol>
                <a:gridCol w="1501417">
                  <a:extLst>
                    <a:ext uri="{9D8B030D-6E8A-4147-A177-3AD203B41FA5}">
                      <a16:colId xmlns:a16="http://schemas.microsoft.com/office/drawing/2014/main" val="660006392"/>
                    </a:ext>
                  </a:extLst>
                </a:gridCol>
              </a:tblGrid>
              <a:tr h="1018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</a:rPr>
                        <a:t>№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800" kern="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kern="100" dirty="0">
                          <a:effectLst/>
                        </a:rPr>
                        <a:t>Название творческого занятия</a:t>
                      </a:r>
                      <a:endParaRPr lang="ru-RU" sz="2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</a:rPr>
                        <a:t>Количество детей-участников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</a:rPr>
                        <a:t>Количество взрослых-участников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5875411"/>
                  </a:ext>
                </a:extLst>
              </a:tr>
              <a:tr h="205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>
                          <a:effectLst/>
                        </a:rPr>
                        <a:t>1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 dirty="0">
                          <a:effectLst/>
                        </a:rPr>
                        <a:t>Изготовление «Свечи добра»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1685227"/>
                  </a:ext>
                </a:extLst>
              </a:tr>
              <a:tr h="205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>
                          <a:effectLst/>
                        </a:rPr>
                        <a:t>2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 dirty="0">
                          <a:effectLst/>
                        </a:rPr>
                        <a:t>Вязание снудов/носков 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3324449"/>
                  </a:ext>
                </a:extLst>
              </a:tr>
              <a:tr h="419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>
                          <a:effectLst/>
                        </a:rPr>
                        <a:t>3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 dirty="0">
                          <a:effectLst/>
                        </a:rPr>
                        <a:t>Открытка для участников СВО (совместно с гуманитарной помощью).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619298"/>
                  </a:ext>
                </a:extLst>
              </a:tr>
              <a:tr h="205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>
                          <a:effectLst/>
                        </a:rPr>
                        <a:t>4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 dirty="0">
                          <a:effectLst/>
                        </a:rPr>
                        <a:t>Письмо солдату на Новый год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6060904"/>
                  </a:ext>
                </a:extLst>
              </a:tr>
              <a:tr h="205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>
                          <a:effectLst/>
                        </a:rPr>
                        <a:t>5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 dirty="0">
                          <a:effectLst/>
                        </a:rPr>
                        <a:t>Изготовление ёлочной игрушки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5152631"/>
                  </a:ext>
                </a:extLst>
              </a:tr>
              <a:tr h="205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>
                          <a:effectLst/>
                        </a:rPr>
                        <a:t>6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 dirty="0">
                          <a:effectLst/>
                        </a:rPr>
                        <a:t>Сладкий букет для мамы (на День матери)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0267832"/>
                  </a:ext>
                </a:extLst>
              </a:tr>
              <a:tr h="419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>
                          <a:effectLst/>
                        </a:rPr>
                        <a:t>7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 dirty="0">
                          <a:effectLst/>
                        </a:rPr>
                        <a:t>Открытка для бабушки и дедушки (ко дню пожилого человека)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1458043"/>
                  </a:ext>
                </a:extLst>
              </a:tr>
              <a:tr h="419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>
                          <a:effectLst/>
                        </a:rPr>
                        <a:t>8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 dirty="0">
                          <a:effectLst/>
                        </a:rPr>
                        <a:t>Мастер-класс по созданию интерьерных картин в технике барельеф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5034595"/>
                  </a:ext>
                </a:extLst>
              </a:tr>
              <a:tr h="419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>
                          <a:effectLst/>
                        </a:rPr>
                        <a:t>9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 dirty="0">
                          <a:effectLst/>
                        </a:rPr>
                        <a:t>Творческий кулинарный мастер-класс для детей «Изготовление пирожных «трайфл»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6592305"/>
                  </a:ext>
                </a:extLst>
              </a:tr>
              <a:tr h="745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>
                          <a:effectLst/>
                        </a:rPr>
                        <a:t>10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</a:rPr>
                        <a:t>«Лошадки на палочке» ко Дню защиты детей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0769991"/>
                  </a:ext>
                </a:extLst>
              </a:tr>
              <a:tr h="205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>
                          <a:effectLst/>
                        </a:rPr>
                        <a:t>11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</a:rPr>
                        <a:t>Вязание нарядов для куклы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600" b="1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4492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671367"/>
      </p:ext>
    </p:extLst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fmla="*/ 0 w 4243589" name="connsiteX0"/>
              <a:gd fmla="*/ 0 h 27432" name="connsiteY0"/>
              <a:gd fmla="*/ 563791 w 4243589" name="connsiteX1"/>
              <a:gd fmla="*/ 0 h 27432" name="connsiteY1"/>
              <a:gd fmla="*/ 1042710 w 4243589" name="connsiteX2"/>
              <a:gd fmla="*/ 0 h 27432" name="connsiteY2"/>
              <a:gd fmla="*/ 1564066 w 4243589" name="connsiteX3"/>
              <a:gd fmla="*/ 0 h 27432" name="connsiteY3"/>
              <a:gd fmla="*/ 2212729 w 4243589" name="connsiteX4"/>
              <a:gd fmla="*/ 0 h 27432" name="connsiteY4"/>
              <a:gd fmla="*/ 2776520 w 4243589" name="connsiteX5"/>
              <a:gd fmla="*/ 0 h 27432" name="connsiteY5"/>
              <a:gd fmla="*/ 3297875 w 4243589" name="connsiteX6"/>
              <a:gd fmla="*/ 0 h 27432" name="connsiteY6"/>
              <a:gd fmla="*/ 4243589 w 4243589" name="connsiteX7"/>
              <a:gd fmla="*/ 0 h 27432" name="connsiteY7"/>
              <a:gd fmla="*/ 4243589 w 4243589" name="connsiteX8"/>
              <a:gd fmla="*/ 27432 h 27432" name="connsiteY8"/>
              <a:gd fmla="*/ 3637362 w 4243589" name="connsiteX9"/>
              <a:gd fmla="*/ 27432 h 27432" name="connsiteY9"/>
              <a:gd fmla="*/ 3116007 w 4243589" name="connsiteX10"/>
              <a:gd fmla="*/ 27432 h 27432" name="connsiteY10"/>
              <a:gd fmla="*/ 2424908 w 4243589" name="connsiteX11"/>
              <a:gd fmla="*/ 27432 h 27432" name="connsiteY11"/>
              <a:gd fmla="*/ 1861117 w 4243589" name="connsiteX12"/>
              <a:gd fmla="*/ 27432 h 27432" name="connsiteY12"/>
              <a:gd fmla="*/ 1382198 w 4243589" name="connsiteX13"/>
              <a:gd fmla="*/ 27432 h 27432" name="connsiteY13"/>
              <a:gd fmla="*/ 733535 w 4243589" name="connsiteX14"/>
              <a:gd fmla="*/ 27432 h 27432" name="connsiteY14"/>
              <a:gd fmla="*/ 0 w 4243589" name="connsiteX15"/>
              <a:gd fmla="*/ 27432 h 27432" name="connsiteY15"/>
              <a:gd fmla="*/ 0 w 4243589" name="connsiteX16"/>
              <a:gd fmla="*/ 0 h 27432" name="connsiteY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extrusionOk="0" fill="none" h="27432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stroke="0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cap="rnd" w="38100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36" name="Rectangle 30">
            <a:extLst>
              <a:ext uri="{FF2B5EF4-FFF2-40B4-BE49-F238E27FC236}">
                <a16:creationId xmlns:a16="http://schemas.microsoft.com/office/drawing/2014/main" id="{BFD11BAC-ED82-4E95-84C4-0FBE6A2CE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47CD0F-23ED-C00F-D60B-E92E462A4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8598" y="708321"/>
            <a:ext cx="4028715" cy="3291457"/>
          </a:xfrm>
        </p:spPr>
        <p:txBody>
          <a:bodyPr anchor="b" bIns="45720" lIns="91440" rIns="91440" rtlCol="0" tIns="45720" vert="horz">
            <a:normAutofit/>
          </a:bodyPr>
          <a:lstStyle/>
          <a:p>
            <a:pPr algn="ctr">
              <a:lnSpc>
                <a:spcPct val="90000"/>
              </a:lnSpc>
            </a:pPr>
            <a:r>
              <a:rPr dirty="0" lang="en-US" sz="4100">
                <a:effectLst/>
              </a:rPr>
              <a:t>Изготовление «Свечи добра»</a:t>
            </a:r>
            <a:br>
              <a:rPr dirty="0" lang="en-US" sz="4100">
                <a:effectLst/>
              </a:rPr>
            </a:br>
            <a:endParaRPr dirty="0" lang="en-US" sz="4100"/>
          </a:p>
        </p:txBody>
      </p:sp>
      <p:pic>
        <p:nvPicPr>
          <p:cNvPr descr="Изображение выглядит как человек, гвоздь, палец, запястье&#10;&#10;Автоматически созданное описание" id="11" name="Рисунок 10">
            <a:extLst>
              <a:ext uri="{FF2B5EF4-FFF2-40B4-BE49-F238E27FC236}">
                <a16:creationId xmlns:a16="http://schemas.microsoft.com/office/drawing/2014/main" id="{3E65448A-B599-7CBD-4C15-EB6CB3C795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" l="36" r="-3"/>
          <a:stretch/>
        </p:blipFill>
        <p:spPr>
          <a:xfrm>
            <a:off x="4528635" y="4139090"/>
            <a:ext cx="3492453" cy="2665268"/>
          </a:xfrm>
          <a:custGeom>
            <a:avLst/>
            <a:gdLst/>
            <a:ahLst/>
            <a:cxnLst/>
            <a:rect b="b" l="l" r="r" t="t"/>
            <a:pathLst>
              <a:path h="2665268" w="3492453">
                <a:moveTo>
                  <a:pt x="0" y="0"/>
                </a:moveTo>
                <a:lnTo>
                  <a:pt x="1" y="0"/>
                </a:lnTo>
                <a:lnTo>
                  <a:pt x="1" y="136175"/>
                </a:lnTo>
                <a:lnTo>
                  <a:pt x="17995" y="137300"/>
                </a:lnTo>
                <a:cubicBezTo>
                  <a:pt x="37000" y="138606"/>
                  <a:pt x="56004" y="139665"/>
                  <a:pt x="74973" y="139382"/>
                </a:cubicBezTo>
                <a:cubicBezTo>
                  <a:pt x="286501" y="136418"/>
                  <a:pt x="497890" y="116661"/>
                  <a:pt x="709419" y="129079"/>
                </a:cubicBezTo>
                <a:cubicBezTo>
                  <a:pt x="887350" y="139523"/>
                  <a:pt x="1065141" y="148414"/>
                  <a:pt x="1243211" y="139805"/>
                </a:cubicBezTo>
                <a:cubicBezTo>
                  <a:pt x="1339911" y="133955"/>
                  <a:pt x="1436755" y="131659"/>
                  <a:pt x="1533553" y="132908"/>
                </a:cubicBezTo>
                <a:lnTo>
                  <a:pt x="1653061" y="138831"/>
                </a:lnTo>
                <a:lnTo>
                  <a:pt x="1738060" y="149434"/>
                </a:lnTo>
                <a:lnTo>
                  <a:pt x="1852876" y="153722"/>
                </a:lnTo>
                <a:lnTo>
                  <a:pt x="1854000" y="154341"/>
                </a:lnTo>
                <a:lnTo>
                  <a:pt x="1867999" y="154341"/>
                </a:lnTo>
                <a:lnTo>
                  <a:pt x="1869121" y="153824"/>
                </a:lnTo>
                <a:lnTo>
                  <a:pt x="1986661" y="149434"/>
                </a:lnTo>
                <a:lnTo>
                  <a:pt x="2012979" y="146151"/>
                </a:lnTo>
                <a:lnTo>
                  <a:pt x="2060208" y="143615"/>
                </a:lnTo>
                <a:cubicBezTo>
                  <a:pt x="2194993" y="128501"/>
                  <a:pt x="2330771" y="124535"/>
                  <a:pt x="2466187" y="131761"/>
                </a:cubicBezTo>
                <a:cubicBezTo>
                  <a:pt x="2662876" y="143051"/>
                  <a:pt x="2859846" y="149966"/>
                  <a:pt x="3056956" y="134584"/>
                </a:cubicBezTo>
                <a:cubicBezTo>
                  <a:pt x="3168950" y="125975"/>
                  <a:pt x="3280944" y="116802"/>
                  <a:pt x="3392939" y="128656"/>
                </a:cubicBezTo>
                <a:lnTo>
                  <a:pt x="3480264" y="134379"/>
                </a:lnTo>
                <a:lnTo>
                  <a:pt x="3484134" y="296938"/>
                </a:lnTo>
                <a:cubicBezTo>
                  <a:pt x="3485875" y="421840"/>
                  <a:pt x="3501949" y="547245"/>
                  <a:pt x="3484134" y="671516"/>
                </a:cubicBezTo>
                <a:cubicBezTo>
                  <a:pt x="3455000" y="890792"/>
                  <a:pt x="3450995" y="1112375"/>
                  <a:pt x="3472212" y="1332446"/>
                </a:cubicBezTo>
                <a:cubicBezTo>
                  <a:pt x="3492841" y="1580648"/>
                  <a:pt x="3494315" y="1829922"/>
                  <a:pt x="3476632" y="2078325"/>
                </a:cubicBezTo>
                <a:cubicBezTo>
                  <a:pt x="3464041" y="2262337"/>
                  <a:pt x="3454666" y="2446727"/>
                  <a:pt x="3465917" y="2631369"/>
                </a:cubicBezTo>
                <a:lnTo>
                  <a:pt x="3470360" y="2665268"/>
                </a:lnTo>
                <a:lnTo>
                  <a:pt x="0" y="2665268"/>
                </a:lnTo>
                <a:close/>
              </a:path>
            </a:pathLst>
          </a:custGeom>
        </p:spPr>
      </p:pic>
      <p:pic>
        <p:nvPicPr>
          <p:cNvPr descr="Изображение выглядит как одежда, человек, Человеческое лицо, Обучение&#10;&#10;Автоматически созданное описание" id="4" name="Объект 3">
            <a:extLst>
              <a:ext uri="{FF2B5EF4-FFF2-40B4-BE49-F238E27FC236}">
                <a16:creationId xmlns:a16="http://schemas.microsoft.com/office/drawing/2014/main" id="{3231617A-AF84-C5A2-64E6-743B66B67AD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09" r="-1" t="137"/>
          <a:stretch/>
        </p:blipFill>
        <p:spPr>
          <a:xfrm>
            <a:off x="1" y="10"/>
            <a:ext cx="4337193" cy="4244521"/>
          </a:xfrm>
          <a:custGeom>
            <a:avLst/>
            <a:gdLst/>
            <a:ahLst/>
            <a:cxnLst/>
            <a:rect b="b" l="l" r="r" t="t"/>
            <a:pathLst>
              <a:path h="4244531" w="4337193">
                <a:moveTo>
                  <a:pt x="0" y="0"/>
                </a:moveTo>
                <a:lnTo>
                  <a:pt x="4313143" y="0"/>
                </a:lnTo>
                <a:lnTo>
                  <a:pt x="4313469" y="45854"/>
                </a:lnTo>
                <a:cubicBezTo>
                  <a:pt x="4314808" y="90537"/>
                  <a:pt x="4317260" y="135229"/>
                  <a:pt x="4321105" y="179930"/>
                </a:cubicBezTo>
                <a:cubicBezTo>
                  <a:pt x="4329714" y="281523"/>
                  <a:pt x="4338887" y="383115"/>
                  <a:pt x="4327033" y="484708"/>
                </a:cubicBezTo>
                <a:cubicBezTo>
                  <a:pt x="4316195" y="571532"/>
                  <a:pt x="4314445" y="659066"/>
                  <a:pt x="4321811" y="746182"/>
                </a:cubicBezTo>
                <a:cubicBezTo>
                  <a:pt x="4329149" y="841475"/>
                  <a:pt x="4329149" y="937126"/>
                  <a:pt x="4321811" y="1032419"/>
                </a:cubicBezTo>
                <a:cubicBezTo>
                  <a:pt x="4316166" y="1123726"/>
                  <a:pt x="4306711" y="1215286"/>
                  <a:pt x="4316871" y="1306338"/>
                </a:cubicBezTo>
                <a:cubicBezTo>
                  <a:pt x="4330984" y="1434344"/>
                  <a:pt x="4326327" y="1561970"/>
                  <a:pt x="4317718" y="1689723"/>
                </a:cubicBezTo>
                <a:cubicBezTo>
                  <a:pt x="4310662" y="1795252"/>
                  <a:pt x="4300359" y="1901163"/>
                  <a:pt x="4317013" y="2006184"/>
                </a:cubicBezTo>
                <a:cubicBezTo>
                  <a:pt x="4337010" y="2146305"/>
                  <a:pt x="4342162" y="2287812"/>
                  <a:pt x="4332396" y="2428809"/>
                </a:cubicBezTo>
                <a:cubicBezTo>
                  <a:pt x="4317295" y="2718094"/>
                  <a:pt x="4321105" y="3007633"/>
                  <a:pt x="4309533" y="3297045"/>
                </a:cubicBezTo>
                <a:cubicBezTo>
                  <a:pt x="4305582" y="3392542"/>
                  <a:pt x="4326750" y="3487531"/>
                  <a:pt x="4327879" y="3582774"/>
                </a:cubicBezTo>
                <a:cubicBezTo>
                  <a:pt x="4329290" y="3696875"/>
                  <a:pt x="4324245" y="3811262"/>
                  <a:pt x="4320558" y="3925824"/>
                </a:cubicBezTo>
                <a:lnTo>
                  <a:pt x="4317026" y="4097680"/>
                </a:lnTo>
                <a:lnTo>
                  <a:pt x="4271014" y="4101964"/>
                </a:lnTo>
                <a:cubicBezTo>
                  <a:pt x="4226298" y="4103377"/>
                  <a:pt x="4181497" y="4102054"/>
                  <a:pt x="4136860" y="4097989"/>
                </a:cubicBezTo>
                <a:cubicBezTo>
                  <a:pt x="4057792" y="4089860"/>
                  <a:pt x="3978233" y="4087927"/>
                  <a:pt x="3898872" y="4092203"/>
                </a:cubicBezTo>
                <a:cubicBezTo>
                  <a:pt x="3683283" y="4109844"/>
                  <a:pt x="3467554" y="4119581"/>
                  <a:pt x="3251405" y="4119440"/>
                </a:cubicBezTo>
                <a:cubicBezTo>
                  <a:pt x="3162944" y="4121161"/>
                  <a:pt x="3074468" y="4116448"/>
                  <a:pt x="2986679" y="4105328"/>
                </a:cubicBezTo>
                <a:cubicBezTo>
                  <a:pt x="2860686" y="4086558"/>
                  <a:pt x="2733433" y="4072445"/>
                  <a:pt x="2605479" y="4084159"/>
                </a:cubicBezTo>
                <a:cubicBezTo>
                  <a:pt x="2517285" y="4092344"/>
                  <a:pt x="2429229" y="4097143"/>
                  <a:pt x="2340614" y="4096860"/>
                </a:cubicBezTo>
                <a:cubicBezTo>
                  <a:pt x="2136923" y="4096860"/>
                  <a:pt x="1933096" y="4095167"/>
                  <a:pt x="1729405" y="4098695"/>
                </a:cubicBezTo>
                <a:cubicBezTo>
                  <a:pt x="1548115" y="4101800"/>
                  <a:pt x="1367525" y="4108573"/>
                  <a:pt x="1186094" y="4091498"/>
                </a:cubicBezTo>
                <a:cubicBezTo>
                  <a:pt x="918289" y="4066377"/>
                  <a:pt x="649083" y="4074422"/>
                  <a:pt x="380437" y="4077385"/>
                </a:cubicBezTo>
                <a:lnTo>
                  <a:pt x="1" y="4095069"/>
                </a:lnTo>
                <a:lnTo>
                  <a:pt x="1" y="4244531"/>
                </a:lnTo>
                <a:lnTo>
                  <a:pt x="0" y="4244531"/>
                </a:lnTo>
                <a:close/>
              </a:path>
            </a:pathLst>
          </a:cu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24E5B48-B297-2CEC-1FEA-CEC3E829147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-2" r="-2" t="307"/>
          <a:stretch/>
        </p:blipFill>
        <p:spPr>
          <a:xfrm>
            <a:off x="4528635" y="10"/>
            <a:ext cx="3008522" cy="4115294"/>
          </a:xfrm>
          <a:custGeom>
            <a:avLst/>
            <a:gdLst/>
            <a:ahLst/>
            <a:cxnLst/>
            <a:rect b="b" l="l" r="r" t="t"/>
            <a:pathLst>
              <a:path h="4115304" w="3008522">
                <a:moveTo>
                  <a:pt x="29309" y="0"/>
                </a:moveTo>
                <a:lnTo>
                  <a:pt x="2983672" y="0"/>
                </a:lnTo>
                <a:lnTo>
                  <a:pt x="2982613" y="69298"/>
                </a:lnTo>
                <a:cubicBezTo>
                  <a:pt x="2980333" y="97256"/>
                  <a:pt x="2976205" y="125065"/>
                  <a:pt x="2970247" y="152538"/>
                </a:cubicBezTo>
                <a:cubicBezTo>
                  <a:pt x="2939744" y="293753"/>
                  <a:pt x="2942971" y="440185"/>
                  <a:pt x="2979688" y="579920"/>
                </a:cubicBezTo>
                <a:cubicBezTo>
                  <a:pt x="3012986" y="711579"/>
                  <a:pt x="3019875" y="843621"/>
                  <a:pt x="2987470" y="976429"/>
                </a:cubicBezTo>
                <a:cubicBezTo>
                  <a:pt x="2956877" y="1099859"/>
                  <a:pt x="2958370" y="1229069"/>
                  <a:pt x="2991807" y="1351759"/>
                </a:cubicBezTo>
                <a:cubicBezTo>
                  <a:pt x="2999207" y="1383526"/>
                  <a:pt x="3003736" y="1415892"/>
                  <a:pt x="3005331" y="1448463"/>
                </a:cubicBezTo>
                <a:cubicBezTo>
                  <a:pt x="3015410" y="1567364"/>
                  <a:pt x="2998442" y="1684607"/>
                  <a:pt x="2984281" y="1802105"/>
                </a:cubicBezTo>
                <a:cubicBezTo>
                  <a:pt x="2974840" y="1876993"/>
                  <a:pt x="2960424" y="1952646"/>
                  <a:pt x="2984281" y="2026768"/>
                </a:cubicBezTo>
                <a:cubicBezTo>
                  <a:pt x="3000624" y="2078424"/>
                  <a:pt x="3004259" y="2133256"/>
                  <a:pt x="2994869" y="2186621"/>
                </a:cubicBezTo>
                <a:cubicBezTo>
                  <a:pt x="2979037" y="2281334"/>
                  <a:pt x="2975733" y="2377718"/>
                  <a:pt x="2985046" y="2473286"/>
                </a:cubicBezTo>
                <a:cubicBezTo>
                  <a:pt x="2991195" y="2536296"/>
                  <a:pt x="2990251" y="2599804"/>
                  <a:pt x="2982239" y="2662610"/>
                </a:cubicBezTo>
                <a:cubicBezTo>
                  <a:pt x="2971651" y="2747066"/>
                  <a:pt x="2955193" y="2833053"/>
                  <a:pt x="2975223" y="2917763"/>
                </a:cubicBezTo>
                <a:cubicBezTo>
                  <a:pt x="3007117" y="3052357"/>
                  <a:pt x="3000738" y="3186823"/>
                  <a:pt x="2987980" y="3322437"/>
                </a:cubicBezTo>
                <a:cubicBezTo>
                  <a:pt x="2978412" y="3423350"/>
                  <a:pt x="2967823" y="3525411"/>
                  <a:pt x="2986960" y="3627473"/>
                </a:cubicBezTo>
                <a:cubicBezTo>
                  <a:pt x="2995188" y="3674829"/>
                  <a:pt x="2995188" y="3723257"/>
                  <a:pt x="2986960" y="3770614"/>
                </a:cubicBezTo>
                <a:cubicBezTo>
                  <a:pt x="2977009" y="3834402"/>
                  <a:pt x="2967568" y="3897553"/>
                  <a:pt x="2980326" y="3961979"/>
                </a:cubicBezTo>
                <a:cubicBezTo>
                  <a:pt x="2985939" y="3990046"/>
                  <a:pt x="2990149" y="4018368"/>
                  <a:pt x="2993084" y="4046690"/>
                </a:cubicBezTo>
                <a:lnTo>
                  <a:pt x="2994358" y="4095812"/>
                </a:lnTo>
                <a:lnTo>
                  <a:pt x="2684318" y="4081549"/>
                </a:lnTo>
                <a:cubicBezTo>
                  <a:pt x="2577468" y="4080385"/>
                  <a:pt x="2470654" y="4083595"/>
                  <a:pt x="2363979" y="4093050"/>
                </a:cubicBezTo>
                <a:cubicBezTo>
                  <a:pt x="2167500" y="4108122"/>
                  <a:pt x="1970251" y="4110295"/>
                  <a:pt x="1773490" y="4099542"/>
                </a:cubicBezTo>
                <a:cubicBezTo>
                  <a:pt x="1595700" y="4092063"/>
                  <a:pt x="1418189" y="4073715"/>
                  <a:pt x="1239978" y="4089380"/>
                </a:cubicBezTo>
                <a:cubicBezTo>
                  <a:pt x="1178662" y="4094744"/>
                  <a:pt x="1118465" y="4107726"/>
                  <a:pt x="1056728" y="4110690"/>
                </a:cubicBezTo>
                <a:cubicBezTo>
                  <a:pt x="767503" y="4124803"/>
                  <a:pt x="479258" y="4103634"/>
                  <a:pt x="191013" y="4086276"/>
                </a:cubicBezTo>
                <a:cubicBezTo>
                  <a:pt x="138516" y="4083101"/>
                  <a:pt x="86019" y="4079573"/>
                  <a:pt x="33522" y="4079008"/>
                </a:cubicBezTo>
                <a:lnTo>
                  <a:pt x="31690" y="4079050"/>
                </a:lnTo>
                <a:lnTo>
                  <a:pt x="38238" y="3949936"/>
                </a:lnTo>
                <a:cubicBezTo>
                  <a:pt x="39402" y="3853010"/>
                  <a:pt x="36191" y="3756116"/>
                  <a:pt x="26736" y="3659349"/>
                </a:cubicBezTo>
                <a:cubicBezTo>
                  <a:pt x="11664" y="3481118"/>
                  <a:pt x="9491" y="3302188"/>
                  <a:pt x="20244" y="3123702"/>
                </a:cubicBezTo>
                <a:cubicBezTo>
                  <a:pt x="27723" y="2962424"/>
                  <a:pt x="46071" y="2801400"/>
                  <a:pt x="30406" y="2639740"/>
                </a:cubicBezTo>
                <a:cubicBezTo>
                  <a:pt x="25042" y="2584119"/>
                  <a:pt x="12060" y="2529513"/>
                  <a:pt x="9096" y="2473510"/>
                </a:cubicBezTo>
                <a:cubicBezTo>
                  <a:pt x="-5017" y="2211147"/>
                  <a:pt x="16152" y="1949673"/>
                  <a:pt x="33510" y="1688199"/>
                </a:cubicBezTo>
                <a:cubicBezTo>
                  <a:pt x="39860" y="1592956"/>
                  <a:pt x="47622" y="1497713"/>
                  <a:pt x="30264" y="1402470"/>
                </a:cubicBezTo>
                <a:cubicBezTo>
                  <a:pt x="16505" y="1322097"/>
                  <a:pt x="13668" y="1240519"/>
                  <a:pt x="21797" y="1159537"/>
                </a:cubicBezTo>
                <a:cubicBezTo>
                  <a:pt x="29926" y="1087813"/>
                  <a:pt x="31859" y="1015643"/>
                  <a:pt x="27583" y="943653"/>
                </a:cubicBezTo>
                <a:cubicBezTo>
                  <a:pt x="9942" y="748086"/>
                  <a:pt x="205" y="552394"/>
                  <a:pt x="346" y="356320"/>
                </a:cubicBezTo>
                <a:cubicBezTo>
                  <a:pt x="-1375" y="276075"/>
                  <a:pt x="3338" y="195816"/>
                  <a:pt x="14458" y="116180"/>
                </a:cubicBezTo>
                <a:close/>
              </a:path>
            </a:pathLst>
          </a:custGeom>
        </p:spPr>
      </p:pic>
      <p:sp>
        <p:nvSpPr>
          <p:cNvPr id="37" name="Rectangle 6">
            <a:extLst>
              <a:ext uri="{FF2B5EF4-FFF2-40B4-BE49-F238E27FC236}">
                <a16:creationId xmlns:a16="http://schemas.microsoft.com/office/drawing/2014/main" id="{52C6CB57-C115-4169-9B99-C302FE3265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9050" y="4179016"/>
            <a:ext cx="3474720" cy="27432"/>
          </a:xfrm>
          <a:custGeom>
            <a:avLst/>
            <a:gdLst>
              <a:gd fmla="*/ 0 w 3474720" name="connsiteX0"/>
              <a:gd fmla="*/ 0 h 27432" name="connsiteY0"/>
              <a:gd fmla="*/ 660197 w 3474720" name="connsiteX1"/>
              <a:gd fmla="*/ 0 h 27432" name="connsiteY1"/>
              <a:gd fmla="*/ 1355141 w 3474720" name="connsiteX2"/>
              <a:gd fmla="*/ 0 h 27432" name="connsiteY2"/>
              <a:gd fmla="*/ 2084832 w 3474720" name="connsiteX3"/>
              <a:gd fmla="*/ 0 h 27432" name="connsiteY3"/>
              <a:gd fmla="*/ 2814523 w 3474720" name="connsiteX4"/>
              <a:gd fmla="*/ 0 h 27432" name="connsiteY4"/>
              <a:gd fmla="*/ 3474720 w 3474720" name="connsiteX5"/>
              <a:gd fmla="*/ 0 h 27432" name="connsiteY5"/>
              <a:gd fmla="*/ 3474720 w 3474720" name="connsiteX6"/>
              <a:gd fmla="*/ 27432 h 27432" name="connsiteY6"/>
              <a:gd fmla="*/ 2710282 w 3474720" name="connsiteX7"/>
              <a:gd fmla="*/ 27432 h 27432" name="connsiteY7"/>
              <a:gd fmla="*/ 1945843 w 3474720" name="connsiteX8"/>
              <a:gd fmla="*/ 27432 h 27432" name="connsiteY8"/>
              <a:gd fmla="*/ 1250899 w 3474720" name="connsiteX9"/>
              <a:gd fmla="*/ 27432 h 27432" name="connsiteY9"/>
              <a:gd fmla="*/ 0 w 3474720" name="connsiteX10"/>
              <a:gd fmla="*/ 27432 h 27432" name="connsiteY10"/>
              <a:gd fmla="*/ 0 w 3474720" name="connsiteX11"/>
              <a:gd fmla="*/ 0 h 27432" name="connsiteY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extrusionOk="0" fill="none" h="27432" w="347472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extrusionOk="0" h="27432" stroke="0" w="347472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CB5721"/>
          </a:solidFill>
          <a:ln cap="rnd" w="38100">
            <a:solidFill>
              <a:srgbClr val="CB572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pic>
        <p:nvPicPr>
          <p:cNvPr descr="Изображение выглядит как десерт, еда, шоколад, молочные продукты&#10;&#10;Автоматически созданное описание" id="6" name="Рисунок 5">
            <a:extLst>
              <a:ext uri="{FF2B5EF4-FFF2-40B4-BE49-F238E27FC236}">
                <a16:creationId xmlns:a16="http://schemas.microsoft.com/office/drawing/2014/main" id="{469E7CCB-E720-4CCE-6DB2-739ACEFC0B5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" r="-4" t="16"/>
          <a:stretch/>
        </p:blipFill>
        <p:spPr>
          <a:xfrm>
            <a:off x="203018" y="4244531"/>
            <a:ext cx="3851766" cy="2546773"/>
          </a:xfrm>
          <a:custGeom>
            <a:avLst/>
            <a:gdLst/>
            <a:ahLst/>
            <a:cxnLst/>
            <a:rect b="b" l="l" r="r" t="t"/>
            <a:pathLst>
              <a:path h="2546773" w="3851766">
                <a:moveTo>
                  <a:pt x="1623002" y="1329"/>
                </a:moveTo>
                <a:cubicBezTo>
                  <a:pt x="1700738" y="-1238"/>
                  <a:pt x="1778595" y="-85"/>
                  <a:pt x="1856311" y="4798"/>
                </a:cubicBezTo>
                <a:cubicBezTo>
                  <a:pt x="2175214" y="19899"/>
                  <a:pt x="2494398" y="16089"/>
                  <a:pt x="2813441" y="27661"/>
                </a:cubicBezTo>
                <a:cubicBezTo>
                  <a:pt x="2918715" y="31612"/>
                  <a:pt x="3023430" y="10444"/>
                  <a:pt x="3128424" y="9315"/>
                </a:cubicBezTo>
                <a:cubicBezTo>
                  <a:pt x="3317100" y="7199"/>
                  <a:pt x="3506484" y="19609"/>
                  <a:pt x="3696163" y="20171"/>
                </a:cubicBezTo>
                <a:lnTo>
                  <a:pt x="3834567" y="16987"/>
                </a:lnTo>
                <a:lnTo>
                  <a:pt x="3833508" y="77719"/>
                </a:lnTo>
                <a:cubicBezTo>
                  <a:pt x="3834608" y="119533"/>
                  <a:pt x="3835310" y="161314"/>
                  <a:pt x="3828931" y="202904"/>
                </a:cubicBezTo>
                <a:cubicBezTo>
                  <a:pt x="3819872" y="269894"/>
                  <a:pt x="3819528" y="337778"/>
                  <a:pt x="3827910" y="404858"/>
                </a:cubicBezTo>
                <a:cubicBezTo>
                  <a:pt x="3842989" y="531669"/>
                  <a:pt x="3842046" y="659871"/>
                  <a:pt x="3825104" y="786440"/>
                </a:cubicBezTo>
                <a:cubicBezTo>
                  <a:pt x="3814642" y="860307"/>
                  <a:pt x="3808646" y="936342"/>
                  <a:pt x="3827400" y="1008806"/>
                </a:cubicBezTo>
                <a:cubicBezTo>
                  <a:pt x="3871542" y="1179121"/>
                  <a:pt x="3845771" y="1349691"/>
                  <a:pt x="3827400" y="1519113"/>
                </a:cubicBezTo>
                <a:cubicBezTo>
                  <a:pt x="3816237" y="1610100"/>
                  <a:pt x="3815981" y="1702096"/>
                  <a:pt x="3826634" y="1793147"/>
                </a:cubicBezTo>
                <a:cubicBezTo>
                  <a:pt x="3845541" y="1927626"/>
                  <a:pt x="3849190" y="2063804"/>
                  <a:pt x="3837478" y="2199097"/>
                </a:cubicBezTo>
                <a:cubicBezTo>
                  <a:pt x="3826890" y="2309706"/>
                  <a:pt x="3816428" y="2420570"/>
                  <a:pt x="3829186" y="2532072"/>
                </a:cubicBezTo>
                <a:lnTo>
                  <a:pt x="3831167" y="2546773"/>
                </a:lnTo>
                <a:lnTo>
                  <a:pt x="21095" y="2546773"/>
                </a:lnTo>
                <a:lnTo>
                  <a:pt x="19078" y="2515646"/>
                </a:lnTo>
                <a:cubicBezTo>
                  <a:pt x="1116" y="2403058"/>
                  <a:pt x="-4187" y="2288984"/>
                  <a:pt x="3273" y="2175350"/>
                </a:cubicBezTo>
                <a:cubicBezTo>
                  <a:pt x="13587" y="2020453"/>
                  <a:pt x="27651" y="1865807"/>
                  <a:pt x="31937" y="1710531"/>
                </a:cubicBezTo>
                <a:cubicBezTo>
                  <a:pt x="35957" y="1559288"/>
                  <a:pt x="22962" y="1408046"/>
                  <a:pt x="13051" y="1257560"/>
                </a:cubicBezTo>
                <a:cubicBezTo>
                  <a:pt x="-1416" y="1038005"/>
                  <a:pt x="8898" y="818327"/>
                  <a:pt x="17873" y="598646"/>
                </a:cubicBezTo>
                <a:cubicBezTo>
                  <a:pt x="22428" y="487798"/>
                  <a:pt x="18275" y="376950"/>
                  <a:pt x="15144" y="266102"/>
                </a:cubicBezTo>
                <a:lnTo>
                  <a:pt x="17712" y="14814"/>
                </a:lnTo>
                <a:lnTo>
                  <a:pt x="159180" y="9879"/>
                </a:lnTo>
                <a:cubicBezTo>
                  <a:pt x="211803" y="9879"/>
                  <a:pt x="264427" y="11714"/>
                  <a:pt x="316952" y="15383"/>
                </a:cubicBezTo>
                <a:cubicBezTo>
                  <a:pt x="417607" y="21028"/>
                  <a:pt x="518541" y="30483"/>
                  <a:pt x="618916" y="20323"/>
                </a:cubicBezTo>
                <a:cubicBezTo>
                  <a:pt x="760028" y="6210"/>
                  <a:pt x="900720" y="10867"/>
                  <a:pt x="1041553" y="19476"/>
                </a:cubicBezTo>
                <a:cubicBezTo>
                  <a:pt x="1157887" y="26532"/>
                  <a:pt x="1274642" y="36835"/>
                  <a:pt x="1390415" y="20181"/>
                </a:cubicBezTo>
                <a:cubicBezTo>
                  <a:pt x="1467649" y="10183"/>
                  <a:pt x="1545265" y="3895"/>
                  <a:pt x="1623002" y="1329"/>
                </a:cubicBezTo>
                <a:close/>
              </a:path>
            </a:pathLst>
          </a:custGeom>
        </p:spPr>
      </p:pic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FB6E05BE-F160-12FC-C68F-A33712B6D441}"/>
              </a:ext>
            </a:extLst>
          </p:cNvPr>
          <p:cNvSpPr txBox="1">
            <a:spLocks/>
          </p:cNvSpPr>
          <p:nvPr/>
        </p:nvSpPr>
        <p:spPr>
          <a:xfrm>
            <a:off x="7960267" y="4670703"/>
            <a:ext cx="4028715" cy="1476079"/>
          </a:xfrm>
          <a:prstGeom prst="rect">
            <a:avLst/>
          </a:prstGeom>
        </p:spPr>
        <p:txBody>
          <a:bodyPr anchor="b" bIns="45720" lIns="91440" rIns="91440" rtlCol="0" tIns="45720" vert="horz">
            <a:normAutofit fontScale="70000" lnSpcReduction="20000"/>
          </a:bodyPr>
          <a:lstStyle>
            <a:lvl1pPr algn="l" defTabSz="914400" eaLnBrk="1" hangingPunct="1" latinLnBrk="0" rtl="0">
              <a:lnSpc>
                <a:spcPct val="100000"/>
              </a:lnSpc>
              <a:spcBef>
                <a:spcPct val="0"/>
              </a:spcBef>
              <a:buNone/>
              <a:defRPr kern="1200" sz="4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b="1" dirty="0" lang="ru-RU" sz="4100"/>
              <a:t>Вязание снудов/носков </a:t>
            </a:r>
          </a:p>
          <a:p>
            <a:pPr algn="ctr">
              <a:lnSpc>
                <a:spcPct val="90000"/>
              </a:lnSpc>
            </a:pPr>
            <a:br>
              <a:rPr dirty="0" lang="en-US" sz="4100"/>
            </a:br>
            <a:endParaRPr dirty="0" lang="en-US" sz="4100"/>
          </a:p>
        </p:txBody>
      </p:sp>
    </p:spTree>
    <p:extLst>
      <p:ext uri="{BB962C8B-B14F-4D97-AF65-F5344CB8AC3E}">
        <p14:creationId xmlns:p14="http://schemas.microsoft.com/office/powerpoint/2010/main" val="991208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8D3C82B1-A13A-F0DC-4D09-84ACB04D9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896" y="467505"/>
            <a:ext cx="5183188" cy="1328751"/>
          </a:xfrm>
        </p:spPr>
        <p:txBody>
          <a:bodyPr>
            <a:normAutofit fontScale="55000" lnSpcReduction="20000"/>
          </a:bodyPr>
          <a:lstStyle/>
          <a:p>
            <a:pPr algn="ctr"/>
            <a:endParaRPr lang="ru-RU" dirty="0"/>
          </a:p>
          <a:p>
            <a:pPr algn="ctr"/>
            <a:r>
              <a:rPr lang="ru-RU" dirty="0"/>
              <a:t>Открытка для участников СВО (совместно с гуманитарной помощью).</a:t>
            </a:r>
          </a:p>
          <a:p>
            <a:pPr algn="ctr"/>
            <a:endParaRPr lang="ru-RU" dirty="0"/>
          </a:p>
        </p:txBody>
      </p:sp>
      <p:pic>
        <p:nvPicPr>
          <p:cNvPr id="8" name="Объект 7" descr="Изображение выглядит как в помещении, одежда, Человеческое лицо,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1003A9DF-981C-1623-1881-400C0CC3322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72" y="2558006"/>
            <a:ext cx="2849566" cy="2849566"/>
          </a:xfrm>
        </p:spPr>
      </p:pic>
      <p:sp>
        <p:nvSpPr>
          <p:cNvPr id="5" name="Текст 4">
            <a:extLst>
              <a:ext uri="{FF2B5EF4-FFF2-40B4-BE49-F238E27FC236}">
                <a16:creationId xmlns:a16="http://schemas.microsoft.com/office/drawing/2014/main" id="{2553C914-4453-DDED-745A-E601C51289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273938" y="523075"/>
            <a:ext cx="5183188" cy="1125551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dirty="0"/>
              <a:t>Письмо солдату на Новый год</a:t>
            </a:r>
          </a:p>
          <a:p>
            <a:pPr algn="ctr"/>
            <a:endParaRPr lang="ru-RU" dirty="0"/>
          </a:p>
        </p:txBody>
      </p:sp>
      <p:pic>
        <p:nvPicPr>
          <p:cNvPr id="10" name="Объект 9" descr="Изображение выглядит как текст, рисунок, Детское искусство, бумага&#10;&#10;Автоматически созданное описание">
            <a:extLst>
              <a:ext uri="{FF2B5EF4-FFF2-40B4-BE49-F238E27FC236}">
                <a16:creationId xmlns:a16="http://schemas.microsoft.com/office/drawing/2014/main" id="{6752650A-D9B1-56E4-5241-3C57829E94D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408" y="187777"/>
            <a:ext cx="1460849" cy="1460849"/>
          </a:xfr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46CC1F4-F1B2-AA85-CD80-2BEC71F81D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8822" y="1881394"/>
            <a:ext cx="4976606" cy="4976606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30D1BA9-841C-3224-A2C9-113326E41F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6113" y="2098511"/>
            <a:ext cx="3413087" cy="454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357286"/>
      </p:ext>
    </p:extLst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F803FB-AF0A-49FF-523B-722286A3B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dirty="0" lang="ru-RU" sz="3600"/>
              <a:t>Изготовление ёлочной игрушки</a:t>
            </a:r>
            <a:br>
              <a:rPr dirty="0" lang="ru-RU" sz="3600"/>
            </a:br>
            <a:endParaRPr dirty="0" lang="ru-RU" sz="360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563839"/>
            <a:ext cx="3931920" cy="27432"/>
          </a:xfrm>
          <a:custGeom>
            <a:avLst/>
            <a:gdLst>
              <a:gd fmla="*/ 0 w 3931920" name="connsiteX0"/>
              <a:gd fmla="*/ 0 h 27432" name="connsiteY0"/>
              <a:gd fmla="*/ 733958 w 3931920" name="connsiteX1"/>
              <a:gd fmla="*/ 0 h 27432" name="connsiteY1"/>
              <a:gd fmla="*/ 1428598 w 3931920" name="connsiteX2"/>
              <a:gd fmla="*/ 0 h 27432" name="connsiteY2"/>
              <a:gd fmla="*/ 2123237 w 3931920" name="connsiteX3"/>
              <a:gd fmla="*/ 0 h 27432" name="connsiteY3"/>
              <a:gd fmla="*/ 2660599 w 3931920" name="connsiteX4"/>
              <a:gd fmla="*/ 0 h 27432" name="connsiteY4"/>
              <a:gd fmla="*/ 3237281 w 3931920" name="connsiteX5"/>
              <a:gd fmla="*/ 0 h 27432" name="connsiteY5"/>
              <a:gd fmla="*/ 3931920 w 3931920" name="connsiteX6"/>
              <a:gd fmla="*/ 0 h 27432" name="connsiteY6"/>
              <a:gd fmla="*/ 3931920 w 3931920" name="connsiteX7"/>
              <a:gd fmla="*/ 27432 h 27432" name="connsiteY7"/>
              <a:gd fmla="*/ 3276600 w 3931920" name="connsiteX8"/>
              <a:gd fmla="*/ 27432 h 27432" name="connsiteY8"/>
              <a:gd fmla="*/ 2739238 w 3931920" name="connsiteX9"/>
              <a:gd fmla="*/ 27432 h 27432" name="connsiteY9"/>
              <a:gd fmla="*/ 2201875 w 3931920" name="connsiteX10"/>
              <a:gd fmla="*/ 27432 h 27432" name="connsiteY10"/>
              <a:gd fmla="*/ 1507236 w 3931920" name="connsiteX11"/>
              <a:gd fmla="*/ 27432 h 27432" name="connsiteY11"/>
              <a:gd fmla="*/ 930554 w 3931920" name="connsiteX12"/>
              <a:gd fmla="*/ 27432 h 27432" name="connsiteY12"/>
              <a:gd fmla="*/ 0 w 3931920" name="connsiteX13"/>
              <a:gd fmla="*/ 27432 h 27432" name="connsiteY13"/>
              <a:gd fmla="*/ 0 w 3931920" name="connsiteX14"/>
              <a:gd fmla="*/ 0 h 27432" name="connsiteY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extrusionOk="0" fill="none" h="27432" w="3931920">
                <a:moveTo>
                  <a:pt x="0" y="0"/>
                </a:moveTo>
                <a:cubicBezTo>
                  <a:pt x="245351" y="16874"/>
                  <a:pt x="509174" y="13736"/>
                  <a:pt x="733958" y="0"/>
                </a:cubicBezTo>
                <a:cubicBezTo>
                  <a:pt x="958742" y="-13736"/>
                  <a:pt x="1245406" y="-17215"/>
                  <a:pt x="1428598" y="0"/>
                </a:cubicBezTo>
                <a:cubicBezTo>
                  <a:pt x="1611790" y="17215"/>
                  <a:pt x="1930525" y="20562"/>
                  <a:pt x="2123237" y="0"/>
                </a:cubicBezTo>
                <a:cubicBezTo>
                  <a:pt x="2315949" y="-20562"/>
                  <a:pt x="2485508" y="11332"/>
                  <a:pt x="2660599" y="0"/>
                </a:cubicBezTo>
                <a:cubicBezTo>
                  <a:pt x="2835690" y="-11332"/>
                  <a:pt x="3075198" y="-14809"/>
                  <a:pt x="3237281" y="0"/>
                </a:cubicBezTo>
                <a:cubicBezTo>
                  <a:pt x="3399364" y="14809"/>
                  <a:pt x="3745084" y="-4992"/>
                  <a:pt x="3931920" y="0"/>
                </a:cubicBezTo>
                <a:cubicBezTo>
                  <a:pt x="3930963" y="8431"/>
                  <a:pt x="3931571" y="14612"/>
                  <a:pt x="3931920" y="27432"/>
                </a:cubicBezTo>
                <a:cubicBezTo>
                  <a:pt x="3765435" y="40792"/>
                  <a:pt x="3452398" y="38703"/>
                  <a:pt x="3276600" y="27432"/>
                </a:cubicBezTo>
                <a:cubicBezTo>
                  <a:pt x="3100802" y="16161"/>
                  <a:pt x="2914889" y="26998"/>
                  <a:pt x="2739238" y="27432"/>
                </a:cubicBezTo>
                <a:cubicBezTo>
                  <a:pt x="2563587" y="27866"/>
                  <a:pt x="2395484" y="39154"/>
                  <a:pt x="2201875" y="27432"/>
                </a:cubicBezTo>
                <a:cubicBezTo>
                  <a:pt x="2008266" y="15710"/>
                  <a:pt x="1781367" y="4899"/>
                  <a:pt x="1507236" y="27432"/>
                </a:cubicBezTo>
                <a:cubicBezTo>
                  <a:pt x="1233105" y="49965"/>
                  <a:pt x="1075495" y="47542"/>
                  <a:pt x="930554" y="27432"/>
                </a:cubicBezTo>
                <a:cubicBezTo>
                  <a:pt x="785613" y="7322"/>
                  <a:pt x="268930" y="30433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extrusionOk="0" h="27432" stroke="0" w="3931920">
                <a:moveTo>
                  <a:pt x="0" y="0"/>
                </a:moveTo>
                <a:cubicBezTo>
                  <a:pt x="278269" y="4786"/>
                  <a:pt x="349028" y="-10422"/>
                  <a:pt x="616001" y="0"/>
                </a:cubicBezTo>
                <a:cubicBezTo>
                  <a:pt x="882974" y="10422"/>
                  <a:pt x="931617" y="-15515"/>
                  <a:pt x="1153363" y="0"/>
                </a:cubicBezTo>
                <a:cubicBezTo>
                  <a:pt x="1375109" y="15515"/>
                  <a:pt x="1704089" y="-3631"/>
                  <a:pt x="1887322" y="0"/>
                </a:cubicBezTo>
                <a:cubicBezTo>
                  <a:pt x="2070555" y="3631"/>
                  <a:pt x="2344155" y="2213"/>
                  <a:pt x="2503322" y="0"/>
                </a:cubicBezTo>
                <a:cubicBezTo>
                  <a:pt x="2662489" y="-2213"/>
                  <a:pt x="2976859" y="26691"/>
                  <a:pt x="3119323" y="0"/>
                </a:cubicBezTo>
                <a:cubicBezTo>
                  <a:pt x="3261787" y="-26691"/>
                  <a:pt x="3588171" y="-28651"/>
                  <a:pt x="3931920" y="0"/>
                </a:cubicBezTo>
                <a:cubicBezTo>
                  <a:pt x="3930565" y="9524"/>
                  <a:pt x="3930718" y="13975"/>
                  <a:pt x="3931920" y="27432"/>
                </a:cubicBezTo>
                <a:cubicBezTo>
                  <a:pt x="3664329" y="4021"/>
                  <a:pt x="3437686" y="14511"/>
                  <a:pt x="3276600" y="27432"/>
                </a:cubicBezTo>
                <a:cubicBezTo>
                  <a:pt x="3115514" y="40353"/>
                  <a:pt x="2913592" y="48967"/>
                  <a:pt x="2739238" y="27432"/>
                </a:cubicBezTo>
                <a:cubicBezTo>
                  <a:pt x="2564884" y="5897"/>
                  <a:pt x="2294049" y="39820"/>
                  <a:pt x="2083918" y="27432"/>
                </a:cubicBezTo>
                <a:cubicBezTo>
                  <a:pt x="1873787" y="15044"/>
                  <a:pt x="1718903" y="21388"/>
                  <a:pt x="1428598" y="27432"/>
                </a:cubicBezTo>
                <a:cubicBezTo>
                  <a:pt x="1138293" y="33476"/>
                  <a:pt x="952209" y="50441"/>
                  <a:pt x="812597" y="27432"/>
                </a:cubicBezTo>
                <a:cubicBezTo>
                  <a:pt x="672985" y="4423"/>
                  <a:pt x="305800" y="28240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rgbClr val="CB5721"/>
          </a:solidFill>
          <a:ln cap="rnd" w="38100">
            <a:solidFill>
              <a:srgbClr val="CB572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F1AC4D79-AB21-CD3D-9B19-F9D5EBDDA8F1}"/>
              </a:ext>
            </a:extLst>
          </p:cNvPr>
          <p:cNvPicPr>
            <a:picLocks noChangeAspect="1"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2987" y="2809253"/>
            <a:ext cx="4545378" cy="3409033"/>
          </a:xfrm>
          <a:prstGeom prst="rect">
            <a:avLst/>
          </a:prstGeom>
        </p:spPr>
      </p:pic>
      <p:pic>
        <p:nvPicPr>
          <p:cNvPr descr="Изображение выглядит как человек, в помещении, резьбы, ножницы&#10;&#10;Автоматически созданное описание" id="5" name="Объект 4">
            <a:extLst>
              <a:ext uri="{FF2B5EF4-FFF2-40B4-BE49-F238E27FC236}">
                <a16:creationId xmlns:a16="http://schemas.microsoft.com/office/drawing/2014/main" id="{B0D2310F-4BF7-729C-29C9-40F51190900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" r="-1" t="37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b="b" l="l" r="r" t="t"/>
            <a:pathLst>
              <a:path h="6858000" w="6878775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43223875"/>
      </p:ext>
    </p:extLst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A2D9B5-10DA-08B9-F34B-67FA57341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011" y="640080"/>
            <a:ext cx="6251110" cy="1783080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dirty="0" lang="ru-RU" sz="4000"/>
              <a:t>Сладкий букет для мамы </a:t>
            </a:r>
            <a:br>
              <a:rPr dirty="0" lang="ru-RU" sz="4000"/>
            </a:br>
            <a:r>
              <a:rPr dirty="0" lang="ru-RU" sz="4000"/>
              <a:t>(на День матери)</a:t>
            </a:r>
            <a:br>
              <a:rPr dirty="0" lang="ru-RU" sz="4000"/>
            </a:br>
            <a:endParaRPr dirty="0" lang="ru-RU" sz="400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fmla="*/ 0 w 4243589" name="connsiteX0"/>
              <a:gd fmla="*/ 0 h 27432" name="connsiteY0"/>
              <a:gd fmla="*/ 563791 w 4243589" name="connsiteX1"/>
              <a:gd fmla="*/ 0 h 27432" name="connsiteY1"/>
              <a:gd fmla="*/ 1042710 w 4243589" name="connsiteX2"/>
              <a:gd fmla="*/ 0 h 27432" name="connsiteY2"/>
              <a:gd fmla="*/ 1564066 w 4243589" name="connsiteX3"/>
              <a:gd fmla="*/ 0 h 27432" name="connsiteY3"/>
              <a:gd fmla="*/ 2212729 w 4243589" name="connsiteX4"/>
              <a:gd fmla="*/ 0 h 27432" name="connsiteY4"/>
              <a:gd fmla="*/ 2776520 w 4243589" name="connsiteX5"/>
              <a:gd fmla="*/ 0 h 27432" name="connsiteY5"/>
              <a:gd fmla="*/ 3297875 w 4243589" name="connsiteX6"/>
              <a:gd fmla="*/ 0 h 27432" name="connsiteY6"/>
              <a:gd fmla="*/ 4243589 w 4243589" name="connsiteX7"/>
              <a:gd fmla="*/ 0 h 27432" name="connsiteY7"/>
              <a:gd fmla="*/ 4243589 w 4243589" name="connsiteX8"/>
              <a:gd fmla="*/ 27432 h 27432" name="connsiteY8"/>
              <a:gd fmla="*/ 3637362 w 4243589" name="connsiteX9"/>
              <a:gd fmla="*/ 27432 h 27432" name="connsiteY9"/>
              <a:gd fmla="*/ 3116007 w 4243589" name="connsiteX10"/>
              <a:gd fmla="*/ 27432 h 27432" name="connsiteY10"/>
              <a:gd fmla="*/ 2424908 w 4243589" name="connsiteX11"/>
              <a:gd fmla="*/ 27432 h 27432" name="connsiteY11"/>
              <a:gd fmla="*/ 1861117 w 4243589" name="connsiteX12"/>
              <a:gd fmla="*/ 27432 h 27432" name="connsiteY12"/>
              <a:gd fmla="*/ 1382198 w 4243589" name="connsiteX13"/>
              <a:gd fmla="*/ 27432 h 27432" name="connsiteY13"/>
              <a:gd fmla="*/ 733535 w 4243589" name="connsiteX14"/>
              <a:gd fmla="*/ 27432 h 27432" name="connsiteY14"/>
              <a:gd fmla="*/ 0 w 4243589" name="connsiteX15"/>
              <a:gd fmla="*/ 27432 h 27432" name="connsiteY15"/>
              <a:gd fmla="*/ 0 w 4243589" name="connsiteX16"/>
              <a:gd fmla="*/ 0 h 27432" name="connsiteY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extrusionOk="0" fill="none" h="27432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stroke="0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B5721"/>
          </a:solidFill>
          <a:ln cap="rnd" w="38100">
            <a:solidFill>
              <a:srgbClr val="CB572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pic>
        <p:nvPicPr>
          <p:cNvPr descr="Изображение выглядит как человек, в помещении, одежда, Человеческое лицо&#10;&#10;Автоматически созданное описание" id="7" name="Объект 6">
            <a:extLst>
              <a:ext uri="{FF2B5EF4-FFF2-40B4-BE49-F238E27FC236}">
                <a16:creationId xmlns:a16="http://schemas.microsoft.com/office/drawing/2014/main" id="{C878B00E-F145-0A25-BFC5-E580D4A686FC}"/>
              </a:ext>
            </a:extLst>
          </p:cNvPr>
          <p:cNvPicPr>
            <a:picLocks noChangeAspect="1"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5944" y="2706623"/>
            <a:ext cx="2297957" cy="4085257"/>
          </a:xfrm>
        </p:spPr>
      </p:pic>
      <p:pic>
        <p:nvPicPr>
          <p:cNvPr descr="Изображение выглядит как одежда, человек, Человеческое лицо, девочка&#10;&#10;Автоматически созданное описание" id="5" name="Объект 4">
            <a:extLst>
              <a:ext uri="{FF2B5EF4-FFF2-40B4-BE49-F238E27FC236}">
                <a16:creationId xmlns:a16="http://schemas.microsoft.com/office/drawing/2014/main" id="{5EBB373B-C1A1-87B2-F233-17E3854387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" r="20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b="b" l="l" r="r" t="t"/>
            <a:pathLst>
              <a:path h="6858000" w="4657344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E8DF49A-BC45-A4F2-6DC7-A698C83E4A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2500" y="2937868"/>
            <a:ext cx="3743767" cy="3743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10066"/>
      </p:ext>
    </p:extLst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AAE5A2-3D6A-CB87-8719-10F1777FA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586676" cy="2372675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dirty="0" lang="ru-RU" sz="2600"/>
              <a:t>Открытка для бабушки и дедушки </a:t>
            </a:r>
            <a:br>
              <a:rPr dirty="0" lang="ru-RU" sz="2600"/>
            </a:br>
            <a:r>
              <a:rPr dirty="0" lang="ru-RU" sz="2600"/>
              <a:t>(ко дню пожилого человека)</a:t>
            </a:r>
            <a:br>
              <a:rPr dirty="0" lang="ru-RU" sz="2600"/>
            </a:br>
            <a:endParaRPr dirty="0" lang="ru-RU" sz="260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563839"/>
            <a:ext cx="3931920" cy="27432"/>
          </a:xfrm>
          <a:custGeom>
            <a:avLst/>
            <a:gdLst>
              <a:gd fmla="*/ 0 w 3931920" name="connsiteX0"/>
              <a:gd fmla="*/ 0 h 27432" name="connsiteY0"/>
              <a:gd fmla="*/ 733958 w 3931920" name="connsiteX1"/>
              <a:gd fmla="*/ 0 h 27432" name="connsiteY1"/>
              <a:gd fmla="*/ 1428598 w 3931920" name="connsiteX2"/>
              <a:gd fmla="*/ 0 h 27432" name="connsiteY2"/>
              <a:gd fmla="*/ 2123237 w 3931920" name="connsiteX3"/>
              <a:gd fmla="*/ 0 h 27432" name="connsiteY3"/>
              <a:gd fmla="*/ 2660599 w 3931920" name="connsiteX4"/>
              <a:gd fmla="*/ 0 h 27432" name="connsiteY4"/>
              <a:gd fmla="*/ 3237281 w 3931920" name="connsiteX5"/>
              <a:gd fmla="*/ 0 h 27432" name="connsiteY5"/>
              <a:gd fmla="*/ 3931920 w 3931920" name="connsiteX6"/>
              <a:gd fmla="*/ 0 h 27432" name="connsiteY6"/>
              <a:gd fmla="*/ 3931920 w 3931920" name="connsiteX7"/>
              <a:gd fmla="*/ 27432 h 27432" name="connsiteY7"/>
              <a:gd fmla="*/ 3276600 w 3931920" name="connsiteX8"/>
              <a:gd fmla="*/ 27432 h 27432" name="connsiteY8"/>
              <a:gd fmla="*/ 2739238 w 3931920" name="connsiteX9"/>
              <a:gd fmla="*/ 27432 h 27432" name="connsiteY9"/>
              <a:gd fmla="*/ 2201875 w 3931920" name="connsiteX10"/>
              <a:gd fmla="*/ 27432 h 27432" name="connsiteY10"/>
              <a:gd fmla="*/ 1507236 w 3931920" name="connsiteX11"/>
              <a:gd fmla="*/ 27432 h 27432" name="connsiteY11"/>
              <a:gd fmla="*/ 930554 w 3931920" name="connsiteX12"/>
              <a:gd fmla="*/ 27432 h 27432" name="connsiteY12"/>
              <a:gd fmla="*/ 0 w 3931920" name="connsiteX13"/>
              <a:gd fmla="*/ 27432 h 27432" name="connsiteY13"/>
              <a:gd fmla="*/ 0 w 3931920" name="connsiteX14"/>
              <a:gd fmla="*/ 0 h 27432" name="connsiteY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extrusionOk="0" fill="none" h="27432" w="3931920">
                <a:moveTo>
                  <a:pt x="0" y="0"/>
                </a:moveTo>
                <a:cubicBezTo>
                  <a:pt x="245351" y="16874"/>
                  <a:pt x="509174" y="13736"/>
                  <a:pt x="733958" y="0"/>
                </a:cubicBezTo>
                <a:cubicBezTo>
                  <a:pt x="958742" y="-13736"/>
                  <a:pt x="1245406" y="-17215"/>
                  <a:pt x="1428598" y="0"/>
                </a:cubicBezTo>
                <a:cubicBezTo>
                  <a:pt x="1611790" y="17215"/>
                  <a:pt x="1930525" y="20562"/>
                  <a:pt x="2123237" y="0"/>
                </a:cubicBezTo>
                <a:cubicBezTo>
                  <a:pt x="2315949" y="-20562"/>
                  <a:pt x="2485508" y="11332"/>
                  <a:pt x="2660599" y="0"/>
                </a:cubicBezTo>
                <a:cubicBezTo>
                  <a:pt x="2835690" y="-11332"/>
                  <a:pt x="3075198" y="-14809"/>
                  <a:pt x="3237281" y="0"/>
                </a:cubicBezTo>
                <a:cubicBezTo>
                  <a:pt x="3399364" y="14809"/>
                  <a:pt x="3745084" y="-4992"/>
                  <a:pt x="3931920" y="0"/>
                </a:cubicBezTo>
                <a:cubicBezTo>
                  <a:pt x="3930963" y="8431"/>
                  <a:pt x="3931571" y="14612"/>
                  <a:pt x="3931920" y="27432"/>
                </a:cubicBezTo>
                <a:cubicBezTo>
                  <a:pt x="3765435" y="40792"/>
                  <a:pt x="3452398" y="38703"/>
                  <a:pt x="3276600" y="27432"/>
                </a:cubicBezTo>
                <a:cubicBezTo>
                  <a:pt x="3100802" y="16161"/>
                  <a:pt x="2914889" y="26998"/>
                  <a:pt x="2739238" y="27432"/>
                </a:cubicBezTo>
                <a:cubicBezTo>
                  <a:pt x="2563587" y="27866"/>
                  <a:pt x="2395484" y="39154"/>
                  <a:pt x="2201875" y="27432"/>
                </a:cubicBezTo>
                <a:cubicBezTo>
                  <a:pt x="2008266" y="15710"/>
                  <a:pt x="1781367" y="4899"/>
                  <a:pt x="1507236" y="27432"/>
                </a:cubicBezTo>
                <a:cubicBezTo>
                  <a:pt x="1233105" y="49965"/>
                  <a:pt x="1075495" y="47542"/>
                  <a:pt x="930554" y="27432"/>
                </a:cubicBezTo>
                <a:cubicBezTo>
                  <a:pt x="785613" y="7322"/>
                  <a:pt x="268930" y="30433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extrusionOk="0" h="27432" stroke="0" w="3931920">
                <a:moveTo>
                  <a:pt x="0" y="0"/>
                </a:moveTo>
                <a:cubicBezTo>
                  <a:pt x="278269" y="4786"/>
                  <a:pt x="349028" y="-10422"/>
                  <a:pt x="616001" y="0"/>
                </a:cubicBezTo>
                <a:cubicBezTo>
                  <a:pt x="882974" y="10422"/>
                  <a:pt x="931617" y="-15515"/>
                  <a:pt x="1153363" y="0"/>
                </a:cubicBezTo>
                <a:cubicBezTo>
                  <a:pt x="1375109" y="15515"/>
                  <a:pt x="1704089" y="-3631"/>
                  <a:pt x="1887322" y="0"/>
                </a:cubicBezTo>
                <a:cubicBezTo>
                  <a:pt x="2070555" y="3631"/>
                  <a:pt x="2344155" y="2213"/>
                  <a:pt x="2503322" y="0"/>
                </a:cubicBezTo>
                <a:cubicBezTo>
                  <a:pt x="2662489" y="-2213"/>
                  <a:pt x="2976859" y="26691"/>
                  <a:pt x="3119323" y="0"/>
                </a:cubicBezTo>
                <a:cubicBezTo>
                  <a:pt x="3261787" y="-26691"/>
                  <a:pt x="3588171" y="-28651"/>
                  <a:pt x="3931920" y="0"/>
                </a:cubicBezTo>
                <a:cubicBezTo>
                  <a:pt x="3930565" y="9524"/>
                  <a:pt x="3930718" y="13975"/>
                  <a:pt x="3931920" y="27432"/>
                </a:cubicBezTo>
                <a:cubicBezTo>
                  <a:pt x="3664329" y="4021"/>
                  <a:pt x="3437686" y="14511"/>
                  <a:pt x="3276600" y="27432"/>
                </a:cubicBezTo>
                <a:cubicBezTo>
                  <a:pt x="3115514" y="40353"/>
                  <a:pt x="2913592" y="48967"/>
                  <a:pt x="2739238" y="27432"/>
                </a:cubicBezTo>
                <a:cubicBezTo>
                  <a:pt x="2564884" y="5897"/>
                  <a:pt x="2294049" y="39820"/>
                  <a:pt x="2083918" y="27432"/>
                </a:cubicBezTo>
                <a:cubicBezTo>
                  <a:pt x="1873787" y="15044"/>
                  <a:pt x="1718903" y="21388"/>
                  <a:pt x="1428598" y="27432"/>
                </a:cubicBezTo>
                <a:cubicBezTo>
                  <a:pt x="1138293" y="33476"/>
                  <a:pt x="952209" y="50441"/>
                  <a:pt x="812597" y="27432"/>
                </a:cubicBezTo>
                <a:cubicBezTo>
                  <a:pt x="672985" y="4423"/>
                  <a:pt x="305800" y="28240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rgbClr val="CB5721"/>
          </a:solidFill>
          <a:ln cap="rnd" w="38100">
            <a:solidFill>
              <a:srgbClr val="CB572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E6CBD6F4-844A-D31B-4F25-EEFFD3A4E5CF}"/>
              </a:ext>
            </a:extLst>
          </p:cNvPr>
          <p:cNvPicPr>
            <a:picLocks noChangeAspect="1"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5575" y="2873375"/>
            <a:ext cx="2491763" cy="3319463"/>
          </a:xfrm>
          <a:prstGeom prst="rect">
            <a:avLst/>
          </a:prstGeom>
        </p:spPr>
      </p:pic>
      <p:pic>
        <p:nvPicPr>
          <p:cNvPr descr="Изображение выглядит как одежда, человек, обувь, Человеческое лицо&#10;&#10;Автоматически созданное описание" id="5" name="Объект 4">
            <a:extLst>
              <a:ext uri="{FF2B5EF4-FFF2-40B4-BE49-F238E27FC236}">
                <a16:creationId xmlns:a16="http://schemas.microsoft.com/office/drawing/2014/main" id="{5767ACD5-A360-B2A7-2C5D-6A5C77AC0A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" r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b="b" l="l" r="r" t="t"/>
            <a:pathLst>
              <a:path h="6858000" w="6878775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39639629"/>
      </p:ext>
    </p:extLst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804CCDD-88C7-4B43-A381-F2D8DAF62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5836E0-6123-1DC7-BE6E-3FAA8AA2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65124"/>
            <a:ext cx="5221224" cy="2066544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dirty="0" lang="ru-RU" sz="3000"/>
              <a:t>Мастер-класс по созданию интерьерных картин в технике барельеф</a:t>
            </a:r>
            <a:br>
              <a:rPr dirty="0" lang="ru-RU" sz="3000"/>
            </a:br>
            <a:endParaRPr dirty="0" lang="ru-RU" sz="3000"/>
          </a:p>
        </p:txBody>
      </p:sp>
      <p:pic>
        <p:nvPicPr>
          <p:cNvPr descr="Изображение выглядит как зарисовка, рисунок, цветок, искусство&#10;&#10;Автоматически созданное описание" id="9" name="Рисунок 8">
            <a:extLst>
              <a:ext uri="{FF2B5EF4-FFF2-40B4-BE49-F238E27FC236}">
                <a16:creationId xmlns:a16="http://schemas.microsoft.com/office/drawing/2014/main" id="{711475A8-0E48-DFD9-3528-CD99AD2B69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" r="36" t="11"/>
          <a:stretch/>
        </p:blipFill>
        <p:spPr>
          <a:xfrm>
            <a:off x="9362499" y="160341"/>
            <a:ext cx="2443483" cy="2476109"/>
          </a:xfrm>
          <a:custGeom>
            <a:avLst/>
            <a:gdLst/>
            <a:ahLst/>
            <a:cxnLst/>
            <a:rect b="b" l="l" r="r" t="t"/>
            <a:pathLst>
              <a:path h="2524633" w="2757736">
                <a:moveTo>
                  <a:pt x="21123" y="0"/>
                </a:moveTo>
                <a:lnTo>
                  <a:pt x="2731055" y="0"/>
                </a:lnTo>
                <a:lnTo>
                  <a:pt x="2730838" y="5093"/>
                </a:lnTo>
                <a:cubicBezTo>
                  <a:pt x="2730487" y="45377"/>
                  <a:pt x="2732295" y="85646"/>
                  <a:pt x="2738658" y="125789"/>
                </a:cubicBezTo>
                <a:cubicBezTo>
                  <a:pt x="2756621" y="238377"/>
                  <a:pt x="2761924" y="352450"/>
                  <a:pt x="2754463" y="466085"/>
                </a:cubicBezTo>
                <a:cubicBezTo>
                  <a:pt x="2744150" y="620982"/>
                  <a:pt x="2730085" y="775628"/>
                  <a:pt x="2725799" y="930904"/>
                </a:cubicBezTo>
                <a:cubicBezTo>
                  <a:pt x="2721780" y="1082146"/>
                  <a:pt x="2734774" y="1233389"/>
                  <a:pt x="2744685" y="1383875"/>
                </a:cubicBezTo>
                <a:cubicBezTo>
                  <a:pt x="2759152" y="1603429"/>
                  <a:pt x="2748838" y="1823108"/>
                  <a:pt x="2739863" y="2042788"/>
                </a:cubicBezTo>
                <a:cubicBezTo>
                  <a:pt x="2736448" y="2125925"/>
                  <a:pt x="2737930" y="2209061"/>
                  <a:pt x="2740205" y="2292197"/>
                </a:cubicBezTo>
                <a:lnTo>
                  <a:pt x="2744484" y="2501376"/>
                </a:lnTo>
                <a:lnTo>
                  <a:pt x="2513574" y="2517337"/>
                </a:lnTo>
                <a:cubicBezTo>
                  <a:pt x="2415696" y="2521959"/>
                  <a:pt x="2317754" y="2524358"/>
                  <a:pt x="2219717" y="2524288"/>
                </a:cubicBezTo>
                <a:cubicBezTo>
                  <a:pt x="2139473" y="2526009"/>
                  <a:pt x="2059213" y="2521297"/>
                  <a:pt x="1979578" y="2510176"/>
                </a:cubicBezTo>
                <a:cubicBezTo>
                  <a:pt x="1865287" y="2491406"/>
                  <a:pt x="1749852" y="2477294"/>
                  <a:pt x="1633783" y="2489008"/>
                </a:cubicBezTo>
                <a:cubicBezTo>
                  <a:pt x="1553779" y="2497192"/>
                  <a:pt x="1473902" y="2501991"/>
                  <a:pt x="1393517" y="2501709"/>
                </a:cubicBezTo>
                <a:cubicBezTo>
                  <a:pt x="1208744" y="2501709"/>
                  <a:pt x="1023847" y="2500016"/>
                  <a:pt x="839074" y="2503543"/>
                </a:cubicBezTo>
                <a:cubicBezTo>
                  <a:pt x="674622" y="2506648"/>
                  <a:pt x="510804" y="2513421"/>
                  <a:pt x="346224" y="2496346"/>
                </a:cubicBezTo>
                <a:cubicBezTo>
                  <a:pt x="285491" y="2490066"/>
                  <a:pt x="224679" y="2485859"/>
                  <a:pt x="163814" y="2483127"/>
                </a:cubicBezTo>
                <a:lnTo>
                  <a:pt x="18517" y="2479653"/>
                </a:lnTo>
                <a:lnTo>
                  <a:pt x="18260" y="2465175"/>
                </a:lnTo>
                <a:cubicBezTo>
                  <a:pt x="17160" y="2423362"/>
                  <a:pt x="16458" y="2381580"/>
                  <a:pt x="22836" y="2339990"/>
                </a:cubicBezTo>
                <a:cubicBezTo>
                  <a:pt x="31895" y="2273000"/>
                  <a:pt x="32239" y="2205116"/>
                  <a:pt x="23857" y="2138036"/>
                </a:cubicBezTo>
                <a:cubicBezTo>
                  <a:pt x="8778" y="2011225"/>
                  <a:pt x="9721" y="1883023"/>
                  <a:pt x="26663" y="1756454"/>
                </a:cubicBezTo>
                <a:cubicBezTo>
                  <a:pt x="37125" y="1682587"/>
                  <a:pt x="43121" y="1606552"/>
                  <a:pt x="24367" y="1534088"/>
                </a:cubicBezTo>
                <a:cubicBezTo>
                  <a:pt x="-19775" y="1363773"/>
                  <a:pt x="5996" y="1193203"/>
                  <a:pt x="24367" y="1023781"/>
                </a:cubicBezTo>
                <a:cubicBezTo>
                  <a:pt x="35530" y="932794"/>
                  <a:pt x="35786" y="840798"/>
                  <a:pt x="25133" y="749747"/>
                </a:cubicBezTo>
                <a:cubicBezTo>
                  <a:pt x="6226" y="615268"/>
                  <a:pt x="2577" y="479090"/>
                  <a:pt x="14289" y="343797"/>
                </a:cubicBezTo>
                <a:cubicBezTo>
                  <a:pt x="24877" y="233188"/>
                  <a:pt x="35339" y="122324"/>
                  <a:pt x="22581" y="10822"/>
                </a:cubicBezTo>
                <a:close/>
              </a:path>
            </a:pathLst>
          </a:custGeom>
        </p:spPr>
      </p:pic>
      <p:sp>
        <p:nvSpPr>
          <p:cNvPr id="18" name="sketchy rule">
            <a:extLst>
              <a:ext uri="{FF2B5EF4-FFF2-40B4-BE49-F238E27FC236}">
                <a16:creationId xmlns:a16="http://schemas.microsoft.com/office/drawing/2014/main" id="{BBECEAC1-4BBC-4815-B44E-D9B231A3F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1520" y="2609868"/>
            <a:ext cx="4243589" cy="27432"/>
          </a:xfrm>
          <a:custGeom>
            <a:avLst/>
            <a:gdLst>
              <a:gd fmla="*/ 0 w 4243589" name="connsiteX0"/>
              <a:gd fmla="*/ 0 h 27432" name="connsiteY0"/>
              <a:gd fmla="*/ 563791 w 4243589" name="connsiteX1"/>
              <a:gd fmla="*/ 0 h 27432" name="connsiteY1"/>
              <a:gd fmla="*/ 1042710 w 4243589" name="connsiteX2"/>
              <a:gd fmla="*/ 0 h 27432" name="connsiteY2"/>
              <a:gd fmla="*/ 1564066 w 4243589" name="connsiteX3"/>
              <a:gd fmla="*/ 0 h 27432" name="connsiteY3"/>
              <a:gd fmla="*/ 2212729 w 4243589" name="connsiteX4"/>
              <a:gd fmla="*/ 0 h 27432" name="connsiteY4"/>
              <a:gd fmla="*/ 2776520 w 4243589" name="connsiteX5"/>
              <a:gd fmla="*/ 0 h 27432" name="connsiteY5"/>
              <a:gd fmla="*/ 3297875 w 4243589" name="connsiteX6"/>
              <a:gd fmla="*/ 0 h 27432" name="connsiteY6"/>
              <a:gd fmla="*/ 4243589 w 4243589" name="connsiteX7"/>
              <a:gd fmla="*/ 0 h 27432" name="connsiteY7"/>
              <a:gd fmla="*/ 4243589 w 4243589" name="connsiteX8"/>
              <a:gd fmla="*/ 27432 h 27432" name="connsiteY8"/>
              <a:gd fmla="*/ 3637362 w 4243589" name="connsiteX9"/>
              <a:gd fmla="*/ 27432 h 27432" name="connsiteY9"/>
              <a:gd fmla="*/ 3116007 w 4243589" name="connsiteX10"/>
              <a:gd fmla="*/ 27432 h 27432" name="connsiteY10"/>
              <a:gd fmla="*/ 2424908 w 4243589" name="connsiteX11"/>
              <a:gd fmla="*/ 27432 h 27432" name="connsiteY11"/>
              <a:gd fmla="*/ 1861117 w 4243589" name="connsiteX12"/>
              <a:gd fmla="*/ 27432 h 27432" name="connsiteY12"/>
              <a:gd fmla="*/ 1382198 w 4243589" name="connsiteX13"/>
              <a:gd fmla="*/ 27432 h 27432" name="connsiteY13"/>
              <a:gd fmla="*/ 733535 w 4243589" name="connsiteX14"/>
              <a:gd fmla="*/ 27432 h 27432" name="connsiteY14"/>
              <a:gd fmla="*/ 0 w 4243589" name="connsiteX15"/>
              <a:gd fmla="*/ 27432 h 27432" name="connsiteY15"/>
              <a:gd fmla="*/ 0 w 4243589" name="connsiteX16"/>
              <a:gd fmla="*/ 0 h 27432" name="connsiteY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extrusionOk="0" fill="none" h="27432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stroke="0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B5721"/>
          </a:solidFill>
          <a:ln cap="rnd" w="38100">
            <a:solidFill>
              <a:srgbClr val="CB572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pic>
        <p:nvPicPr>
          <p:cNvPr descr="Изображение выглядит как в помещении, одежда, человек, стена&#10;&#10;Автоматически созданное описание" id="5" name="Объект 4">
            <a:extLst>
              <a:ext uri="{FF2B5EF4-FFF2-40B4-BE49-F238E27FC236}">
                <a16:creationId xmlns:a16="http://schemas.microsoft.com/office/drawing/2014/main" id="{E7836DB5-1A27-D862-3461-216B7E81956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" r="2"/>
          <a:stretch/>
        </p:blipFill>
        <p:spPr>
          <a:xfrm>
            <a:off x="6388701" y="2716076"/>
            <a:ext cx="5803299" cy="4141924"/>
          </a:xfrm>
          <a:custGeom>
            <a:avLst/>
            <a:gdLst/>
            <a:ahLst/>
            <a:cxnLst/>
            <a:rect b="b" l="l" r="r" t="t"/>
            <a:pathLst>
              <a:path h="4141924" w="5803299">
                <a:moveTo>
                  <a:pt x="4086182" y="1329"/>
                </a:moveTo>
                <a:cubicBezTo>
                  <a:pt x="4156698" y="-1238"/>
                  <a:pt x="4227324" y="-85"/>
                  <a:pt x="4297823" y="4799"/>
                </a:cubicBezTo>
                <a:cubicBezTo>
                  <a:pt x="4587107" y="19899"/>
                  <a:pt x="4876647" y="16089"/>
                  <a:pt x="5166059" y="27661"/>
                </a:cubicBezTo>
                <a:cubicBezTo>
                  <a:pt x="5261555" y="31612"/>
                  <a:pt x="5356545" y="10444"/>
                  <a:pt x="5451787" y="9315"/>
                </a:cubicBezTo>
                <a:cubicBezTo>
                  <a:pt x="5565889" y="7904"/>
                  <a:pt x="5680275" y="12949"/>
                  <a:pt x="5794837" y="16636"/>
                </a:cubicBezTo>
                <a:lnTo>
                  <a:pt x="5803299" y="16810"/>
                </a:lnTo>
                <a:lnTo>
                  <a:pt x="5803299" y="4141924"/>
                </a:lnTo>
                <a:lnTo>
                  <a:pt x="25520" y="4141924"/>
                </a:lnTo>
                <a:lnTo>
                  <a:pt x="38276" y="3985509"/>
                </a:lnTo>
                <a:cubicBezTo>
                  <a:pt x="68779" y="3844294"/>
                  <a:pt x="65552" y="3697862"/>
                  <a:pt x="28835" y="3558127"/>
                </a:cubicBezTo>
                <a:cubicBezTo>
                  <a:pt x="-4463" y="3426468"/>
                  <a:pt x="-11352" y="3294426"/>
                  <a:pt x="21053" y="3161618"/>
                </a:cubicBezTo>
                <a:cubicBezTo>
                  <a:pt x="51646" y="3038188"/>
                  <a:pt x="50153" y="2908978"/>
                  <a:pt x="16716" y="2786288"/>
                </a:cubicBezTo>
                <a:cubicBezTo>
                  <a:pt x="9316" y="2754521"/>
                  <a:pt x="4787" y="2722155"/>
                  <a:pt x="3192" y="2689584"/>
                </a:cubicBezTo>
                <a:cubicBezTo>
                  <a:pt x="-6887" y="2570683"/>
                  <a:pt x="10081" y="2453440"/>
                  <a:pt x="24242" y="2335942"/>
                </a:cubicBezTo>
                <a:cubicBezTo>
                  <a:pt x="33683" y="2261054"/>
                  <a:pt x="48099" y="2185401"/>
                  <a:pt x="24242" y="2111279"/>
                </a:cubicBezTo>
                <a:cubicBezTo>
                  <a:pt x="7899" y="2059623"/>
                  <a:pt x="4264" y="2004791"/>
                  <a:pt x="13654" y="1951426"/>
                </a:cubicBezTo>
                <a:cubicBezTo>
                  <a:pt x="29486" y="1856713"/>
                  <a:pt x="32790" y="1760329"/>
                  <a:pt x="23477" y="1664761"/>
                </a:cubicBezTo>
                <a:cubicBezTo>
                  <a:pt x="17328" y="1601751"/>
                  <a:pt x="18272" y="1538243"/>
                  <a:pt x="26284" y="1475437"/>
                </a:cubicBezTo>
                <a:cubicBezTo>
                  <a:pt x="36872" y="1390981"/>
                  <a:pt x="53330" y="1304994"/>
                  <a:pt x="33300" y="1220284"/>
                </a:cubicBezTo>
                <a:cubicBezTo>
                  <a:pt x="1406" y="1085690"/>
                  <a:pt x="7785" y="951224"/>
                  <a:pt x="20543" y="815610"/>
                </a:cubicBezTo>
                <a:cubicBezTo>
                  <a:pt x="30111" y="714697"/>
                  <a:pt x="40700" y="612636"/>
                  <a:pt x="21563" y="510574"/>
                </a:cubicBezTo>
                <a:cubicBezTo>
                  <a:pt x="13335" y="463218"/>
                  <a:pt x="13335" y="414790"/>
                  <a:pt x="21563" y="367433"/>
                </a:cubicBezTo>
                <a:cubicBezTo>
                  <a:pt x="31514" y="303645"/>
                  <a:pt x="40955" y="240494"/>
                  <a:pt x="28197" y="176068"/>
                </a:cubicBezTo>
                <a:cubicBezTo>
                  <a:pt x="22584" y="148001"/>
                  <a:pt x="18374" y="119679"/>
                  <a:pt x="15439" y="91357"/>
                </a:cubicBezTo>
                <a:lnTo>
                  <a:pt x="13471" y="15444"/>
                </a:lnTo>
                <a:lnTo>
                  <a:pt x="161497" y="23093"/>
                </a:lnTo>
                <a:cubicBezTo>
                  <a:pt x="242184" y="25544"/>
                  <a:pt x="322886" y="25615"/>
                  <a:pt x="403652" y="21310"/>
                </a:cubicBezTo>
                <a:cubicBezTo>
                  <a:pt x="579090" y="9611"/>
                  <a:pt x="755048" y="12123"/>
                  <a:pt x="930155" y="28790"/>
                </a:cubicBezTo>
                <a:cubicBezTo>
                  <a:pt x="934727" y="29284"/>
                  <a:pt x="939871" y="27908"/>
                  <a:pt x="944744" y="27978"/>
                </a:cubicBezTo>
                <a:lnTo>
                  <a:pt x="944756" y="27986"/>
                </a:lnTo>
                <a:lnTo>
                  <a:pt x="949368" y="27641"/>
                </a:lnTo>
                <a:lnTo>
                  <a:pt x="981805" y="30065"/>
                </a:lnTo>
                <a:lnTo>
                  <a:pt x="983936" y="28984"/>
                </a:lnTo>
                <a:cubicBezTo>
                  <a:pt x="988825" y="29108"/>
                  <a:pt x="993905" y="30625"/>
                  <a:pt x="998603" y="30483"/>
                </a:cubicBezTo>
                <a:cubicBezTo>
                  <a:pt x="1047368" y="29496"/>
                  <a:pt x="1096133" y="30483"/>
                  <a:pt x="1144770" y="25121"/>
                </a:cubicBezTo>
                <a:cubicBezTo>
                  <a:pt x="1267037" y="10007"/>
                  <a:pt x="1390204" y="6041"/>
                  <a:pt x="1513043" y="13266"/>
                </a:cubicBezTo>
                <a:cubicBezTo>
                  <a:pt x="1691465" y="24557"/>
                  <a:pt x="1870141" y="31472"/>
                  <a:pt x="2048943" y="16089"/>
                </a:cubicBezTo>
                <a:cubicBezTo>
                  <a:pt x="2150537" y="7480"/>
                  <a:pt x="2252129" y="-1693"/>
                  <a:pt x="2353721" y="10161"/>
                </a:cubicBezTo>
                <a:cubicBezTo>
                  <a:pt x="2440545" y="21000"/>
                  <a:pt x="2528079" y="22750"/>
                  <a:pt x="2615195" y="15383"/>
                </a:cubicBezTo>
                <a:cubicBezTo>
                  <a:pt x="2710489" y="8045"/>
                  <a:pt x="2806139" y="8045"/>
                  <a:pt x="2901433" y="15383"/>
                </a:cubicBezTo>
                <a:cubicBezTo>
                  <a:pt x="2992739" y="21029"/>
                  <a:pt x="3084299" y="30483"/>
                  <a:pt x="3175351" y="20323"/>
                </a:cubicBezTo>
                <a:cubicBezTo>
                  <a:pt x="3303357" y="6210"/>
                  <a:pt x="3430983" y="10867"/>
                  <a:pt x="3558737" y="19476"/>
                </a:cubicBezTo>
                <a:cubicBezTo>
                  <a:pt x="3664265" y="26532"/>
                  <a:pt x="3770177" y="36834"/>
                  <a:pt x="3875197" y="20181"/>
                </a:cubicBezTo>
                <a:cubicBezTo>
                  <a:pt x="3945258" y="10183"/>
                  <a:pt x="4015665" y="3895"/>
                  <a:pt x="4086182" y="1329"/>
                </a:cubicBezTo>
                <a:close/>
              </a:path>
            </a:pathLst>
          </a:cu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F95E3C0-A38F-558D-A1FC-0AE0D4E60A9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45" r="14" t="62"/>
          <a:stretch/>
        </p:blipFill>
        <p:spPr>
          <a:xfrm>
            <a:off x="7297572" y="133759"/>
            <a:ext cx="1681958" cy="253097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AB3F0DCB-E1A5-64D4-A029-F66480C975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887" y="3462623"/>
            <a:ext cx="5307413" cy="2985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719526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_2SEEDS">
      <a:dk1>
        <a:srgbClr val="000000"/>
      </a:dk1>
      <a:lt1>
        <a:srgbClr val="FFFFFF"/>
      </a:lt1>
      <a:dk2>
        <a:srgbClr val="3D2324"/>
      </a:dk2>
      <a:lt2>
        <a:srgbClr val="E2E6E8"/>
      </a:lt2>
      <a:accent1>
        <a:srgbClr val="CB5721"/>
      </a:accent1>
      <a:accent2>
        <a:srgbClr val="DD3344"/>
      </a:accent2>
      <a:accent3>
        <a:srgbClr val="C69D2D"/>
      </a:accent3>
      <a:accent4>
        <a:srgbClr val="1DB4A8"/>
      </a:accent4>
      <a:accent5>
        <a:srgbClr val="33A4DD"/>
      </a:accent5>
      <a:accent6>
        <a:srgbClr val="214BCB"/>
      </a:accent6>
      <a:hlink>
        <a:srgbClr val="3A8BB0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357</Words>
  <Application>Microsoft Office PowerPoint</Application>
  <PresentationFormat>Широкоэкранный</PresentationFormat>
  <Paragraphs>71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Modern Love</vt:lpstr>
      <vt:lpstr>The Hand</vt:lpstr>
      <vt:lpstr>SketchyVTI</vt:lpstr>
      <vt:lpstr>Творческая мастерская </vt:lpstr>
      <vt:lpstr>Цель проекта - воспитание творческой, активной личности, проявляющей интерес к окружающему миру и желание трудиться.</vt:lpstr>
      <vt:lpstr>Результаты</vt:lpstr>
      <vt:lpstr>Изготовление «Свечи добра» </vt:lpstr>
      <vt:lpstr>Презентация PowerPoint</vt:lpstr>
      <vt:lpstr>Изготовление ёлочной игрушки </vt:lpstr>
      <vt:lpstr>Сладкий букет для мамы  (на День матери) </vt:lpstr>
      <vt:lpstr>Открытка для бабушки и дедушки  (ко дню пожилого человека) </vt:lpstr>
      <vt:lpstr>Мастер-класс по созданию интерьерных картин в технике барельеф </vt:lpstr>
      <vt:lpstr>Творческий кулинарный мастер-класс для детей «Изготовление пирожных «трайфл» </vt:lpstr>
      <vt:lpstr>Презентация PowerPoint</vt:lpstr>
      <vt:lpstr>НКО «КАРУСЕЛЬ ДОБРА»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Творческая мастерская </dc:title>
  <dc:creator>Y</dc:creator>
  <cp:lastModifiedBy>Y</cp:lastModifiedBy>
  <cp:revision>12</cp:revision>
  <dcterms:created xsi:type="dcterms:W3CDTF">2023-05-13T21:32:33Z</dcterms:created>
  <dcterms:modified xsi:type="dcterms:W3CDTF">2023-05-15T14:14:22Z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932707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