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67" r:id="rId2"/>
    <p:sldId id="341" r:id="rId3"/>
    <p:sldId id="340" r:id="rId4"/>
    <p:sldId id="256" r:id="rId5"/>
    <p:sldId id="257" r:id="rId6"/>
    <p:sldId id="333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38" r:id="rId16"/>
    <p:sldId id="318" r:id="rId17"/>
    <p:sldId id="319" r:id="rId18"/>
    <p:sldId id="326" r:id="rId19"/>
    <p:sldId id="327" r:id="rId20"/>
    <p:sldId id="328" r:id="rId21"/>
    <p:sldId id="339" r:id="rId22"/>
    <p:sldId id="295" r:id="rId23"/>
    <p:sldId id="292" r:id="rId24"/>
    <p:sldId id="332" r:id="rId25"/>
    <p:sldId id="335" r:id="rId26"/>
    <p:sldId id="336" r:id="rId27"/>
    <p:sldId id="299" r:id="rId28"/>
    <p:sldId id="300" r:id="rId29"/>
    <p:sldId id="301" r:id="rId30"/>
    <p:sldId id="298" r:id="rId31"/>
    <p:sldId id="302" r:id="rId32"/>
    <p:sldId id="303" r:id="rId33"/>
    <p:sldId id="305" r:id="rId34"/>
    <p:sldId id="304" r:id="rId35"/>
    <p:sldId id="306" r:id="rId36"/>
    <p:sldId id="307" r:id="rId37"/>
    <p:sldId id="309" r:id="rId38"/>
    <p:sldId id="308" r:id="rId39"/>
    <p:sldId id="311" r:id="rId40"/>
    <p:sldId id="312" r:id="rId41"/>
    <p:sldId id="313" r:id="rId42"/>
    <p:sldId id="314" r:id="rId43"/>
    <p:sldId id="31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16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CDA"/>
    <a:srgbClr val="EBEBE3"/>
    <a:srgbClr val="EA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C73DF0-2E05-4993-B615-2E725A0F49BE}" v="87" dt="2019-08-30T14:13:12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71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1.svg"/><Relationship Id="rId1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12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18.png"/><Relationship Id="rId6" Type="http://schemas.openxmlformats.org/officeDocument/2006/relationships/image" Target="../media/image3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22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1.svg"/><Relationship Id="rId1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12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18.png"/><Relationship Id="rId6" Type="http://schemas.openxmlformats.org/officeDocument/2006/relationships/image" Target="../media/image3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22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5233CA-C119-4EBB-8402-D47EAA6C99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6B088B-1EE8-480A-AB32-F0733B8D15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dirty="0"/>
            <a:t>Собственная безопасность. </a:t>
          </a:r>
          <a:endParaRPr lang="en-US" sz="3200" dirty="0"/>
        </a:p>
      </dgm:t>
    </dgm:pt>
    <dgm:pt modelId="{2D7C5221-78FE-4421-A367-119059213EF3}" type="parTrans" cxnId="{29A7B4B0-2AEA-496E-89F9-D715BACFBD7B}">
      <dgm:prSet/>
      <dgm:spPr/>
      <dgm:t>
        <a:bodyPr/>
        <a:lstStyle/>
        <a:p>
          <a:endParaRPr lang="en-US"/>
        </a:p>
      </dgm:t>
    </dgm:pt>
    <dgm:pt modelId="{44EA3632-E478-4A61-9E8B-0C2583689DC3}" type="sibTrans" cxnId="{29A7B4B0-2AEA-496E-89F9-D715BACFBD7B}">
      <dgm:prSet/>
      <dgm:spPr/>
      <dgm:t>
        <a:bodyPr/>
        <a:lstStyle/>
        <a:p>
          <a:endParaRPr lang="en-US"/>
        </a:p>
      </dgm:t>
    </dgm:pt>
    <dgm:pt modelId="{CAFBA489-0488-4D7E-ABF0-B1BCD8052FF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dirty="0"/>
            <a:t>Выйти и вынести, прекратить воздействие. </a:t>
          </a:r>
          <a:endParaRPr lang="en-US" sz="3200" dirty="0"/>
        </a:p>
      </dgm:t>
    </dgm:pt>
    <dgm:pt modelId="{E1A1C9D6-167F-4993-9535-A792219CDE53}" type="parTrans" cxnId="{258F5357-A102-4E24-A502-3D0C65441C9D}">
      <dgm:prSet/>
      <dgm:spPr/>
      <dgm:t>
        <a:bodyPr/>
        <a:lstStyle/>
        <a:p>
          <a:endParaRPr lang="en-US"/>
        </a:p>
      </dgm:t>
    </dgm:pt>
    <dgm:pt modelId="{C5773847-9AF2-4848-A6EA-736EBABF7496}" type="sibTrans" cxnId="{258F5357-A102-4E24-A502-3D0C65441C9D}">
      <dgm:prSet/>
      <dgm:spPr/>
      <dgm:t>
        <a:bodyPr/>
        <a:lstStyle/>
        <a:p>
          <a:endParaRPr lang="en-US"/>
        </a:p>
      </dgm:t>
    </dgm:pt>
    <dgm:pt modelId="{072C8177-DF17-4F1F-A77A-9C27D98FFF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dirty="0"/>
            <a:t>Вызвать, сообщить. </a:t>
          </a:r>
          <a:endParaRPr lang="en-US" sz="3200" dirty="0"/>
        </a:p>
      </dgm:t>
    </dgm:pt>
    <dgm:pt modelId="{DD7B453B-CB4D-488C-B6D3-4092FA3D8D1C}" type="parTrans" cxnId="{E42735A2-18B0-487B-9C39-E8DBBA71F822}">
      <dgm:prSet/>
      <dgm:spPr/>
      <dgm:t>
        <a:bodyPr/>
        <a:lstStyle/>
        <a:p>
          <a:endParaRPr lang="en-US"/>
        </a:p>
      </dgm:t>
    </dgm:pt>
    <dgm:pt modelId="{F0DD3595-3530-4986-80E2-C79025A0854D}" type="sibTrans" cxnId="{E42735A2-18B0-487B-9C39-E8DBBA71F822}">
      <dgm:prSet/>
      <dgm:spPr/>
      <dgm:t>
        <a:bodyPr/>
        <a:lstStyle/>
        <a:p>
          <a:endParaRPr lang="en-US"/>
        </a:p>
      </dgm:t>
    </dgm:pt>
    <dgm:pt modelId="{3DCC8E54-5D29-4BBF-94AC-AAEEE61717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dirty="0"/>
            <a:t>Обеспечить жизненные функции.</a:t>
          </a:r>
          <a:endParaRPr lang="en-US" sz="3200" dirty="0"/>
        </a:p>
      </dgm:t>
    </dgm:pt>
    <dgm:pt modelId="{C80DD9F2-9E75-4850-9F47-CDDC53BC40F1}" type="parTrans" cxnId="{244DFAE1-B98F-4E6C-8376-4442CF5F48FF}">
      <dgm:prSet/>
      <dgm:spPr/>
      <dgm:t>
        <a:bodyPr/>
        <a:lstStyle/>
        <a:p>
          <a:endParaRPr lang="en-US"/>
        </a:p>
      </dgm:t>
    </dgm:pt>
    <dgm:pt modelId="{03BC48D1-B31C-44E6-AFB6-4DB75E69C95A}" type="sibTrans" cxnId="{244DFAE1-B98F-4E6C-8376-4442CF5F48FF}">
      <dgm:prSet/>
      <dgm:spPr/>
      <dgm:t>
        <a:bodyPr/>
        <a:lstStyle/>
        <a:p>
          <a:endParaRPr lang="en-US"/>
        </a:p>
      </dgm:t>
    </dgm:pt>
    <dgm:pt modelId="{B1FE0EF2-CDE2-4E10-85B7-5976368D11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3200" dirty="0"/>
            <a:t>Поддержка и сопровождение.</a:t>
          </a:r>
          <a:endParaRPr lang="en-US" sz="3200" dirty="0"/>
        </a:p>
      </dgm:t>
    </dgm:pt>
    <dgm:pt modelId="{C5D8D743-7734-4F3B-9A9D-0A3D989FFA20}" type="parTrans" cxnId="{B484F6CF-B67C-4878-A18E-C1AD55AF4450}">
      <dgm:prSet/>
      <dgm:spPr/>
      <dgm:t>
        <a:bodyPr/>
        <a:lstStyle/>
        <a:p>
          <a:endParaRPr lang="en-US"/>
        </a:p>
      </dgm:t>
    </dgm:pt>
    <dgm:pt modelId="{E9100A55-22FA-4B71-94E9-A372324E1E43}" type="sibTrans" cxnId="{B484F6CF-B67C-4878-A18E-C1AD55AF4450}">
      <dgm:prSet/>
      <dgm:spPr/>
      <dgm:t>
        <a:bodyPr/>
        <a:lstStyle/>
        <a:p>
          <a:endParaRPr lang="en-US"/>
        </a:p>
      </dgm:t>
    </dgm:pt>
    <dgm:pt modelId="{CC1210F5-A3C1-4B08-A477-FF9E1CBAB140}" type="pres">
      <dgm:prSet presAssocID="{D85233CA-C119-4EBB-8402-D47EAA6C996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2D9FD1-6AEC-466C-A271-636A9CB82663}" type="pres">
      <dgm:prSet presAssocID="{EB6B088B-1EE8-480A-AB32-F0733B8D150D}" presName="compNode" presStyleCnt="0"/>
      <dgm:spPr/>
    </dgm:pt>
    <dgm:pt modelId="{D07E4483-BAB6-4CD2-BC66-8564F683E5C5}" type="pres">
      <dgm:prSet presAssocID="{EB6B088B-1EE8-480A-AB32-F0733B8D150D}" presName="bgRect" presStyleLbl="bgShp" presStyleIdx="0" presStyleCnt="5"/>
      <dgm:spPr/>
    </dgm:pt>
    <dgm:pt modelId="{506BDC0F-10F7-41CD-B689-4DAAB4B8E464}" type="pres">
      <dgm:prSet presAssocID="{EB6B088B-1EE8-480A-AB32-F0733B8D150D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Lock"/>
        </a:ext>
      </dgm:extLst>
    </dgm:pt>
    <dgm:pt modelId="{EE8F373A-403D-474D-A946-27DAE9C7645D}" type="pres">
      <dgm:prSet presAssocID="{EB6B088B-1EE8-480A-AB32-F0733B8D150D}" presName="spaceRect" presStyleCnt="0"/>
      <dgm:spPr/>
    </dgm:pt>
    <dgm:pt modelId="{65BBEACE-2987-476C-919A-B5EFDDACC10A}" type="pres">
      <dgm:prSet presAssocID="{EB6B088B-1EE8-480A-AB32-F0733B8D150D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71F1484-ABF2-4C54-8415-B1330829794F}" type="pres">
      <dgm:prSet presAssocID="{44EA3632-E478-4A61-9E8B-0C2583689DC3}" presName="sibTrans" presStyleCnt="0"/>
      <dgm:spPr/>
    </dgm:pt>
    <dgm:pt modelId="{E5CCA259-383E-4DDA-94EA-9D23ECC65419}" type="pres">
      <dgm:prSet presAssocID="{CAFBA489-0488-4D7E-ABF0-B1BCD8052FF1}" presName="compNode" presStyleCnt="0"/>
      <dgm:spPr/>
    </dgm:pt>
    <dgm:pt modelId="{AB990CC7-9BB9-4726-A319-A17860A4E18D}" type="pres">
      <dgm:prSet presAssocID="{CAFBA489-0488-4D7E-ABF0-B1BCD8052FF1}" presName="bgRect" presStyleLbl="bgShp" presStyleIdx="1" presStyleCnt="5" custScaleY="113057"/>
      <dgm:spPr/>
    </dgm:pt>
    <dgm:pt modelId="{4ED8D7DE-E10D-483E-B7BA-7F98E5A87E14}" type="pres">
      <dgm:prSet presAssocID="{CAFBA489-0488-4D7E-ABF0-B1BCD8052FF1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275CE66B-8477-4647-9957-3C960E8AA150}" type="pres">
      <dgm:prSet presAssocID="{CAFBA489-0488-4D7E-ABF0-B1BCD8052FF1}" presName="spaceRect" presStyleCnt="0"/>
      <dgm:spPr/>
    </dgm:pt>
    <dgm:pt modelId="{590839E8-8A82-4457-82FC-CA22E42522FB}" type="pres">
      <dgm:prSet presAssocID="{CAFBA489-0488-4D7E-ABF0-B1BCD8052FF1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D601D6F-7E20-4CAC-AF14-4C3F27094A86}" type="pres">
      <dgm:prSet presAssocID="{C5773847-9AF2-4848-A6EA-736EBABF7496}" presName="sibTrans" presStyleCnt="0"/>
      <dgm:spPr/>
    </dgm:pt>
    <dgm:pt modelId="{AC59992B-EF83-46BB-8534-24F22CDE188E}" type="pres">
      <dgm:prSet presAssocID="{072C8177-DF17-4F1F-A77A-9C27D98FFFC8}" presName="compNode" presStyleCnt="0"/>
      <dgm:spPr/>
    </dgm:pt>
    <dgm:pt modelId="{301E1855-D1BC-423A-A68C-38AAB1D931FA}" type="pres">
      <dgm:prSet presAssocID="{072C8177-DF17-4F1F-A77A-9C27D98FFFC8}" presName="bgRect" presStyleLbl="bgShp" presStyleIdx="2" presStyleCnt="5"/>
      <dgm:spPr/>
    </dgm:pt>
    <dgm:pt modelId="{414BA20A-73F3-417B-BC05-084A0D18352F}" type="pres">
      <dgm:prSet presAssocID="{072C8177-DF17-4F1F-A77A-9C27D98FFFC8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F366E07-8D5D-44DB-8D98-C81A91D349B0}" type="pres">
      <dgm:prSet presAssocID="{072C8177-DF17-4F1F-A77A-9C27D98FFFC8}" presName="spaceRect" presStyleCnt="0"/>
      <dgm:spPr/>
    </dgm:pt>
    <dgm:pt modelId="{6FE9E3BE-DC1D-4C94-884A-EA74038119D4}" type="pres">
      <dgm:prSet presAssocID="{072C8177-DF17-4F1F-A77A-9C27D98FFFC8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37E2C16-F655-427B-933A-87ADAB9D7CA9}" type="pres">
      <dgm:prSet presAssocID="{F0DD3595-3530-4986-80E2-C79025A0854D}" presName="sibTrans" presStyleCnt="0"/>
      <dgm:spPr/>
    </dgm:pt>
    <dgm:pt modelId="{1A720649-1B08-4806-9FDE-4B6C32FAEFD7}" type="pres">
      <dgm:prSet presAssocID="{3DCC8E54-5D29-4BBF-94AC-AAEEE61717F3}" presName="compNode" presStyleCnt="0"/>
      <dgm:spPr/>
    </dgm:pt>
    <dgm:pt modelId="{CE00A45C-A593-4E29-AF34-B9C4027B6710}" type="pres">
      <dgm:prSet presAssocID="{3DCC8E54-5D29-4BBF-94AC-AAEEE61717F3}" presName="bgRect" presStyleLbl="bgShp" presStyleIdx="3" presStyleCnt="5" custScaleY="132332"/>
      <dgm:spPr/>
    </dgm:pt>
    <dgm:pt modelId="{A6AA2B7E-58BE-4D41-9C4A-A7D7B4BD400F}" type="pres">
      <dgm:prSet presAssocID="{3DCC8E54-5D29-4BBF-94AC-AAEEE61717F3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A26DB535-0538-482E-BC6E-4545FB67E47E}" type="pres">
      <dgm:prSet presAssocID="{3DCC8E54-5D29-4BBF-94AC-AAEEE61717F3}" presName="spaceRect" presStyleCnt="0"/>
      <dgm:spPr/>
    </dgm:pt>
    <dgm:pt modelId="{8404EA2C-62D5-4886-981B-DF7EE7E160C7}" type="pres">
      <dgm:prSet presAssocID="{3DCC8E54-5D29-4BBF-94AC-AAEEE61717F3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729D1EF-35DB-48EC-A605-D5CE2D16BA31}" type="pres">
      <dgm:prSet presAssocID="{03BC48D1-B31C-44E6-AFB6-4DB75E69C95A}" presName="sibTrans" presStyleCnt="0"/>
      <dgm:spPr/>
    </dgm:pt>
    <dgm:pt modelId="{0139F927-EA5D-42D5-B8F2-E4F9D2F89D5C}" type="pres">
      <dgm:prSet presAssocID="{B1FE0EF2-CDE2-4E10-85B7-5976368D1132}" presName="compNode" presStyleCnt="0"/>
      <dgm:spPr/>
    </dgm:pt>
    <dgm:pt modelId="{F900BFCC-E16A-48F6-8F17-B414FA6FB4F9}" type="pres">
      <dgm:prSet presAssocID="{B1FE0EF2-CDE2-4E10-85B7-5976368D1132}" presName="bgRect" presStyleLbl="bgShp" presStyleIdx="4" presStyleCnt="5"/>
      <dgm:spPr/>
    </dgm:pt>
    <dgm:pt modelId="{4AD9C3C4-C3B0-4D35-B07E-AF3E3F7E28F4}" type="pres">
      <dgm:prSet presAssocID="{B1FE0EF2-CDE2-4E10-85B7-5976368D1132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Anchor"/>
        </a:ext>
      </dgm:extLst>
    </dgm:pt>
    <dgm:pt modelId="{FB58A27E-DDAC-44C9-8563-6EB6AA89A319}" type="pres">
      <dgm:prSet presAssocID="{B1FE0EF2-CDE2-4E10-85B7-5976368D1132}" presName="spaceRect" presStyleCnt="0"/>
      <dgm:spPr/>
    </dgm:pt>
    <dgm:pt modelId="{0ADCC262-FFFA-4B14-9BA7-5A1E6D7B3682}" type="pres">
      <dgm:prSet presAssocID="{B1FE0EF2-CDE2-4E10-85B7-5976368D1132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447DD0C-F67C-400E-B894-E79AB3D7DC4F}" type="presOf" srcId="{072C8177-DF17-4F1F-A77A-9C27D98FFFC8}" destId="{6FE9E3BE-DC1D-4C94-884A-EA74038119D4}" srcOrd="0" destOrd="0" presId="urn:microsoft.com/office/officeart/2018/2/layout/IconVerticalSolidList"/>
    <dgm:cxn modelId="{244DFAE1-B98F-4E6C-8376-4442CF5F48FF}" srcId="{D85233CA-C119-4EBB-8402-D47EAA6C996A}" destId="{3DCC8E54-5D29-4BBF-94AC-AAEEE61717F3}" srcOrd="3" destOrd="0" parTransId="{C80DD9F2-9E75-4850-9F47-CDDC53BC40F1}" sibTransId="{03BC48D1-B31C-44E6-AFB6-4DB75E69C95A}"/>
    <dgm:cxn modelId="{B484F6CF-B67C-4878-A18E-C1AD55AF4450}" srcId="{D85233CA-C119-4EBB-8402-D47EAA6C996A}" destId="{B1FE0EF2-CDE2-4E10-85B7-5976368D1132}" srcOrd="4" destOrd="0" parTransId="{C5D8D743-7734-4F3B-9A9D-0A3D989FFA20}" sibTransId="{E9100A55-22FA-4B71-94E9-A372324E1E43}"/>
    <dgm:cxn modelId="{433BF84E-6CEB-49BC-A0B5-072263D14B62}" type="presOf" srcId="{D85233CA-C119-4EBB-8402-D47EAA6C996A}" destId="{CC1210F5-A3C1-4B08-A477-FF9E1CBAB140}" srcOrd="0" destOrd="0" presId="urn:microsoft.com/office/officeart/2018/2/layout/IconVerticalSolidList"/>
    <dgm:cxn modelId="{519B7495-504A-4744-B093-55C228AA044D}" type="presOf" srcId="{B1FE0EF2-CDE2-4E10-85B7-5976368D1132}" destId="{0ADCC262-FFFA-4B14-9BA7-5A1E6D7B3682}" srcOrd="0" destOrd="0" presId="urn:microsoft.com/office/officeart/2018/2/layout/IconVerticalSolidList"/>
    <dgm:cxn modelId="{E42735A2-18B0-487B-9C39-E8DBBA71F822}" srcId="{D85233CA-C119-4EBB-8402-D47EAA6C996A}" destId="{072C8177-DF17-4F1F-A77A-9C27D98FFFC8}" srcOrd="2" destOrd="0" parTransId="{DD7B453B-CB4D-488C-B6D3-4092FA3D8D1C}" sibTransId="{F0DD3595-3530-4986-80E2-C79025A0854D}"/>
    <dgm:cxn modelId="{EC3D2ACC-064E-4942-B7DE-4062AB1FF9FF}" type="presOf" srcId="{EB6B088B-1EE8-480A-AB32-F0733B8D150D}" destId="{65BBEACE-2987-476C-919A-B5EFDDACC10A}" srcOrd="0" destOrd="0" presId="urn:microsoft.com/office/officeart/2018/2/layout/IconVerticalSolidList"/>
    <dgm:cxn modelId="{258F5357-A102-4E24-A502-3D0C65441C9D}" srcId="{D85233CA-C119-4EBB-8402-D47EAA6C996A}" destId="{CAFBA489-0488-4D7E-ABF0-B1BCD8052FF1}" srcOrd="1" destOrd="0" parTransId="{E1A1C9D6-167F-4993-9535-A792219CDE53}" sibTransId="{C5773847-9AF2-4848-A6EA-736EBABF7496}"/>
    <dgm:cxn modelId="{29A7B4B0-2AEA-496E-89F9-D715BACFBD7B}" srcId="{D85233CA-C119-4EBB-8402-D47EAA6C996A}" destId="{EB6B088B-1EE8-480A-AB32-F0733B8D150D}" srcOrd="0" destOrd="0" parTransId="{2D7C5221-78FE-4421-A367-119059213EF3}" sibTransId="{44EA3632-E478-4A61-9E8B-0C2583689DC3}"/>
    <dgm:cxn modelId="{E23A0DD7-466E-41D1-9E56-36E06E490CAD}" type="presOf" srcId="{3DCC8E54-5D29-4BBF-94AC-AAEEE61717F3}" destId="{8404EA2C-62D5-4886-981B-DF7EE7E160C7}" srcOrd="0" destOrd="0" presId="urn:microsoft.com/office/officeart/2018/2/layout/IconVerticalSolidList"/>
    <dgm:cxn modelId="{F4595553-E689-4BB4-95DE-BD8AA3893830}" type="presOf" srcId="{CAFBA489-0488-4D7E-ABF0-B1BCD8052FF1}" destId="{590839E8-8A82-4457-82FC-CA22E42522FB}" srcOrd="0" destOrd="0" presId="urn:microsoft.com/office/officeart/2018/2/layout/IconVerticalSolidList"/>
    <dgm:cxn modelId="{0690C3D6-C53A-4E8B-8B72-A8588652D830}" type="presParOf" srcId="{CC1210F5-A3C1-4B08-A477-FF9E1CBAB140}" destId="{712D9FD1-6AEC-466C-A271-636A9CB82663}" srcOrd="0" destOrd="0" presId="urn:microsoft.com/office/officeart/2018/2/layout/IconVerticalSolidList"/>
    <dgm:cxn modelId="{B118400B-EC8D-4EE4-BB5A-3025472EEDD4}" type="presParOf" srcId="{712D9FD1-6AEC-466C-A271-636A9CB82663}" destId="{D07E4483-BAB6-4CD2-BC66-8564F683E5C5}" srcOrd="0" destOrd="0" presId="urn:microsoft.com/office/officeart/2018/2/layout/IconVerticalSolidList"/>
    <dgm:cxn modelId="{A990017B-7CFB-4421-8676-A6994E993B7B}" type="presParOf" srcId="{712D9FD1-6AEC-466C-A271-636A9CB82663}" destId="{506BDC0F-10F7-41CD-B689-4DAAB4B8E464}" srcOrd="1" destOrd="0" presId="urn:microsoft.com/office/officeart/2018/2/layout/IconVerticalSolidList"/>
    <dgm:cxn modelId="{B13E0A6C-200F-4578-83A7-0BB47BCE2D5E}" type="presParOf" srcId="{712D9FD1-6AEC-466C-A271-636A9CB82663}" destId="{EE8F373A-403D-474D-A946-27DAE9C7645D}" srcOrd="2" destOrd="0" presId="urn:microsoft.com/office/officeart/2018/2/layout/IconVerticalSolidList"/>
    <dgm:cxn modelId="{9BB9EF22-FA51-4928-BCEF-8C6AF2A1EDD3}" type="presParOf" srcId="{712D9FD1-6AEC-466C-A271-636A9CB82663}" destId="{65BBEACE-2987-476C-919A-B5EFDDACC10A}" srcOrd="3" destOrd="0" presId="urn:microsoft.com/office/officeart/2018/2/layout/IconVerticalSolidList"/>
    <dgm:cxn modelId="{77D9D065-4A57-4751-BF82-1CB96B0DB8BB}" type="presParOf" srcId="{CC1210F5-A3C1-4B08-A477-FF9E1CBAB140}" destId="{271F1484-ABF2-4C54-8415-B1330829794F}" srcOrd="1" destOrd="0" presId="urn:microsoft.com/office/officeart/2018/2/layout/IconVerticalSolidList"/>
    <dgm:cxn modelId="{4A26A7F9-F20C-43CA-B036-7A24FF9746DB}" type="presParOf" srcId="{CC1210F5-A3C1-4B08-A477-FF9E1CBAB140}" destId="{E5CCA259-383E-4DDA-94EA-9D23ECC65419}" srcOrd="2" destOrd="0" presId="urn:microsoft.com/office/officeart/2018/2/layout/IconVerticalSolidList"/>
    <dgm:cxn modelId="{5814179B-81CA-4A7C-BCC1-9EDA8E363AC7}" type="presParOf" srcId="{E5CCA259-383E-4DDA-94EA-9D23ECC65419}" destId="{AB990CC7-9BB9-4726-A319-A17860A4E18D}" srcOrd="0" destOrd="0" presId="urn:microsoft.com/office/officeart/2018/2/layout/IconVerticalSolidList"/>
    <dgm:cxn modelId="{7F8F5416-4AA7-4109-A628-312E35C43FE4}" type="presParOf" srcId="{E5CCA259-383E-4DDA-94EA-9D23ECC65419}" destId="{4ED8D7DE-E10D-483E-B7BA-7F98E5A87E14}" srcOrd="1" destOrd="0" presId="urn:microsoft.com/office/officeart/2018/2/layout/IconVerticalSolidList"/>
    <dgm:cxn modelId="{9117B6C9-7D4A-47E6-B099-258269B640F4}" type="presParOf" srcId="{E5CCA259-383E-4DDA-94EA-9D23ECC65419}" destId="{275CE66B-8477-4647-9957-3C960E8AA150}" srcOrd="2" destOrd="0" presId="urn:microsoft.com/office/officeart/2018/2/layout/IconVerticalSolidList"/>
    <dgm:cxn modelId="{EC0A438D-8A77-49F3-A485-88B6D28F7671}" type="presParOf" srcId="{E5CCA259-383E-4DDA-94EA-9D23ECC65419}" destId="{590839E8-8A82-4457-82FC-CA22E42522FB}" srcOrd="3" destOrd="0" presId="urn:microsoft.com/office/officeart/2018/2/layout/IconVerticalSolidList"/>
    <dgm:cxn modelId="{EAACF7B3-0517-4924-99D3-A305E2D2510B}" type="presParOf" srcId="{CC1210F5-A3C1-4B08-A477-FF9E1CBAB140}" destId="{2D601D6F-7E20-4CAC-AF14-4C3F27094A86}" srcOrd="3" destOrd="0" presId="urn:microsoft.com/office/officeart/2018/2/layout/IconVerticalSolidList"/>
    <dgm:cxn modelId="{D9E6759E-8221-4EDB-A9CC-9D1FFC4D4F9F}" type="presParOf" srcId="{CC1210F5-A3C1-4B08-A477-FF9E1CBAB140}" destId="{AC59992B-EF83-46BB-8534-24F22CDE188E}" srcOrd="4" destOrd="0" presId="urn:microsoft.com/office/officeart/2018/2/layout/IconVerticalSolidList"/>
    <dgm:cxn modelId="{A7DECE42-9EFC-44AD-B95E-86D964618EA8}" type="presParOf" srcId="{AC59992B-EF83-46BB-8534-24F22CDE188E}" destId="{301E1855-D1BC-423A-A68C-38AAB1D931FA}" srcOrd="0" destOrd="0" presId="urn:microsoft.com/office/officeart/2018/2/layout/IconVerticalSolidList"/>
    <dgm:cxn modelId="{E88880C2-9968-460C-B857-95A75926FD25}" type="presParOf" srcId="{AC59992B-EF83-46BB-8534-24F22CDE188E}" destId="{414BA20A-73F3-417B-BC05-084A0D18352F}" srcOrd="1" destOrd="0" presId="urn:microsoft.com/office/officeart/2018/2/layout/IconVerticalSolidList"/>
    <dgm:cxn modelId="{EE59D5C7-D170-404E-AEDE-4258DF04FF0A}" type="presParOf" srcId="{AC59992B-EF83-46BB-8534-24F22CDE188E}" destId="{7F366E07-8D5D-44DB-8D98-C81A91D349B0}" srcOrd="2" destOrd="0" presId="urn:microsoft.com/office/officeart/2018/2/layout/IconVerticalSolidList"/>
    <dgm:cxn modelId="{B957C148-948B-4AEF-8EA2-C508E21BE595}" type="presParOf" srcId="{AC59992B-EF83-46BB-8534-24F22CDE188E}" destId="{6FE9E3BE-DC1D-4C94-884A-EA74038119D4}" srcOrd="3" destOrd="0" presId="urn:microsoft.com/office/officeart/2018/2/layout/IconVerticalSolidList"/>
    <dgm:cxn modelId="{02CC41A7-CA42-46DF-ADD3-DE3C200E7CE3}" type="presParOf" srcId="{CC1210F5-A3C1-4B08-A477-FF9E1CBAB140}" destId="{237E2C16-F655-427B-933A-87ADAB9D7CA9}" srcOrd="5" destOrd="0" presId="urn:microsoft.com/office/officeart/2018/2/layout/IconVerticalSolidList"/>
    <dgm:cxn modelId="{E840698E-0931-42F5-B400-5225471FFCE3}" type="presParOf" srcId="{CC1210F5-A3C1-4B08-A477-FF9E1CBAB140}" destId="{1A720649-1B08-4806-9FDE-4B6C32FAEFD7}" srcOrd="6" destOrd="0" presId="urn:microsoft.com/office/officeart/2018/2/layout/IconVerticalSolidList"/>
    <dgm:cxn modelId="{345AA952-B0A4-4A3E-93C5-0AEEC9C3FB07}" type="presParOf" srcId="{1A720649-1B08-4806-9FDE-4B6C32FAEFD7}" destId="{CE00A45C-A593-4E29-AF34-B9C4027B6710}" srcOrd="0" destOrd="0" presId="urn:microsoft.com/office/officeart/2018/2/layout/IconVerticalSolidList"/>
    <dgm:cxn modelId="{0F63B508-A31E-4233-84C2-AA201DE7882C}" type="presParOf" srcId="{1A720649-1B08-4806-9FDE-4B6C32FAEFD7}" destId="{A6AA2B7E-58BE-4D41-9C4A-A7D7B4BD400F}" srcOrd="1" destOrd="0" presId="urn:microsoft.com/office/officeart/2018/2/layout/IconVerticalSolidList"/>
    <dgm:cxn modelId="{B61CC9B6-ED32-4418-B860-E307D1CB4E37}" type="presParOf" srcId="{1A720649-1B08-4806-9FDE-4B6C32FAEFD7}" destId="{A26DB535-0538-482E-BC6E-4545FB67E47E}" srcOrd="2" destOrd="0" presId="urn:microsoft.com/office/officeart/2018/2/layout/IconVerticalSolidList"/>
    <dgm:cxn modelId="{5B527BEE-25E0-4EA8-87D7-4904AD70D2D5}" type="presParOf" srcId="{1A720649-1B08-4806-9FDE-4B6C32FAEFD7}" destId="{8404EA2C-62D5-4886-981B-DF7EE7E160C7}" srcOrd="3" destOrd="0" presId="urn:microsoft.com/office/officeart/2018/2/layout/IconVerticalSolidList"/>
    <dgm:cxn modelId="{9B23FA35-160C-45A1-8A31-0C3023B7A9A0}" type="presParOf" srcId="{CC1210F5-A3C1-4B08-A477-FF9E1CBAB140}" destId="{E729D1EF-35DB-48EC-A605-D5CE2D16BA31}" srcOrd="7" destOrd="0" presId="urn:microsoft.com/office/officeart/2018/2/layout/IconVerticalSolidList"/>
    <dgm:cxn modelId="{EDFC93E8-563E-4E20-AD71-D5B6E5499FE6}" type="presParOf" srcId="{CC1210F5-A3C1-4B08-A477-FF9E1CBAB140}" destId="{0139F927-EA5D-42D5-B8F2-E4F9D2F89D5C}" srcOrd="8" destOrd="0" presId="urn:microsoft.com/office/officeart/2018/2/layout/IconVerticalSolidList"/>
    <dgm:cxn modelId="{3133D6A8-C09C-4FAC-988D-6E00F1329132}" type="presParOf" srcId="{0139F927-EA5D-42D5-B8F2-E4F9D2F89D5C}" destId="{F900BFCC-E16A-48F6-8F17-B414FA6FB4F9}" srcOrd="0" destOrd="0" presId="urn:microsoft.com/office/officeart/2018/2/layout/IconVerticalSolidList"/>
    <dgm:cxn modelId="{4132F272-B627-446B-B4C2-B10B1CC1D0E1}" type="presParOf" srcId="{0139F927-EA5D-42D5-B8F2-E4F9D2F89D5C}" destId="{4AD9C3C4-C3B0-4D35-B07E-AF3E3F7E28F4}" srcOrd="1" destOrd="0" presId="urn:microsoft.com/office/officeart/2018/2/layout/IconVerticalSolidList"/>
    <dgm:cxn modelId="{E3D19D2C-C44C-4CB5-AB1E-D62C2EB12A3B}" type="presParOf" srcId="{0139F927-EA5D-42D5-B8F2-E4F9D2F89D5C}" destId="{FB58A27E-DDAC-44C9-8563-6EB6AA89A319}" srcOrd="2" destOrd="0" presId="urn:microsoft.com/office/officeart/2018/2/layout/IconVerticalSolidList"/>
    <dgm:cxn modelId="{CB1CDF9F-8BDB-4A79-B479-8231306BAC62}" type="presParOf" srcId="{0139F927-EA5D-42D5-B8F2-E4F9D2F89D5C}" destId="{0ADCC262-FFFA-4B14-9BA7-5A1E6D7B368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1FBF0A-204C-4B1F-BCCD-2D83A29B90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8B1804-E0FE-42AA-A7F3-76C86400FA2F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dirty="0"/>
            <a:t>АДРЕС</a:t>
          </a:r>
          <a:endParaRPr lang="en-US" dirty="0"/>
        </a:p>
      </dgm:t>
    </dgm:pt>
    <dgm:pt modelId="{2EB9124B-5A22-4120-92D7-ED2DF7378D52}" type="parTrans" cxnId="{9983DC6F-B1DA-4FEB-9DC3-007AE8813B50}">
      <dgm:prSet/>
      <dgm:spPr/>
      <dgm:t>
        <a:bodyPr/>
        <a:lstStyle/>
        <a:p>
          <a:endParaRPr lang="en-US"/>
        </a:p>
      </dgm:t>
    </dgm:pt>
    <dgm:pt modelId="{6C33F8D3-9B13-4802-B022-10C7DC2A03D9}" type="sibTrans" cxnId="{9983DC6F-B1DA-4FEB-9DC3-007AE8813B50}">
      <dgm:prSet/>
      <dgm:spPr/>
      <dgm:t>
        <a:bodyPr/>
        <a:lstStyle/>
        <a:p>
          <a:endParaRPr lang="en-US"/>
        </a:p>
      </dgm:t>
    </dgm:pt>
    <dgm:pt modelId="{DE7B9A2D-CD76-40AD-AA36-DAFF76413169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/>
            <a:t>КОЛИЧЕСТВО ПОСТРАДАВШИХ</a:t>
          </a:r>
          <a:endParaRPr lang="en-US"/>
        </a:p>
      </dgm:t>
    </dgm:pt>
    <dgm:pt modelId="{DE84157B-9C09-43CA-8819-E270E69EBB1F}" type="parTrans" cxnId="{E912C282-CA6D-4CCD-B224-0E8F8E2BCE2B}">
      <dgm:prSet/>
      <dgm:spPr/>
      <dgm:t>
        <a:bodyPr/>
        <a:lstStyle/>
        <a:p>
          <a:endParaRPr lang="en-US"/>
        </a:p>
      </dgm:t>
    </dgm:pt>
    <dgm:pt modelId="{E2DAB46B-57E6-42E1-8924-A2A9AA3B92A0}" type="sibTrans" cxnId="{E912C282-CA6D-4CCD-B224-0E8F8E2BCE2B}">
      <dgm:prSet/>
      <dgm:spPr/>
      <dgm:t>
        <a:bodyPr/>
        <a:lstStyle/>
        <a:p>
          <a:endParaRPr lang="en-US"/>
        </a:p>
      </dgm:t>
    </dgm:pt>
    <dgm:pt modelId="{4D934C4C-CC64-4A0D-90F8-67600B12335B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dirty="0"/>
            <a:t>ПОЛ, ВОЗРАСТ (примерно) ПОСТРАДАВШЕГО</a:t>
          </a:r>
          <a:endParaRPr lang="en-US" dirty="0"/>
        </a:p>
      </dgm:t>
    </dgm:pt>
    <dgm:pt modelId="{62CC8816-16FA-4B55-9361-2B232CEAB20D}" type="parTrans" cxnId="{460F75A5-7786-4B8C-B683-F6357D80F916}">
      <dgm:prSet/>
      <dgm:spPr/>
      <dgm:t>
        <a:bodyPr/>
        <a:lstStyle/>
        <a:p>
          <a:endParaRPr lang="en-US"/>
        </a:p>
      </dgm:t>
    </dgm:pt>
    <dgm:pt modelId="{6DCA347B-34BB-4E8F-B671-5306D07A6B60}" type="sibTrans" cxnId="{460F75A5-7786-4B8C-B683-F6357D80F916}">
      <dgm:prSet/>
      <dgm:spPr/>
      <dgm:t>
        <a:bodyPr/>
        <a:lstStyle/>
        <a:p>
          <a:endParaRPr lang="en-US"/>
        </a:p>
      </dgm:t>
    </dgm:pt>
    <dgm:pt modelId="{81E7C3A7-9B47-4BA2-AAAB-05BA53A43CF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/>
            <a:t>ЧТО СЛУЧИЛОСЬ</a:t>
          </a:r>
          <a:r>
            <a:rPr lang="ru-RU"/>
            <a:t> </a:t>
          </a:r>
          <a:endParaRPr lang="en-US"/>
        </a:p>
      </dgm:t>
    </dgm:pt>
    <dgm:pt modelId="{97427BEF-6739-4359-BA01-C5AD79FEFB19}" type="parTrans" cxnId="{ADEBA782-AC79-4FFB-938A-FFE0ED6B0049}">
      <dgm:prSet/>
      <dgm:spPr/>
      <dgm:t>
        <a:bodyPr/>
        <a:lstStyle/>
        <a:p>
          <a:endParaRPr lang="en-US"/>
        </a:p>
      </dgm:t>
    </dgm:pt>
    <dgm:pt modelId="{0F682166-ED97-4F4B-96A0-C32BE2B8CCB1}" type="sibTrans" cxnId="{ADEBA782-AC79-4FFB-938A-FFE0ED6B0049}">
      <dgm:prSet/>
      <dgm:spPr/>
      <dgm:t>
        <a:bodyPr/>
        <a:lstStyle/>
        <a:p>
          <a:endParaRPr lang="en-US"/>
        </a:p>
      </dgm:t>
    </dgm:pt>
    <dgm:pt modelId="{3C769815-248A-43DE-8CC8-D0078CDEF68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/>
            <a:t>ВАШИ ДЕЙСТВИЯ</a:t>
          </a:r>
          <a:endParaRPr lang="en-US"/>
        </a:p>
      </dgm:t>
    </dgm:pt>
    <dgm:pt modelId="{FEA06207-D222-4D6D-B549-8387FEB3D2D0}" type="parTrans" cxnId="{37FB8759-80EA-4783-919C-82DF6C15FE4E}">
      <dgm:prSet/>
      <dgm:spPr/>
      <dgm:t>
        <a:bodyPr/>
        <a:lstStyle/>
        <a:p>
          <a:endParaRPr lang="en-US"/>
        </a:p>
      </dgm:t>
    </dgm:pt>
    <dgm:pt modelId="{35EC81CC-9D16-4700-8CA0-69E6CCE7751A}" type="sibTrans" cxnId="{37FB8759-80EA-4783-919C-82DF6C15FE4E}">
      <dgm:prSet/>
      <dgm:spPr/>
      <dgm:t>
        <a:bodyPr/>
        <a:lstStyle/>
        <a:p>
          <a:endParaRPr lang="en-US"/>
        </a:p>
      </dgm:t>
    </dgm:pt>
    <dgm:pt modelId="{F7063723-DC96-4767-B667-C19C27F35211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/>
            <a:t>ВАШИ ДАННЫЕ</a:t>
          </a:r>
          <a:endParaRPr lang="en-US"/>
        </a:p>
      </dgm:t>
    </dgm:pt>
    <dgm:pt modelId="{DF2EF8E3-E205-474B-AC77-000DFAF62680}" type="parTrans" cxnId="{1706EB03-FE4C-49A5-B127-8F3DF6CA1A5F}">
      <dgm:prSet/>
      <dgm:spPr/>
      <dgm:t>
        <a:bodyPr/>
        <a:lstStyle/>
        <a:p>
          <a:endParaRPr lang="en-US"/>
        </a:p>
      </dgm:t>
    </dgm:pt>
    <dgm:pt modelId="{EC17E1FD-0B1B-4CAE-B931-5721D486BD5C}" type="sibTrans" cxnId="{1706EB03-FE4C-49A5-B127-8F3DF6CA1A5F}">
      <dgm:prSet/>
      <dgm:spPr/>
      <dgm:t>
        <a:bodyPr/>
        <a:lstStyle/>
        <a:p>
          <a:endParaRPr lang="en-US"/>
        </a:p>
      </dgm:t>
    </dgm:pt>
    <dgm:pt modelId="{697DBA55-552E-4EBC-AFC7-9EB965C6985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u="sng"/>
            <a:t>Трубку вешаем, только после слов диспетчера: «Вызов принят, ожидайте»!</a:t>
          </a:r>
          <a:endParaRPr lang="en-US"/>
        </a:p>
      </dgm:t>
    </dgm:pt>
    <dgm:pt modelId="{A3CEE5DE-78AF-487B-B9D7-81F8437CD107}" type="parTrans" cxnId="{C4C9DE13-E11E-4CCA-A781-F74742732E6B}">
      <dgm:prSet/>
      <dgm:spPr/>
      <dgm:t>
        <a:bodyPr/>
        <a:lstStyle/>
        <a:p>
          <a:endParaRPr lang="en-US"/>
        </a:p>
      </dgm:t>
    </dgm:pt>
    <dgm:pt modelId="{B0A6D519-643E-442A-8C4B-D0BED6227DDD}" type="sibTrans" cxnId="{C4C9DE13-E11E-4CCA-A781-F74742732E6B}">
      <dgm:prSet/>
      <dgm:spPr/>
      <dgm:t>
        <a:bodyPr/>
        <a:lstStyle/>
        <a:p>
          <a:endParaRPr lang="en-US"/>
        </a:p>
      </dgm:t>
    </dgm:pt>
    <dgm:pt modelId="{7C47FBAD-B228-4392-805D-157ADC325F0E}" type="pres">
      <dgm:prSet presAssocID="{661FBF0A-204C-4B1F-BCCD-2D83A29B907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E3625E-75B3-4C20-9D7A-F076812D9E20}" type="pres">
      <dgm:prSet presAssocID="{A18B1804-E0FE-42AA-A7F3-76C86400FA2F}" presName="compNode" presStyleCnt="0"/>
      <dgm:spPr/>
    </dgm:pt>
    <dgm:pt modelId="{2FCA8367-0B71-488B-BC9A-84112C14FDBD}" type="pres">
      <dgm:prSet presAssocID="{A18B1804-E0FE-42AA-A7F3-76C86400FA2F}" presName="bgRect" presStyleLbl="bgShp" presStyleIdx="0" presStyleCnt="7"/>
      <dgm:spPr/>
    </dgm:pt>
    <dgm:pt modelId="{9D33A3CA-EF04-49C6-9487-2771C66AE99F}" type="pres">
      <dgm:prSet presAssocID="{A18B1804-E0FE-42AA-A7F3-76C86400FA2F}" presName="iconRect" presStyleLbl="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C6D0FA47-3B76-47AD-8DA5-7734291CA4E4}" type="pres">
      <dgm:prSet presAssocID="{A18B1804-E0FE-42AA-A7F3-76C86400FA2F}" presName="spaceRect" presStyleCnt="0"/>
      <dgm:spPr/>
    </dgm:pt>
    <dgm:pt modelId="{C1D1C746-7C3F-48FD-9E31-55B87B4C3FCD}" type="pres">
      <dgm:prSet presAssocID="{A18B1804-E0FE-42AA-A7F3-76C86400FA2F}" presName="parTx" presStyleLbl="revTx" presStyleIdx="0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0FC3136-D2F3-4E86-B146-DC380D0BC631}" type="pres">
      <dgm:prSet presAssocID="{6C33F8D3-9B13-4802-B022-10C7DC2A03D9}" presName="sibTrans" presStyleCnt="0"/>
      <dgm:spPr/>
    </dgm:pt>
    <dgm:pt modelId="{7E64BD69-61D9-49DF-AD48-F239B5B1259C}" type="pres">
      <dgm:prSet presAssocID="{DE7B9A2D-CD76-40AD-AA36-DAFF76413169}" presName="compNode" presStyleCnt="0"/>
      <dgm:spPr/>
    </dgm:pt>
    <dgm:pt modelId="{BAF2D29D-A801-4378-9F1B-F5C19E17DD19}" type="pres">
      <dgm:prSet presAssocID="{DE7B9A2D-CD76-40AD-AA36-DAFF76413169}" presName="bgRect" presStyleLbl="bgShp" presStyleIdx="1" presStyleCnt="7"/>
      <dgm:spPr/>
    </dgm:pt>
    <dgm:pt modelId="{BA5FD6B7-8838-48BB-8D97-B9FFDDF7DF44}" type="pres">
      <dgm:prSet presAssocID="{DE7B9A2D-CD76-40AD-AA36-DAFF76413169}" presName="iconRect" presStyleLbl="node1" presStyleIdx="1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Badge10"/>
        </a:ext>
      </dgm:extLst>
    </dgm:pt>
    <dgm:pt modelId="{FE61B7B8-C2BF-48B5-9E1C-653852ABB65A}" type="pres">
      <dgm:prSet presAssocID="{DE7B9A2D-CD76-40AD-AA36-DAFF76413169}" presName="spaceRect" presStyleCnt="0"/>
      <dgm:spPr/>
    </dgm:pt>
    <dgm:pt modelId="{CB08BF4C-3444-417D-83C1-9FC9A2A93206}" type="pres">
      <dgm:prSet presAssocID="{DE7B9A2D-CD76-40AD-AA36-DAFF76413169}" presName="parTx" presStyleLbl="revTx" presStyleIdx="1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D73837A-9D92-4B6F-814A-47DDF7284041}" type="pres">
      <dgm:prSet presAssocID="{E2DAB46B-57E6-42E1-8924-A2A9AA3B92A0}" presName="sibTrans" presStyleCnt="0"/>
      <dgm:spPr/>
    </dgm:pt>
    <dgm:pt modelId="{7EC92481-0CAE-4291-AC54-5C9EC2EE773F}" type="pres">
      <dgm:prSet presAssocID="{4D934C4C-CC64-4A0D-90F8-67600B12335B}" presName="compNode" presStyleCnt="0"/>
      <dgm:spPr/>
    </dgm:pt>
    <dgm:pt modelId="{2B301462-FEDC-4F31-831D-6109392B7459}" type="pres">
      <dgm:prSet presAssocID="{4D934C4C-CC64-4A0D-90F8-67600B12335B}" presName="bgRect" presStyleLbl="bgShp" presStyleIdx="2" presStyleCnt="7"/>
      <dgm:spPr/>
    </dgm:pt>
    <dgm:pt modelId="{6949026B-9DE7-41D6-8127-6E6E94C0B8C8}" type="pres">
      <dgm:prSet presAssocID="{4D934C4C-CC64-4A0D-90F8-67600B12335B}" presName="iconRect" presStyleLbl="node1" presStyleIdx="2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WomanShrugging"/>
        </a:ext>
      </dgm:extLst>
    </dgm:pt>
    <dgm:pt modelId="{5826D0A3-F106-475B-B1B8-C9439C7A14F8}" type="pres">
      <dgm:prSet presAssocID="{4D934C4C-CC64-4A0D-90F8-67600B12335B}" presName="spaceRect" presStyleCnt="0"/>
      <dgm:spPr/>
    </dgm:pt>
    <dgm:pt modelId="{57F88165-758F-4D95-859A-12E2BCFE9CAA}" type="pres">
      <dgm:prSet presAssocID="{4D934C4C-CC64-4A0D-90F8-67600B12335B}" presName="parTx" presStyleLbl="revTx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03C22BD-401C-49E1-A874-F998D3713E08}" type="pres">
      <dgm:prSet presAssocID="{6DCA347B-34BB-4E8F-B671-5306D07A6B60}" presName="sibTrans" presStyleCnt="0"/>
      <dgm:spPr/>
    </dgm:pt>
    <dgm:pt modelId="{F13A70F8-7FAA-403C-BFBE-B3BAEF144352}" type="pres">
      <dgm:prSet presAssocID="{81E7C3A7-9B47-4BA2-AAAB-05BA53A43CF2}" presName="compNode" presStyleCnt="0"/>
      <dgm:spPr/>
    </dgm:pt>
    <dgm:pt modelId="{CD133D80-3D1D-412C-898F-E979EFA23C9A}" type="pres">
      <dgm:prSet presAssocID="{81E7C3A7-9B47-4BA2-AAAB-05BA53A43CF2}" presName="bgRect" presStyleLbl="bgShp" presStyleIdx="3" presStyleCnt="7"/>
      <dgm:spPr/>
    </dgm:pt>
    <dgm:pt modelId="{DAF97385-7723-46B4-AA90-E59433A89910}" type="pres">
      <dgm:prSet presAssocID="{81E7C3A7-9B47-4BA2-AAAB-05BA53A43CF2}" presName="iconRect" presStyleLbl="node1" presStyleIdx="3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154D1782-C923-4091-A765-23905BF25164}" type="pres">
      <dgm:prSet presAssocID="{81E7C3A7-9B47-4BA2-AAAB-05BA53A43CF2}" presName="spaceRect" presStyleCnt="0"/>
      <dgm:spPr/>
    </dgm:pt>
    <dgm:pt modelId="{D69FC3EB-6D52-4D56-A997-CC5BA49194D1}" type="pres">
      <dgm:prSet presAssocID="{81E7C3A7-9B47-4BA2-AAAB-05BA53A43CF2}" presName="parTx" presStyleLbl="revTx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1DDB2BD-D955-4D2E-96E9-5B9158C6672B}" type="pres">
      <dgm:prSet presAssocID="{0F682166-ED97-4F4B-96A0-C32BE2B8CCB1}" presName="sibTrans" presStyleCnt="0"/>
      <dgm:spPr/>
    </dgm:pt>
    <dgm:pt modelId="{904A067B-22CA-430C-8214-00371AE679FC}" type="pres">
      <dgm:prSet presAssocID="{3C769815-248A-43DE-8CC8-D0078CDEF682}" presName="compNode" presStyleCnt="0"/>
      <dgm:spPr/>
    </dgm:pt>
    <dgm:pt modelId="{27BE6F72-E9BB-4E25-941C-426D346C0688}" type="pres">
      <dgm:prSet presAssocID="{3C769815-248A-43DE-8CC8-D0078CDEF682}" presName="bgRect" presStyleLbl="bgShp" presStyleIdx="4" presStyleCnt="7"/>
      <dgm:spPr/>
      <dgm:t>
        <a:bodyPr/>
        <a:lstStyle/>
        <a:p>
          <a:endParaRPr lang="ru-RU"/>
        </a:p>
      </dgm:t>
    </dgm:pt>
    <dgm:pt modelId="{3F5312AE-7560-48A9-9F22-040224F292E0}" type="pres">
      <dgm:prSet presAssocID="{3C769815-248A-43DE-8CC8-D0078CDEF682}" presName="iconRect" presStyleLbl="node1" presStyleIdx="4" presStyleCnt="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43AAE325-429A-4AB1-BE08-443038020D9D}" type="pres">
      <dgm:prSet presAssocID="{3C769815-248A-43DE-8CC8-D0078CDEF682}" presName="spaceRect" presStyleCnt="0"/>
      <dgm:spPr/>
    </dgm:pt>
    <dgm:pt modelId="{0032F0FF-5813-4752-9917-372227649E49}" type="pres">
      <dgm:prSet presAssocID="{3C769815-248A-43DE-8CC8-D0078CDEF682}" presName="parTx" presStyleLbl="revTx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6D43479-4508-400C-B48B-2E6B2853984F}" type="pres">
      <dgm:prSet presAssocID="{35EC81CC-9D16-4700-8CA0-69E6CCE7751A}" presName="sibTrans" presStyleCnt="0"/>
      <dgm:spPr/>
    </dgm:pt>
    <dgm:pt modelId="{049D57F3-38CC-47C0-95BA-627614240FF8}" type="pres">
      <dgm:prSet presAssocID="{F7063723-DC96-4767-B667-C19C27F35211}" presName="compNode" presStyleCnt="0"/>
      <dgm:spPr/>
    </dgm:pt>
    <dgm:pt modelId="{5B7AD4CA-38AB-4785-BA74-724860DFCBC9}" type="pres">
      <dgm:prSet presAssocID="{F7063723-DC96-4767-B667-C19C27F35211}" presName="bgRect" presStyleLbl="bgShp" presStyleIdx="5" presStyleCnt="7"/>
      <dgm:spPr/>
    </dgm:pt>
    <dgm:pt modelId="{7300F260-B8E5-4DAE-B726-C9F375376D86}" type="pres">
      <dgm:prSet presAssocID="{F7063723-DC96-4767-B667-C19C27F35211}" presName="iconRect" presStyleLbl="node1" presStyleIdx="5" presStyleCnt="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Presentation with Pie Chart"/>
        </a:ext>
      </dgm:extLst>
    </dgm:pt>
    <dgm:pt modelId="{DCB2FCED-1C66-4C95-81DB-6F1351104CE1}" type="pres">
      <dgm:prSet presAssocID="{F7063723-DC96-4767-B667-C19C27F35211}" presName="spaceRect" presStyleCnt="0"/>
      <dgm:spPr/>
    </dgm:pt>
    <dgm:pt modelId="{FDED271E-E45F-4E59-8C32-077A6F30C60A}" type="pres">
      <dgm:prSet presAssocID="{F7063723-DC96-4767-B667-C19C27F35211}" presName="parTx" presStyleLbl="revTx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BD13626-C016-49D1-89DA-67B65FDDF86A}" type="pres">
      <dgm:prSet presAssocID="{EC17E1FD-0B1B-4CAE-B931-5721D486BD5C}" presName="sibTrans" presStyleCnt="0"/>
      <dgm:spPr/>
    </dgm:pt>
    <dgm:pt modelId="{50A9C739-92DF-4C89-8323-BCC105108F60}" type="pres">
      <dgm:prSet presAssocID="{697DBA55-552E-4EBC-AFC7-9EB965C69853}" presName="compNode" presStyleCnt="0"/>
      <dgm:spPr/>
    </dgm:pt>
    <dgm:pt modelId="{3F9AD769-50C2-4DD1-801E-C2DC31D1678C}" type="pres">
      <dgm:prSet presAssocID="{697DBA55-552E-4EBC-AFC7-9EB965C69853}" presName="bgRect" presStyleLbl="bgShp" presStyleIdx="6" presStyleCnt="7"/>
      <dgm:spPr/>
    </dgm:pt>
    <dgm:pt modelId="{62CF343F-5936-4800-861B-500FF4BB6A75}" type="pres">
      <dgm:prSet presAssocID="{697DBA55-552E-4EBC-AFC7-9EB965C69853}" presName="iconRect" presStyleLbl="node1" presStyleIdx="6" presStyleCnt="7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F6485893-01C6-4B69-9D9A-996807FAB0A8}" type="pres">
      <dgm:prSet presAssocID="{697DBA55-552E-4EBC-AFC7-9EB965C69853}" presName="spaceRect" presStyleCnt="0"/>
      <dgm:spPr/>
    </dgm:pt>
    <dgm:pt modelId="{7D0305C0-6E76-45B2-928C-FB55FF27759E}" type="pres">
      <dgm:prSet presAssocID="{697DBA55-552E-4EBC-AFC7-9EB965C69853}" presName="parTx" presStyleLbl="revTx" presStyleIdx="6" presStyleCnt="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60F75A5-7786-4B8C-B683-F6357D80F916}" srcId="{661FBF0A-204C-4B1F-BCCD-2D83A29B907A}" destId="{4D934C4C-CC64-4A0D-90F8-67600B12335B}" srcOrd="2" destOrd="0" parTransId="{62CC8816-16FA-4B55-9361-2B232CEAB20D}" sibTransId="{6DCA347B-34BB-4E8F-B671-5306D07A6B60}"/>
    <dgm:cxn modelId="{E72EAAB3-3B15-4F0A-B17C-FD7710B72CFC}" type="presOf" srcId="{3C769815-248A-43DE-8CC8-D0078CDEF682}" destId="{0032F0FF-5813-4752-9917-372227649E49}" srcOrd="0" destOrd="0" presId="urn:microsoft.com/office/officeart/2018/2/layout/IconVerticalSolidList"/>
    <dgm:cxn modelId="{F9202280-5DA8-4097-88C5-58F67262FA27}" type="presOf" srcId="{A18B1804-E0FE-42AA-A7F3-76C86400FA2F}" destId="{C1D1C746-7C3F-48FD-9E31-55B87B4C3FCD}" srcOrd="0" destOrd="0" presId="urn:microsoft.com/office/officeart/2018/2/layout/IconVerticalSolidList"/>
    <dgm:cxn modelId="{77FF7F5A-8FAF-4EAA-B1E8-F0759FB66E0A}" type="presOf" srcId="{661FBF0A-204C-4B1F-BCCD-2D83A29B907A}" destId="{7C47FBAD-B228-4392-805D-157ADC325F0E}" srcOrd="0" destOrd="0" presId="urn:microsoft.com/office/officeart/2018/2/layout/IconVerticalSolidList"/>
    <dgm:cxn modelId="{ADEBA782-AC79-4FFB-938A-FFE0ED6B0049}" srcId="{661FBF0A-204C-4B1F-BCCD-2D83A29B907A}" destId="{81E7C3A7-9B47-4BA2-AAAB-05BA53A43CF2}" srcOrd="3" destOrd="0" parTransId="{97427BEF-6739-4359-BA01-C5AD79FEFB19}" sibTransId="{0F682166-ED97-4F4B-96A0-C32BE2B8CCB1}"/>
    <dgm:cxn modelId="{9983DC6F-B1DA-4FEB-9DC3-007AE8813B50}" srcId="{661FBF0A-204C-4B1F-BCCD-2D83A29B907A}" destId="{A18B1804-E0FE-42AA-A7F3-76C86400FA2F}" srcOrd="0" destOrd="0" parTransId="{2EB9124B-5A22-4120-92D7-ED2DF7378D52}" sibTransId="{6C33F8D3-9B13-4802-B022-10C7DC2A03D9}"/>
    <dgm:cxn modelId="{C4C9DE13-E11E-4CCA-A781-F74742732E6B}" srcId="{661FBF0A-204C-4B1F-BCCD-2D83A29B907A}" destId="{697DBA55-552E-4EBC-AFC7-9EB965C69853}" srcOrd="6" destOrd="0" parTransId="{A3CEE5DE-78AF-487B-B9D7-81F8437CD107}" sibTransId="{B0A6D519-643E-442A-8C4B-D0BED6227DDD}"/>
    <dgm:cxn modelId="{44244AFA-152E-4F86-A5CF-E3A28D76E1B2}" type="presOf" srcId="{F7063723-DC96-4767-B667-C19C27F35211}" destId="{FDED271E-E45F-4E59-8C32-077A6F30C60A}" srcOrd="0" destOrd="0" presId="urn:microsoft.com/office/officeart/2018/2/layout/IconVerticalSolidList"/>
    <dgm:cxn modelId="{1BF55027-1053-48F9-8D81-C59FC91F9F00}" type="presOf" srcId="{4D934C4C-CC64-4A0D-90F8-67600B12335B}" destId="{57F88165-758F-4D95-859A-12E2BCFE9CAA}" srcOrd="0" destOrd="0" presId="urn:microsoft.com/office/officeart/2018/2/layout/IconVerticalSolidList"/>
    <dgm:cxn modelId="{1706EB03-FE4C-49A5-B127-8F3DF6CA1A5F}" srcId="{661FBF0A-204C-4B1F-BCCD-2D83A29B907A}" destId="{F7063723-DC96-4767-B667-C19C27F35211}" srcOrd="5" destOrd="0" parTransId="{DF2EF8E3-E205-474B-AC77-000DFAF62680}" sibTransId="{EC17E1FD-0B1B-4CAE-B931-5721D486BD5C}"/>
    <dgm:cxn modelId="{E912C282-CA6D-4CCD-B224-0E8F8E2BCE2B}" srcId="{661FBF0A-204C-4B1F-BCCD-2D83A29B907A}" destId="{DE7B9A2D-CD76-40AD-AA36-DAFF76413169}" srcOrd="1" destOrd="0" parTransId="{DE84157B-9C09-43CA-8819-E270E69EBB1F}" sibTransId="{E2DAB46B-57E6-42E1-8924-A2A9AA3B92A0}"/>
    <dgm:cxn modelId="{4F79FED8-867C-4C3E-82F9-2C5930F566BD}" type="presOf" srcId="{697DBA55-552E-4EBC-AFC7-9EB965C69853}" destId="{7D0305C0-6E76-45B2-928C-FB55FF27759E}" srcOrd="0" destOrd="0" presId="urn:microsoft.com/office/officeart/2018/2/layout/IconVerticalSolidList"/>
    <dgm:cxn modelId="{37FB8759-80EA-4783-919C-82DF6C15FE4E}" srcId="{661FBF0A-204C-4B1F-BCCD-2D83A29B907A}" destId="{3C769815-248A-43DE-8CC8-D0078CDEF682}" srcOrd="4" destOrd="0" parTransId="{FEA06207-D222-4D6D-B549-8387FEB3D2D0}" sibTransId="{35EC81CC-9D16-4700-8CA0-69E6CCE7751A}"/>
    <dgm:cxn modelId="{A29FF553-760B-445F-9064-B8191EADDE35}" type="presOf" srcId="{DE7B9A2D-CD76-40AD-AA36-DAFF76413169}" destId="{CB08BF4C-3444-417D-83C1-9FC9A2A93206}" srcOrd="0" destOrd="0" presId="urn:microsoft.com/office/officeart/2018/2/layout/IconVerticalSolidList"/>
    <dgm:cxn modelId="{331EF072-DAB2-4828-AA3A-5B586301CE0A}" type="presOf" srcId="{81E7C3A7-9B47-4BA2-AAAB-05BA53A43CF2}" destId="{D69FC3EB-6D52-4D56-A997-CC5BA49194D1}" srcOrd="0" destOrd="0" presId="urn:microsoft.com/office/officeart/2018/2/layout/IconVerticalSolidList"/>
    <dgm:cxn modelId="{298739A2-5275-4EEB-8CE2-5663B2FB9B91}" type="presParOf" srcId="{7C47FBAD-B228-4392-805D-157ADC325F0E}" destId="{9DE3625E-75B3-4C20-9D7A-F076812D9E20}" srcOrd="0" destOrd="0" presId="urn:microsoft.com/office/officeart/2018/2/layout/IconVerticalSolidList"/>
    <dgm:cxn modelId="{30F37DE0-A8F4-47F1-9BD0-43620D460852}" type="presParOf" srcId="{9DE3625E-75B3-4C20-9D7A-F076812D9E20}" destId="{2FCA8367-0B71-488B-BC9A-84112C14FDBD}" srcOrd="0" destOrd="0" presId="urn:microsoft.com/office/officeart/2018/2/layout/IconVerticalSolidList"/>
    <dgm:cxn modelId="{0DF94BC9-0AF6-4B75-B74B-BE18321A9674}" type="presParOf" srcId="{9DE3625E-75B3-4C20-9D7A-F076812D9E20}" destId="{9D33A3CA-EF04-49C6-9487-2771C66AE99F}" srcOrd="1" destOrd="0" presId="urn:microsoft.com/office/officeart/2018/2/layout/IconVerticalSolidList"/>
    <dgm:cxn modelId="{3E55A889-B457-423B-81EE-A2E640DAAA47}" type="presParOf" srcId="{9DE3625E-75B3-4C20-9D7A-F076812D9E20}" destId="{C6D0FA47-3B76-47AD-8DA5-7734291CA4E4}" srcOrd="2" destOrd="0" presId="urn:microsoft.com/office/officeart/2018/2/layout/IconVerticalSolidList"/>
    <dgm:cxn modelId="{1DB78C4F-F7A3-422F-A30D-BB53E64D34EA}" type="presParOf" srcId="{9DE3625E-75B3-4C20-9D7A-F076812D9E20}" destId="{C1D1C746-7C3F-48FD-9E31-55B87B4C3FCD}" srcOrd="3" destOrd="0" presId="urn:microsoft.com/office/officeart/2018/2/layout/IconVerticalSolidList"/>
    <dgm:cxn modelId="{873E9A84-B23A-4F85-9686-27CD23795DEC}" type="presParOf" srcId="{7C47FBAD-B228-4392-805D-157ADC325F0E}" destId="{B0FC3136-D2F3-4E86-B146-DC380D0BC631}" srcOrd="1" destOrd="0" presId="urn:microsoft.com/office/officeart/2018/2/layout/IconVerticalSolidList"/>
    <dgm:cxn modelId="{14114EFC-4B36-46C9-A167-F2A785863304}" type="presParOf" srcId="{7C47FBAD-B228-4392-805D-157ADC325F0E}" destId="{7E64BD69-61D9-49DF-AD48-F239B5B1259C}" srcOrd="2" destOrd="0" presId="urn:microsoft.com/office/officeart/2018/2/layout/IconVerticalSolidList"/>
    <dgm:cxn modelId="{4C179BD3-F8A0-403E-BC0F-A40D611F92D5}" type="presParOf" srcId="{7E64BD69-61D9-49DF-AD48-F239B5B1259C}" destId="{BAF2D29D-A801-4378-9F1B-F5C19E17DD19}" srcOrd="0" destOrd="0" presId="urn:microsoft.com/office/officeart/2018/2/layout/IconVerticalSolidList"/>
    <dgm:cxn modelId="{29B594B2-6DB9-4435-8BEE-EA04E6DF0CF4}" type="presParOf" srcId="{7E64BD69-61D9-49DF-AD48-F239B5B1259C}" destId="{BA5FD6B7-8838-48BB-8D97-B9FFDDF7DF44}" srcOrd="1" destOrd="0" presId="urn:microsoft.com/office/officeart/2018/2/layout/IconVerticalSolidList"/>
    <dgm:cxn modelId="{0F093258-ED95-4516-A0C3-72C079397175}" type="presParOf" srcId="{7E64BD69-61D9-49DF-AD48-F239B5B1259C}" destId="{FE61B7B8-C2BF-48B5-9E1C-653852ABB65A}" srcOrd="2" destOrd="0" presId="urn:microsoft.com/office/officeart/2018/2/layout/IconVerticalSolidList"/>
    <dgm:cxn modelId="{3D000A88-FB1D-4907-9B28-90BA371D2B81}" type="presParOf" srcId="{7E64BD69-61D9-49DF-AD48-F239B5B1259C}" destId="{CB08BF4C-3444-417D-83C1-9FC9A2A93206}" srcOrd="3" destOrd="0" presId="urn:microsoft.com/office/officeart/2018/2/layout/IconVerticalSolidList"/>
    <dgm:cxn modelId="{33E576BC-ED30-45D6-A3E3-084A4896F28A}" type="presParOf" srcId="{7C47FBAD-B228-4392-805D-157ADC325F0E}" destId="{7D73837A-9D92-4B6F-814A-47DDF7284041}" srcOrd="3" destOrd="0" presId="urn:microsoft.com/office/officeart/2018/2/layout/IconVerticalSolidList"/>
    <dgm:cxn modelId="{9A60AAE3-BE98-4206-9AA1-1F277ADE0A7C}" type="presParOf" srcId="{7C47FBAD-B228-4392-805D-157ADC325F0E}" destId="{7EC92481-0CAE-4291-AC54-5C9EC2EE773F}" srcOrd="4" destOrd="0" presId="urn:microsoft.com/office/officeart/2018/2/layout/IconVerticalSolidList"/>
    <dgm:cxn modelId="{145DDC4D-D519-4D8F-8886-B2F1DEE71044}" type="presParOf" srcId="{7EC92481-0CAE-4291-AC54-5C9EC2EE773F}" destId="{2B301462-FEDC-4F31-831D-6109392B7459}" srcOrd="0" destOrd="0" presId="urn:microsoft.com/office/officeart/2018/2/layout/IconVerticalSolidList"/>
    <dgm:cxn modelId="{CF1B47BE-B706-4414-A998-21BA0C68E1FB}" type="presParOf" srcId="{7EC92481-0CAE-4291-AC54-5C9EC2EE773F}" destId="{6949026B-9DE7-41D6-8127-6E6E94C0B8C8}" srcOrd="1" destOrd="0" presId="urn:microsoft.com/office/officeart/2018/2/layout/IconVerticalSolidList"/>
    <dgm:cxn modelId="{FAFDEBEB-AE60-4258-8411-40AFC790D906}" type="presParOf" srcId="{7EC92481-0CAE-4291-AC54-5C9EC2EE773F}" destId="{5826D0A3-F106-475B-B1B8-C9439C7A14F8}" srcOrd="2" destOrd="0" presId="urn:microsoft.com/office/officeart/2018/2/layout/IconVerticalSolidList"/>
    <dgm:cxn modelId="{7D39E559-A158-4ECB-BF03-19B299BD255D}" type="presParOf" srcId="{7EC92481-0CAE-4291-AC54-5C9EC2EE773F}" destId="{57F88165-758F-4D95-859A-12E2BCFE9CAA}" srcOrd="3" destOrd="0" presId="urn:microsoft.com/office/officeart/2018/2/layout/IconVerticalSolidList"/>
    <dgm:cxn modelId="{6F3362E0-647D-4447-8CE9-CA8C56F4F2FB}" type="presParOf" srcId="{7C47FBAD-B228-4392-805D-157ADC325F0E}" destId="{C03C22BD-401C-49E1-A874-F998D3713E08}" srcOrd="5" destOrd="0" presId="urn:microsoft.com/office/officeart/2018/2/layout/IconVerticalSolidList"/>
    <dgm:cxn modelId="{CEE8861D-54E3-421F-9058-A4EBA6F35107}" type="presParOf" srcId="{7C47FBAD-B228-4392-805D-157ADC325F0E}" destId="{F13A70F8-7FAA-403C-BFBE-B3BAEF144352}" srcOrd="6" destOrd="0" presId="urn:microsoft.com/office/officeart/2018/2/layout/IconVerticalSolidList"/>
    <dgm:cxn modelId="{43756CBE-FBF9-4263-A6CC-2369529A57D1}" type="presParOf" srcId="{F13A70F8-7FAA-403C-BFBE-B3BAEF144352}" destId="{CD133D80-3D1D-412C-898F-E979EFA23C9A}" srcOrd="0" destOrd="0" presId="urn:microsoft.com/office/officeart/2018/2/layout/IconVerticalSolidList"/>
    <dgm:cxn modelId="{FEB012DF-4D1B-447D-8AEE-F507AA5752CC}" type="presParOf" srcId="{F13A70F8-7FAA-403C-BFBE-B3BAEF144352}" destId="{DAF97385-7723-46B4-AA90-E59433A89910}" srcOrd="1" destOrd="0" presId="urn:microsoft.com/office/officeart/2018/2/layout/IconVerticalSolidList"/>
    <dgm:cxn modelId="{5787867D-3963-4C74-98BE-BB02B49F6714}" type="presParOf" srcId="{F13A70F8-7FAA-403C-BFBE-B3BAEF144352}" destId="{154D1782-C923-4091-A765-23905BF25164}" srcOrd="2" destOrd="0" presId="urn:microsoft.com/office/officeart/2018/2/layout/IconVerticalSolidList"/>
    <dgm:cxn modelId="{633AB42C-6F78-482D-8390-227820519846}" type="presParOf" srcId="{F13A70F8-7FAA-403C-BFBE-B3BAEF144352}" destId="{D69FC3EB-6D52-4D56-A997-CC5BA49194D1}" srcOrd="3" destOrd="0" presId="urn:microsoft.com/office/officeart/2018/2/layout/IconVerticalSolidList"/>
    <dgm:cxn modelId="{07D9BD3C-86B2-4AC8-A9A9-70681CC7A81D}" type="presParOf" srcId="{7C47FBAD-B228-4392-805D-157ADC325F0E}" destId="{D1DDB2BD-D955-4D2E-96E9-5B9158C6672B}" srcOrd="7" destOrd="0" presId="urn:microsoft.com/office/officeart/2018/2/layout/IconVerticalSolidList"/>
    <dgm:cxn modelId="{D22E2903-9FD0-407C-A95E-D57FAC64BFCE}" type="presParOf" srcId="{7C47FBAD-B228-4392-805D-157ADC325F0E}" destId="{904A067B-22CA-430C-8214-00371AE679FC}" srcOrd="8" destOrd="0" presId="urn:microsoft.com/office/officeart/2018/2/layout/IconVerticalSolidList"/>
    <dgm:cxn modelId="{00EF98F2-244A-4117-9793-4CBAE5C11607}" type="presParOf" srcId="{904A067B-22CA-430C-8214-00371AE679FC}" destId="{27BE6F72-E9BB-4E25-941C-426D346C0688}" srcOrd="0" destOrd="0" presId="urn:microsoft.com/office/officeart/2018/2/layout/IconVerticalSolidList"/>
    <dgm:cxn modelId="{E59493E5-732A-4055-9B31-40FFD5CAB5B5}" type="presParOf" srcId="{904A067B-22CA-430C-8214-00371AE679FC}" destId="{3F5312AE-7560-48A9-9F22-040224F292E0}" srcOrd="1" destOrd="0" presId="urn:microsoft.com/office/officeart/2018/2/layout/IconVerticalSolidList"/>
    <dgm:cxn modelId="{720C530E-B631-47C1-B98D-D41576C5DED4}" type="presParOf" srcId="{904A067B-22CA-430C-8214-00371AE679FC}" destId="{43AAE325-429A-4AB1-BE08-443038020D9D}" srcOrd="2" destOrd="0" presId="urn:microsoft.com/office/officeart/2018/2/layout/IconVerticalSolidList"/>
    <dgm:cxn modelId="{0EDF99AE-129A-4424-B898-EF23CFF9FE56}" type="presParOf" srcId="{904A067B-22CA-430C-8214-00371AE679FC}" destId="{0032F0FF-5813-4752-9917-372227649E49}" srcOrd="3" destOrd="0" presId="urn:microsoft.com/office/officeart/2018/2/layout/IconVerticalSolidList"/>
    <dgm:cxn modelId="{57A60AEB-CB60-4AD0-B142-0EB25B542A72}" type="presParOf" srcId="{7C47FBAD-B228-4392-805D-157ADC325F0E}" destId="{36D43479-4508-400C-B48B-2E6B2853984F}" srcOrd="9" destOrd="0" presId="urn:microsoft.com/office/officeart/2018/2/layout/IconVerticalSolidList"/>
    <dgm:cxn modelId="{F399EB5A-7687-45EE-8BB4-BEBE3E4FA27D}" type="presParOf" srcId="{7C47FBAD-B228-4392-805D-157ADC325F0E}" destId="{049D57F3-38CC-47C0-95BA-627614240FF8}" srcOrd="10" destOrd="0" presId="urn:microsoft.com/office/officeart/2018/2/layout/IconVerticalSolidList"/>
    <dgm:cxn modelId="{1E5197A3-1D90-4053-A880-D22B339DC0EC}" type="presParOf" srcId="{049D57F3-38CC-47C0-95BA-627614240FF8}" destId="{5B7AD4CA-38AB-4785-BA74-724860DFCBC9}" srcOrd="0" destOrd="0" presId="urn:microsoft.com/office/officeart/2018/2/layout/IconVerticalSolidList"/>
    <dgm:cxn modelId="{C82277F1-3BFD-47A6-99D6-D8A49B2BC12C}" type="presParOf" srcId="{049D57F3-38CC-47C0-95BA-627614240FF8}" destId="{7300F260-B8E5-4DAE-B726-C9F375376D86}" srcOrd="1" destOrd="0" presId="urn:microsoft.com/office/officeart/2018/2/layout/IconVerticalSolidList"/>
    <dgm:cxn modelId="{9A64FF80-E8EC-4C6A-BFF5-75427F9FA905}" type="presParOf" srcId="{049D57F3-38CC-47C0-95BA-627614240FF8}" destId="{DCB2FCED-1C66-4C95-81DB-6F1351104CE1}" srcOrd="2" destOrd="0" presId="urn:microsoft.com/office/officeart/2018/2/layout/IconVerticalSolidList"/>
    <dgm:cxn modelId="{84895A53-864F-4E20-952E-C9CD681F797C}" type="presParOf" srcId="{049D57F3-38CC-47C0-95BA-627614240FF8}" destId="{FDED271E-E45F-4E59-8C32-077A6F30C60A}" srcOrd="3" destOrd="0" presId="urn:microsoft.com/office/officeart/2018/2/layout/IconVerticalSolidList"/>
    <dgm:cxn modelId="{D11F9D74-07A7-4C46-9332-450B19A0F80F}" type="presParOf" srcId="{7C47FBAD-B228-4392-805D-157ADC325F0E}" destId="{3BD13626-C016-49D1-89DA-67B65FDDF86A}" srcOrd="11" destOrd="0" presId="urn:microsoft.com/office/officeart/2018/2/layout/IconVerticalSolidList"/>
    <dgm:cxn modelId="{8CEE0020-9CA5-44EE-B140-6A90C125B3F9}" type="presParOf" srcId="{7C47FBAD-B228-4392-805D-157ADC325F0E}" destId="{50A9C739-92DF-4C89-8323-BCC105108F60}" srcOrd="12" destOrd="0" presId="urn:microsoft.com/office/officeart/2018/2/layout/IconVerticalSolidList"/>
    <dgm:cxn modelId="{F14E0CAB-F104-49A2-BFA5-0B14A41755B0}" type="presParOf" srcId="{50A9C739-92DF-4C89-8323-BCC105108F60}" destId="{3F9AD769-50C2-4DD1-801E-C2DC31D1678C}" srcOrd="0" destOrd="0" presId="urn:microsoft.com/office/officeart/2018/2/layout/IconVerticalSolidList"/>
    <dgm:cxn modelId="{22FD6CEC-2D96-4677-8116-FE2188D21920}" type="presParOf" srcId="{50A9C739-92DF-4C89-8323-BCC105108F60}" destId="{62CF343F-5936-4800-861B-500FF4BB6A75}" srcOrd="1" destOrd="0" presId="urn:microsoft.com/office/officeart/2018/2/layout/IconVerticalSolidList"/>
    <dgm:cxn modelId="{A849AEF5-40A2-4BB1-8321-BCC9DD52DCE7}" type="presParOf" srcId="{50A9C739-92DF-4C89-8323-BCC105108F60}" destId="{F6485893-01C6-4B69-9D9A-996807FAB0A8}" srcOrd="2" destOrd="0" presId="urn:microsoft.com/office/officeart/2018/2/layout/IconVerticalSolidList"/>
    <dgm:cxn modelId="{7C2EEA20-5680-4128-B975-3C03F30E4584}" type="presParOf" srcId="{50A9C739-92DF-4C89-8323-BCC105108F60}" destId="{7D0305C0-6E76-45B2-928C-FB55FF2775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E4483-BAB6-4CD2-BC66-8564F683E5C5}">
      <dsp:nvSpPr>
        <dsp:cNvPr id="0" name=""/>
        <dsp:cNvSpPr/>
      </dsp:nvSpPr>
      <dsp:spPr>
        <a:xfrm>
          <a:off x="0" y="149661"/>
          <a:ext cx="6933256" cy="8624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BDC0F-10F7-41CD-B689-4DAAB4B8E464}">
      <dsp:nvSpPr>
        <dsp:cNvPr id="0" name=""/>
        <dsp:cNvSpPr/>
      </dsp:nvSpPr>
      <dsp:spPr>
        <a:xfrm>
          <a:off x="260903" y="343722"/>
          <a:ext cx="474834" cy="4743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BEACE-2987-476C-919A-B5EFDDACC10A}">
      <dsp:nvSpPr>
        <dsp:cNvPr id="0" name=""/>
        <dsp:cNvSpPr/>
      </dsp:nvSpPr>
      <dsp:spPr>
        <a:xfrm>
          <a:off x="996641" y="149661"/>
          <a:ext cx="5832233" cy="1051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48" tIns="111248" rIns="111248" bIns="111248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Собственная безопасность. </a:t>
          </a:r>
          <a:endParaRPr lang="en-US" sz="3200" kern="1200" dirty="0"/>
        </a:p>
      </dsp:txBody>
      <dsp:txXfrm>
        <a:off x="996641" y="149661"/>
        <a:ext cx="5832233" cy="1051162"/>
      </dsp:txXfrm>
    </dsp:sp>
    <dsp:sp modelId="{AB990CC7-9BB9-4726-A319-A17860A4E18D}">
      <dsp:nvSpPr>
        <dsp:cNvPr id="0" name=""/>
        <dsp:cNvSpPr/>
      </dsp:nvSpPr>
      <dsp:spPr>
        <a:xfrm>
          <a:off x="0" y="1463614"/>
          <a:ext cx="6933256" cy="9751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8D7DE-E10D-483E-B7BA-7F98E5A87E14}">
      <dsp:nvSpPr>
        <dsp:cNvPr id="0" name=""/>
        <dsp:cNvSpPr/>
      </dsp:nvSpPr>
      <dsp:spPr>
        <a:xfrm>
          <a:off x="260903" y="1713982"/>
          <a:ext cx="474834" cy="47437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839E8-8A82-4457-82FC-CA22E42522FB}">
      <dsp:nvSpPr>
        <dsp:cNvPr id="0" name=""/>
        <dsp:cNvSpPr/>
      </dsp:nvSpPr>
      <dsp:spPr>
        <a:xfrm>
          <a:off x="996641" y="1519921"/>
          <a:ext cx="5832233" cy="1051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48" tIns="111248" rIns="111248" bIns="111248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Выйти и вынести, прекратить воздействие. </a:t>
          </a:r>
          <a:endParaRPr lang="en-US" sz="3200" kern="1200" dirty="0"/>
        </a:p>
      </dsp:txBody>
      <dsp:txXfrm>
        <a:off x="996641" y="1519921"/>
        <a:ext cx="5832233" cy="1051162"/>
      </dsp:txXfrm>
    </dsp:sp>
    <dsp:sp modelId="{301E1855-D1BC-423A-A68C-38AAB1D931FA}">
      <dsp:nvSpPr>
        <dsp:cNvPr id="0" name=""/>
        <dsp:cNvSpPr/>
      </dsp:nvSpPr>
      <dsp:spPr>
        <a:xfrm>
          <a:off x="0" y="2833874"/>
          <a:ext cx="6933256" cy="8624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BA20A-73F3-417B-BC05-084A0D18352F}">
      <dsp:nvSpPr>
        <dsp:cNvPr id="0" name=""/>
        <dsp:cNvSpPr/>
      </dsp:nvSpPr>
      <dsp:spPr>
        <a:xfrm>
          <a:off x="260903" y="3027935"/>
          <a:ext cx="474834" cy="47437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9E3BE-DC1D-4C94-884A-EA74038119D4}">
      <dsp:nvSpPr>
        <dsp:cNvPr id="0" name=""/>
        <dsp:cNvSpPr/>
      </dsp:nvSpPr>
      <dsp:spPr>
        <a:xfrm>
          <a:off x="996641" y="2833874"/>
          <a:ext cx="5832233" cy="1051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48" tIns="111248" rIns="111248" bIns="111248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Вызвать, сообщить. </a:t>
          </a:r>
          <a:endParaRPr lang="en-US" sz="3200" kern="1200" dirty="0"/>
        </a:p>
      </dsp:txBody>
      <dsp:txXfrm>
        <a:off x="996641" y="2833874"/>
        <a:ext cx="5832233" cy="1051162"/>
      </dsp:txXfrm>
    </dsp:sp>
    <dsp:sp modelId="{CE00A45C-A593-4E29-AF34-B9C4027B6710}">
      <dsp:nvSpPr>
        <dsp:cNvPr id="0" name=""/>
        <dsp:cNvSpPr/>
      </dsp:nvSpPr>
      <dsp:spPr>
        <a:xfrm>
          <a:off x="0" y="4147827"/>
          <a:ext cx="6933256" cy="11413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A2B7E-58BE-4D41-9C4A-A7D7B4BD400F}">
      <dsp:nvSpPr>
        <dsp:cNvPr id="0" name=""/>
        <dsp:cNvSpPr/>
      </dsp:nvSpPr>
      <dsp:spPr>
        <a:xfrm>
          <a:off x="260903" y="4481318"/>
          <a:ext cx="474834" cy="47437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4EA2C-62D5-4886-981B-DF7EE7E160C7}">
      <dsp:nvSpPr>
        <dsp:cNvPr id="0" name=""/>
        <dsp:cNvSpPr/>
      </dsp:nvSpPr>
      <dsp:spPr>
        <a:xfrm>
          <a:off x="996641" y="4287257"/>
          <a:ext cx="5832233" cy="1051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48" tIns="111248" rIns="111248" bIns="111248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Обеспечить жизненные функции.</a:t>
          </a:r>
          <a:endParaRPr lang="en-US" sz="3200" kern="1200" dirty="0"/>
        </a:p>
      </dsp:txBody>
      <dsp:txXfrm>
        <a:off x="996641" y="4287257"/>
        <a:ext cx="5832233" cy="1051162"/>
      </dsp:txXfrm>
    </dsp:sp>
    <dsp:sp modelId="{F900BFCC-E16A-48F6-8F17-B414FA6FB4F9}">
      <dsp:nvSpPr>
        <dsp:cNvPr id="0" name=""/>
        <dsp:cNvSpPr/>
      </dsp:nvSpPr>
      <dsp:spPr>
        <a:xfrm>
          <a:off x="0" y="5601210"/>
          <a:ext cx="6933256" cy="8624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9C3C4-C3B0-4D35-B07E-AF3E3F7E28F4}">
      <dsp:nvSpPr>
        <dsp:cNvPr id="0" name=""/>
        <dsp:cNvSpPr/>
      </dsp:nvSpPr>
      <dsp:spPr>
        <a:xfrm>
          <a:off x="260903" y="5795271"/>
          <a:ext cx="474834" cy="47437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CC262-FFFA-4B14-9BA7-5A1E6D7B3682}">
      <dsp:nvSpPr>
        <dsp:cNvPr id="0" name=""/>
        <dsp:cNvSpPr/>
      </dsp:nvSpPr>
      <dsp:spPr>
        <a:xfrm>
          <a:off x="996641" y="5601210"/>
          <a:ext cx="5832233" cy="1051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48" tIns="111248" rIns="111248" bIns="111248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Поддержка и сопровождение.</a:t>
          </a:r>
          <a:endParaRPr lang="en-US" sz="3200" kern="1200" dirty="0"/>
        </a:p>
      </dsp:txBody>
      <dsp:txXfrm>
        <a:off x="996641" y="5601210"/>
        <a:ext cx="5832233" cy="1051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A8367-0B71-488B-BC9A-84112C14FDBD}">
      <dsp:nvSpPr>
        <dsp:cNvPr id="0" name=""/>
        <dsp:cNvSpPr/>
      </dsp:nvSpPr>
      <dsp:spPr>
        <a:xfrm>
          <a:off x="0" y="581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3A3CA-EF04-49C6-9487-2771C66AE99F}">
      <dsp:nvSpPr>
        <dsp:cNvPr id="0" name=""/>
        <dsp:cNvSpPr/>
      </dsp:nvSpPr>
      <dsp:spPr>
        <a:xfrm>
          <a:off x="242031" y="180604"/>
          <a:ext cx="440056" cy="4400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1C746-7C3F-48FD-9E31-55B87B4C3FCD}">
      <dsp:nvSpPr>
        <dsp:cNvPr id="0" name=""/>
        <dsp:cNvSpPr/>
      </dsp:nvSpPr>
      <dsp:spPr>
        <a:xfrm>
          <a:off x="924118" y="581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АДРЕС</a:t>
          </a:r>
          <a:endParaRPr lang="en-US" sz="1600" kern="1200" dirty="0"/>
        </a:p>
      </dsp:txBody>
      <dsp:txXfrm>
        <a:off x="924118" y="581"/>
        <a:ext cx="6075397" cy="800102"/>
      </dsp:txXfrm>
    </dsp:sp>
    <dsp:sp modelId="{BAF2D29D-A801-4378-9F1B-F5C19E17DD19}">
      <dsp:nvSpPr>
        <dsp:cNvPr id="0" name=""/>
        <dsp:cNvSpPr/>
      </dsp:nvSpPr>
      <dsp:spPr>
        <a:xfrm>
          <a:off x="0" y="1000709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FD6B7-8838-48BB-8D97-B9FFDDF7DF44}">
      <dsp:nvSpPr>
        <dsp:cNvPr id="0" name=""/>
        <dsp:cNvSpPr/>
      </dsp:nvSpPr>
      <dsp:spPr>
        <a:xfrm>
          <a:off x="242031" y="1180732"/>
          <a:ext cx="440056" cy="44005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8BF4C-3444-417D-83C1-9FC9A2A93206}">
      <dsp:nvSpPr>
        <dsp:cNvPr id="0" name=""/>
        <dsp:cNvSpPr/>
      </dsp:nvSpPr>
      <dsp:spPr>
        <a:xfrm>
          <a:off x="924118" y="1000709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КОЛИЧЕСТВО ПОСТРАДАВШИХ</a:t>
          </a:r>
          <a:endParaRPr lang="en-US" sz="1600" kern="1200"/>
        </a:p>
      </dsp:txBody>
      <dsp:txXfrm>
        <a:off x="924118" y="1000709"/>
        <a:ext cx="6075397" cy="800102"/>
      </dsp:txXfrm>
    </dsp:sp>
    <dsp:sp modelId="{2B301462-FEDC-4F31-831D-6109392B7459}">
      <dsp:nvSpPr>
        <dsp:cNvPr id="0" name=""/>
        <dsp:cNvSpPr/>
      </dsp:nvSpPr>
      <dsp:spPr>
        <a:xfrm>
          <a:off x="0" y="2000837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9026B-9DE7-41D6-8127-6E6E94C0B8C8}">
      <dsp:nvSpPr>
        <dsp:cNvPr id="0" name=""/>
        <dsp:cNvSpPr/>
      </dsp:nvSpPr>
      <dsp:spPr>
        <a:xfrm>
          <a:off x="242031" y="2180860"/>
          <a:ext cx="440056" cy="44005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88165-758F-4D95-859A-12E2BCFE9CAA}">
      <dsp:nvSpPr>
        <dsp:cNvPr id="0" name=""/>
        <dsp:cNvSpPr/>
      </dsp:nvSpPr>
      <dsp:spPr>
        <a:xfrm>
          <a:off x="924118" y="2000837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ПОЛ, ВОЗРАСТ (примерно) ПОСТРАДАВШЕГО</a:t>
          </a:r>
          <a:endParaRPr lang="en-US" sz="1600" kern="1200" dirty="0"/>
        </a:p>
      </dsp:txBody>
      <dsp:txXfrm>
        <a:off x="924118" y="2000837"/>
        <a:ext cx="6075397" cy="800102"/>
      </dsp:txXfrm>
    </dsp:sp>
    <dsp:sp modelId="{CD133D80-3D1D-412C-898F-E979EFA23C9A}">
      <dsp:nvSpPr>
        <dsp:cNvPr id="0" name=""/>
        <dsp:cNvSpPr/>
      </dsp:nvSpPr>
      <dsp:spPr>
        <a:xfrm>
          <a:off x="0" y="3000965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97385-7723-46B4-AA90-E59433A89910}">
      <dsp:nvSpPr>
        <dsp:cNvPr id="0" name=""/>
        <dsp:cNvSpPr/>
      </dsp:nvSpPr>
      <dsp:spPr>
        <a:xfrm>
          <a:off x="242031" y="3180988"/>
          <a:ext cx="440056" cy="44005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FC3EB-6D52-4D56-A997-CC5BA49194D1}">
      <dsp:nvSpPr>
        <dsp:cNvPr id="0" name=""/>
        <dsp:cNvSpPr/>
      </dsp:nvSpPr>
      <dsp:spPr>
        <a:xfrm>
          <a:off x="924118" y="3000965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ЧТО СЛУЧИЛОСЬ</a:t>
          </a:r>
          <a:r>
            <a:rPr lang="ru-RU" sz="1600" kern="1200"/>
            <a:t> </a:t>
          </a:r>
          <a:endParaRPr lang="en-US" sz="1600" kern="1200"/>
        </a:p>
      </dsp:txBody>
      <dsp:txXfrm>
        <a:off x="924118" y="3000965"/>
        <a:ext cx="6075397" cy="800102"/>
      </dsp:txXfrm>
    </dsp:sp>
    <dsp:sp modelId="{27BE6F72-E9BB-4E25-941C-426D346C0688}">
      <dsp:nvSpPr>
        <dsp:cNvPr id="0" name=""/>
        <dsp:cNvSpPr/>
      </dsp:nvSpPr>
      <dsp:spPr>
        <a:xfrm>
          <a:off x="0" y="4001093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312AE-7560-48A9-9F22-040224F292E0}">
      <dsp:nvSpPr>
        <dsp:cNvPr id="0" name=""/>
        <dsp:cNvSpPr/>
      </dsp:nvSpPr>
      <dsp:spPr>
        <a:xfrm>
          <a:off x="242031" y="4181116"/>
          <a:ext cx="440056" cy="440056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2F0FF-5813-4752-9917-372227649E49}">
      <dsp:nvSpPr>
        <dsp:cNvPr id="0" name=""/>
        <dsp:cNvSpPr/>
      </dsp:nvSpPr>
      <dsp:spPr>
        <a:xfrm>
          <a:off x="924118" y="4001093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ВАШИ ДЕЙСТВИЯ</a:t>
          </a:r>
          <a:endParaRPr lang="en-US" sz="1600" kern="1200"/>
        </a:p>
      </dsp:txBody>
      <dsp:txXfrm>
        <a:off x="924118" y="4001093"/>
        <a:ext cx="6075397" cy="800102"/>
      </dsp:txXfrm>
    </dsp:sp>
    <dsp:sp modelId="{5B7AD4CA-38AB-4785-BA74-724860DFCBC9}">
      <dsp:nvSpPr>
        <dsp:cNvPr id="0" name=""/>
        <dsp:cNvSpPr/>
      </dsp:nvSpPr>
      <dsp:spPr>
        <a:xfrm>
          <a:off x="0" y="5001222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F260-B8E5-4DAE-B726-C9F375376D86}">
      <dsp:nvSpPr>
        <dsp:cNvPr id="0" name=""/>
        <dsp:cNvSpPr/>
      </dsp:nvSpPr>
      <dsp:spPr>
        <a:xfrm>
          <a:off x="242031" y="5181245"/>
          <a:ext cx="440056" cy="440056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D271E-E45F-4E59-8C32-077A6F30C60A}">
      <dsp:nvSpPr>
        <dsp:cNvPr id="0" name=""/>
        <dsp:cNvSpPr/>
      </dsp:nvSpPr>
      <dsp:spPr>
        <a:xfrm>
          <a:off x="924118" y="5001222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ВАШИ ДАННЫЕ</a:t>
          </a:r>
          <a:endParaRPr lang="en-US" sz="1600" kern="1200"/>
        </a:p>
      </dsp:txBody>
      <dsp:txXfrm>
        <a:off x="924118" y="5001222"/>
        <a:ext cx="6075397" cy="800102"/>
      </dsp:txXfrm>
    </dsp:sp>
    <dsp:sp modelId="{3F9AD769-50C2-4DD1-801E-C2DC31D1678C}">
      <dsp:nvSpPr>
        <dsp:cNvPr id="0" name=""/>
        <dsp:cNvSpPr/>
      </dsp:nvSpPr>
      <dsp:spPr>
        <a:xfrm>
          <a:off x="0" y="6001350"/>
          <a:ext cx="6999516" cy="80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F343F-5936-4800-861B-500FF4BB6A75}">
      <dsp:nvSpPr>
        <dsp:cNvPr id="0" name=""/>
        <dsp:cNvSpPr/>
      </dsp:nvSpPr>
      <dsp:spPr>
        <a:xfrm>
          <a:off x="242031" y="6181373"/>
          <a:ext cx="440056" cy="440056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305C0-6E76-45B2-928C-FB55FF27759E}">
      <dsp:nvSpPr>
        <dsp:cNvPr id="0" name=""/>
        <dsp:cNvSpPr/>
      </dsp:nvSpPr>
      <dsp:spPr>
        <a:xfrm>
          <a:off x="924118" y="6001350"/>
          <a:ext cx="6075397" cy="80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8" tIns="84678" rIns="84678" bIns="84678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/>
            <a:t>Трубку вешаем, только после слов диспетчера: «Вызов принят, ожидайте»!</a:t>
          </a:r>
          <a:endParaRPr lang="en-US" sz="1600" kern="1200"/>
        </a:p>
      </dsp:txBody>
      <dsp:txXfrm>
        <a:off x="924118" y="6001350"/>
        <a:ext cx="6075397" cy="800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B86A2-BAAB-4C88-B1B2-85FB15ED506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37CE2-A633-4D77-9B58-881C46D94C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0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Greg\Downloads\фон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1093" y="339860"/>
            <a:ext cx="6649032" cy="2889114"/>
          </a:xfrm>
        </p:spPr>
        <p:txBody>
          <a:bodyPr anchor="b"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cs typeface="Calibri Light"/>
              </a:rPr>
              <a:t>Проект </a:t>
            </a:r>
            <a:br>
              <a:rPr lang="ru-RU" sz="5400" dirty="0" smtClean="0">
                <a:solidFill>
                  <a:schemeClr val="bg1"/>
                </a:solidFill>
                <a:cs typeface="Calibri Light"/>
              </a:rPr>
            </a:br>
            <a:r>
              <a:rPr lang="ru-RU" sz="5400" dirty="0" smtClean="0">
                <a:solidFill>
                  <a:schemeClr val="bg1"/>
                </a:solidFill>
                <a:cs typeface="Calibri Light"/>
              </a:rPr>
              <a:t>“Помоги первым!"</a:t>
            </a:r>
            <a:endParaRPr lang="ru-RU" sz="5400" dirty="0">
              <a:cs typeface="Calibri Light" panose="020F0302020204030204"/>
            </a:endParaRPr>
          </a:p>
        </p:txBody>
      </p:sp>
      <p:pic>
        <p:nvPicPr>
          <p:cNvPr id="1030" name="Picture 6" descr="ÐÐ°ÑÑÐ¸Ð½ÐºÐ¸ Ð¿Ð¾ Ð·Ð°Ð¿ÑÐ¾ÑÑ Ð²Ð¾Ð»Ð¾Ð½ÑÑÑÑ Ð¼ÐµÐ´Ð¸ÐºÐ¸ Ð»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7" y="4632095"/>
            <a:ext cx="3940647" cy="155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0" t="51494" b="17323"/>
          <a:stretch/>
        </p:blipFill>
        <p:spPr bwMode="auto">
          <a:xfrm>
            <a:off x="1064719" y="1072341"/>
            <a:ext cx="10361819" cy="243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8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F9233-F66A-412D-9960-20F443C0B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83" y="1967265"/>
            <a:ext cx="2888207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Выйти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вывести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прекратить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воздействие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8782F54-3C1C-4309-93FA-E61136989C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316" y="1308867"/>
            <a:ext cx="6780700" cy="42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1B3CF4-EFEA-473C-AB37-3C36A10D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Вызвать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сообщить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6" descr="Изображение выглядит как транспор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4FC64338-4732-45E5-99B2-3BBB36955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C77BE1-CAA5-4D46-A00B-5A8FF5FC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Calibri"/>
                <a:cs typeface="Calibri"/>
              </a:rPr>
              <a:t>Диспетчеру необходимо сообщить: </a:t>
            </a:r>
            <a:endParaRPr lang="ru-RU">
              <a:solidFill>
                <a:srgbClr val="FFFFFF"/>
              </a:solidFill>
              <a:ea typeface="+mj-lt"/>
              <a:cs typeface="+mj-lt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7F317ADD-02C1-4277-93E6-B92756E7BA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018070"/>
              </p:ext>
            </p:extLst>
          </p:nvPr>
        </p:nvGraphicFramePr>
        <p:xfrm>
          <a:off x="5194300" y="-3945"/>
          <a:ext cx="6999516" cy="6802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77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EC4C1F-E52B-4269-97F4-D3C18C2B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00" y="1967265"/>
            <a:ext cx="2940178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Обеспечить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жизненные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функции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3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23F3C48-8390-436B-9446-6E3A41A0BB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5163" y="643466"/>
            <a:ext cx="516500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91099CB-9055-403E-B518-1491BBF312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24" y="1574019"/>
            <a:ext cx="3507473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2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Поддерж</a:t>
            </a:r>
            <a:r>
              <a:rPr lang="ru-RU" sz="3200" b="1" dirty="0" smtClean="0">
                <a:solidFill>
                  <a:srgbClr val="FFFFFF"/>
                </a:solidFill>
              </a:rPr>
              <a:t>ка</a:t>
            </a:r>
            <a:r>
              <a:rPr lang="en-US" sz="32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2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 </a:t>
            </a:r>
            <a:r>
              <a:rPr lang="ru-RU" sz="32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en-US" sz="3200" b="1" kern="120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сопровождение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7459" y="82165"/>
            <a:ext cx="7107381" cy="1605318"/>
          </a:xfrm>
        </p:spPr>
        <p:txBody>
          <a:bodyPr anchor="b">
            <a:normAutofit/>
          </a:bodyPr>
          <a:lstStyle/>
          <a:p>
            <a:r>
              <a:rPr lang="ru-RU" sz="8000" dirty="0" err="1" smtClean="0">
                <a:solidFill>
                  <a:schemeClr val="bg1"/>
                </a:solidFill>
                <a:cs typeface="Calibri Light" panose="020F0302020204030204"/>
              </a:rPr>
              <a:t>Хэштэги</a:t>
            </a:r>
            <a:endParaRPr lang="ru-RU" sz="8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94557" y="1963612"/>
            <a:ext cx="8782199" cy="3547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557" y="2177936"/>
            <a:ext cx="10453058" cy="50783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err="1" smtClean="0">
                <a:solidFill>
                  <a:schemeClr val="bg1"/>
                </a:solidFill>
              </a:rPr>
              <a:t>ПомогиПервым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ВМУР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ВМ18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МПУР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ИГМА</a:t>
            </a:r>
          </a:p>
          <a:p>
            <a:pPr algn="r"/>
            <a:endParaRPr lang="ru-RU" sz="5400" dirty="0" smtClean="0">
              <a:solidFill>
                <a:schemeClr val="bg1"/>
              </a:solidFill>
            </a:endParaRP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@volmedic18</a:t>
            </a: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igan_giri</a:t>
            </a:r>
            <a:endParaRPr lang="en-US" sz="5400" dirty="0" smtClean="0">
              <a:solidFill>
                <a:schemeClr val="bg1"/>
              </a:solidFill>
            </a:endParaRPr>
          </a:p>
          <a:p>
            <a:pPr algn="r"/>
            <a:endParaRPr lang="en-US" sz="5400" dirty="0">
              <a:solidFill>
                <a:schemeClr val="bg1"/>
              </a:solidFill>
            </a:endParaRPr>
          </a:p>
          <a:p>
            <a:pPr algn="r"/>
            <a:r>
              <a:rPr lang="ru-RU" sz="5400" dirty="0" smtClean="0">
                <a:solidFill>
                  <a:schemeClr val="bg1"/>
                </a:solidFill>
              </a:rPr>
              <a:t>Школьные отряды ВМ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28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7769"/>
            <a:ext cx="12192000" cy="699176"/>
          </a:xfrm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Как помочь человеку?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2" r="14470"/>
          <a:stretch/>
        </p:blipFill>
        <p:spPr bwMode="auto">
          <a:xfrm>
            <a:off x="7302759" y="1198968"/>
            <a:ext cx="4721290" cy="54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инородное тело в дыхательных путя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5103"/>
          <a:stretch/>
        </p:blipFill>
        <p:spPr bwMode="auto">
          <a:xfrm>
            <a:off x="174171" y="1391979"/>
            <a:ext cx="7296539" cy="52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2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88" y="0"/>
            <a:ext cx="8934137" cy="6854366"/>
          </a:xfrm>
        </p:spPr>
      </p:pic>
    </p:spTree>
    <p:extLst>
      <p:ext uri="{BB962C8B-B14F-4D97-AF65-F5344CB8AC3E}">
        <p14:creationId xmlns:p14="http://schemas.microsoft.com/office/powerpoint/2010/main" val="27215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631"/>
            <a:ext cx="6214188" cy="619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24" y="1553765"/>
            <a:ext cx="6073046" cy="359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7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0"/>
          <p:cNvSpPr txBox="1">
            <a:spLocks noGrp="1"/>
          </p:cNvSpPr>
          <p:nvPr>
            <p:ph type="body" idx="1"/>
          </p:nvPr>
        </p:nvSpPr>
        <p:spPr>
          <a:xfrm>
            <a:off x="838200" y="1560325"/>
            <a:ext cx="4777800" cy="9345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Bookman Old Style"/>
              <a:buNone/>
            </a:pPr>
            <a:r>
              <a:rPr lang="ru-RU" sz="4000" b="1" strike="noStrike" cap="none">
                <a:solidFill>
                  <a:srgbClr val="FF0000"/>
                </a:solidFill>
              </a:rPr>
              <a:t>Частичная   </a:t>
            </a:r>
            <a:r>
              <a:rPr lang="ru-RU" sz="4000" i="0" u="none" strike="noStrike" cap="none">
                <a:solidFill>
                  <a:srgbClr val="000000"/>
                </a:solidFill>
              </a:rPr>
              <a:t>                            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3000" i="0" u="none" strike="noStrike" cap="none">
              <a:solidFill>
                <a:srgbClr val="4F612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Bookman Old Style"/>
              <a:buNone/>
            </a:pPr>
            <a:r>
              <a:rPr lang="ru-RU" sz="4000" b="0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   </a:t>
            </a:r>
            <a:endParaRPr sz="40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6096000" y="1560325"/>
            <a:ext cx="5257800" cy="9345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Полная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0" y="651752"/>
            <a:ext cx="12192000" cy="736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Блокировка дыхательных путей инородным телом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0"/>
          <p:cNvSpPr txBox="1"/>
          <p:nvPr/>
        </p:nvSpPr>
        <p:spPr>
          <a:xfrm>
            <a:off x="1963800" y="2494825"/>
            <a:ext cx="2526600" cy="12255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Есть кашель </a:t>
            </a:r>
            <a:r>
              <a:rPr lang="ru-RU" sz="30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</a:t>
            </a:r>
            <a:endParaRPr/>
          </a:p>
        </p:txBody>
      </p:sp>
      <p:sp>
        <p:nvSpPr>
          <p:cNvPr id="361" name="Google Shape;361;p40"/>
          <p:cNvSpPr txBox="1"/>
          <p:nvPr/>
        </p:nvSpPr>
        <p:spPr>
          <a:xfrm>
            <a:off x="7224900" y="2494825"/>
            <a:ext cx="3000000" cy="12255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Человек начинает синеть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0"/>
          <p:cNvSpPr/>
          <p:nvPr/>
        </p:nvSpPr>
        <p:spPr>
          <a:xfrm rot="5400000">
            <a:off x="8416650" y="3704425"/>
            <a:ext cx="616500" cy="648300"/>
          </a:xfrm>
          <a:prstGeom prst="homePlate">
            <a:avLst>
              <a:gd name="adj" fmla="val 50000"/>
            </a:avLst>
          </a:prstGeom>
          <a:solidFill>
            <a:srgbClr val="3F3F3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0"/>
          <p:cNvSpPr txBox="1"/>
          <p:nvPr/>
        </p:nvSpPr>
        <p:spPr>
          <a:xfrm>
            <a:off x="2468100" y="4336825"/>
            <a:ext cx="1518000" cy="7365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libri"/>
                <a:ea typeface="Calibri"/>
                <a:cs typeface="Calibri"/>
                <a:sym typeface="Calibri"/>
              </a:rPr>
              <a:t>Кашлять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6096000" y="4336825"/>
            <a:ext cx="5257800" cy="23361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libri"/>
                <a:ea typeface="Calibri"/>
                <a:cs typeface="Calibri"/>
                <a:sym typeface="Calibri"/>
              </a:rPr>
              <a:t>Необходимо обхватить человека и сцепить руки в замок ,встав позади, совершить серию надавливаний. Совершать надавливания необходимо до тех пор, пока инородный предмет не будет извлечен.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0"/>
          <p:cNvSpPr/>
          <p:nvPr/>
        </p:nvSpPr>
        <p:spPr>
          <a:xfrm rot="5400000">
            <a:off x="2918850" y="3704425"/>
            <a:ext cx="616500" cy="648300"/>
          </a:xfrm>
          <a:prstGeom prst="homePlate">
            <a:avLst>
              <a:gd name="adj" fmla="val 50000"/>
            </a:avLst>
          </a:prstGeom>
          <a:solidFill>
            <a:srgbClr val="3F3F3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0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1093" y="339860"/>
            <a:ext cx="6649032" cy="2889114"/>
          </a:xfrm>
        </p:spPr>
        <p:txBody>
          <a:bodyPr anchor="b">
            <a:norm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cs typeface="Calibri Light"/>
              </a:rPr>
              <a:t>Проект </a:t>
            </a:r>
            <a:br>
              <a:rPr lang="ru-RU" sz="5400" dirty="0" smtClean="0">
                <a:solidFill>
                  <a:schemeClr val="bg1"/>
                </a:solidFill>
                <a:cs typeface="Calibri Light"/>
              </a:rPr>
            </a:br>
            <a:r>
              <a:rPr lang="ru-RU" sz="5400" dirty="0" smtClean="0">
                <a:solidFill>
                  <a:schemeClr val="bg1"/>
                </a:solidFill>
                <a:cs typeface="Calibri Light"/>
              </a:rPr>
              <a:t>“Помоги первым!"</a:t>
            </a:r>
            <a:endParaRPr lang="ru-RU" sz="5400" dirty="0">
              <a:cs typeface="Calibri Light" panose="020F0302020204030204"/>
            </a:endParaRPr>
          </a:p>
        </p:txBody>
      </p:sp>
      <p:pic>
        <p:nvPicPr>
          <p:cNvPr id="3074" name="Picture 2" descr="C:\Users\Dr.Greg\Downloads\фон3-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R-code для учета сертифика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7357"/>
            <a:ext cx="5949026" cy="59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1273" y="2518757"/>
            <a:ext cx="431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Регистрация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208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 txBox="1">
            <a:spLocks noGrp="1"/>
          </p:cNvSpPr>
          <p:nvPr>
            <p:ph type="title"/>
          </p:nvPr>
        </p:nvSpPr>
        <p:spPr>
          <a:xfrm>
            <a:off x="0" y="387769"/>
            <a:ext cx="12192000" cy="699176"/>
          </a:xfrm>
          <a:prstGeom prst="rect">
            <a:avLst/>
          </a:prstGeom>
          <a:solidFill>
            <a:srgbClr val="41414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Особенности у детей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6146" name="Picture 2" descr="ÐÐ°ÑÑÐ¸Ð½ÐºÐ¸ Ð¿Ð¾ Ð·Ð°Ð¿ÑÐ¾ÑÑ Ð¸Ð½Ð¾ÑÐ¾Ð´Ð½Ð¾Ðµ ÑÐµÐ»Ð¾ Ð² Ð´ÑÑÐ°ÑÐµÐ»ÑÐ½ÑÑ Ð¿ÑÑÑÑ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/>
          <a:stretch/>
        </p:blipFill>
        <p:spPr bwMode="auto">
          <a:xfrm>
            <a:off x="0" y="2058589"/>
            <a:ext cx="4298950" cy="38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972468"/>
            <a:ext cx="7620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7459" y="82165"/>
            <a:ext cx="7107381" cy="1605318"/>
          </a:xfrm>
        </p:spPr>
        <p:txBody>
          <a:bodyPr anchor="b">
            <a:normAutofit/>
          </a:bodyPr>
          <a:lstStyle/>
          <a:p>
            <a:r>
              <a:rPr lang="ru-RU" sz="8000" dirty="0" err="1" smtClean="0">
                <a:solidFill>
                  <a:schemeClr val="bg1"/>
                </a:solidFill>
                <a:cs typeface="Calibri Light" panose="020F0302020204030204"/>
              </a:rPr>
              <a:t>Хэштэги</a:t>
            </a:r>
            <a:endParaRPr lang="ru-RU" sz="8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94557" y="1963612"/>
            <a:ext cx="8782199" cy="3547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557" y="2177936"/>
            <a:ext cx="10453058" cy="50783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err="1" smtClean="0">
                <a:solidFill>
                  <a:schemeClr val="bg1"/>
                </a:solidFill>
              </a:rPr>
              <a:t>ПомогиПервым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ВМУР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ВМ18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МПУР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ИГМА</a:t>
            </a:r>
          </a:p>
          <a:p>
            <a:pPr algn="r"/>
            <a:endParaRPr lang="ru-RU" sz="5400" dirty="0" smtClean="0">
              <a:solidFill>
                <a:schemeClr val="bg1"/>
              </a:solidFill>
            </a:endParaRP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@volmedic18</a:t>
            </a: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igan_giri</a:t>
            </a:r>
            <a:endParaRPr lang="en-US" sz="5400" dirty="0" smtClean="0">
              <a:solidFill>
                <a:schemeClr val="bg1"/>
              </a:solidFill>
            </a:endParaRPr>
          </a:p>
          <a:p>
            <a:pPr algn="r"/>
            <a:endParaRPr lang="en-US" sz="5400" dirty="0">
              <a:solidFill>
                <a:schemeClr val="bg1"/>
              </a:solidFill>
            </a:endParaRPr>
          </a:p>
          <a:p>
            <a:pPr algn="r"/>
            <a:r>
              <a:rPr lang="ru-RU" sz="5400" dirty="0" smtClean="0">
                <a:solidFill>
                  <a:schemeClr val="bg1"/>
                </a:solidFill>
              </a:rPr>
              <a:t>Школьные отряды ВМ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542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54" y="1542196"/>
            <a:ext cx="10599193" cy="398514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200" b="1" dirty="0" smtClean="0"/>
              <a:t>Вы видите человека, лежащего на земле, он в сознании, кричит от боли. Вы замечаете в области бедра резанную рану с брызжущей кровью.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u="sng" dirty="0" smtClean="0"/>
              <a:t>Вопросы: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Каковы будут ваши действия, если возможности наложить жгут у вас нет?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19617" y="668740"/>
            <a:ext cx="292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Ситуация 1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Ситуация 3</a:t>
            </a:r>
            <a:endParaRPr lang="en-US" sz="3600" dirty="0"/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6"/>
          <a:stretch/>
        </p:blipFill>
        <p:spPr bwMode="auto">
          <a:xfrm>
            <a:off x="5890629" y="4595750"/>
            <a:ext cx="5633433" cy="20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ÐÐ°ÑÑÐ¸Ð½ÐºÐ¸ Ð¿Ð¾ Ð·Ð°Ð¿ÑÐ¾ÑÑ ÑÐµÐ»Ð¾Ð²ÐµÐº Ñ Ð°ÑÑÐµÑÐ¸Ð°Ð»ÑÐ½ÑÐ¼ ÐºÑÐ¾Ð²Ð¾ÑÐµÑÐµÐ½Ð¸ÐµÐ¼ Ð¸Ð· Ð±ÐµÐ´ÑÐµÐ½Ð½Ð¾Ð¹ Ð°ÑÑÐµÑÐ¸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7" y="234162"/>
            <a:ext cx="5174184" cy="38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ÑÐµÐ»Ð¾Ð²ÐµÐº Ñ Ð°ÑÑÐµÑÐ¸Ð°Ð»ÑÐ½ÑÐ¼ ÐºÑÐ¾Ð²Ð¾ÑÐµÑÐµÐ½Ð¸ÐµÐ¼ Ð¸Ð· Ð±ÐµÐ´ÑÐµÐ½Ð½Ð¾Ð¹ Ð°ÑÑÐµÑÐ¸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r="15959"/>
          <a:stretch/>
        </p:blipFill>
        <p:spPr bwMode="auto">
          <a:xfrm>
            <a:off x="6400800" y="508231"/>
            <a:ext cx="5220999" cy="52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ÐÐ°ÑÑÐ¸Ð½ÐºÐ¸ Ð¿Ð¾ Ð·Ð°Ð¿ÑÐ¾ÑÑ ÑÐµÐ»Ð¾Ð²ÐµÐº Ñ Ð°ÑÑÐµÑÐ¸Ð°Ð»ÑÐ½ÑÐ¼ ÐºÑÐ¾Ð²Ð¾ÑÐµÑÐµÐ½Ð¸ÐµÐ¼ Ð¸Ð· Ð±ÐµÐ´ÑÐµÐ½Ð½Ð¾Ð¹ Ð°ÑÑÐµÑÐ¸Ð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6970" r="2633" b="4441"/>
          <a:stretch/>
        </p:blipFill>
        <p:spPr bwMode="auto">
          <a:xfrm>
            <a:off x="2012080" y="4230806"/>
            <a:ext cx="4885460" cy="26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²Ð¸Ð´Ñ ÐºÑÐ¾Ð²Ð¾ÑÐµÑÐµÐ½Ð¸Ð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3"/>
          <a:stretch/>
        </p:blipFill>
        <p:spPr bwMode="auto">
          <a:xfrm>
            <a:off x="1096870" y="1540092"/>
            <a:ext cx="9899931" cy="49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Google Shape;466;p52"/>
          <p:cNvSpPr/>
          <p:nvPr/>
        </p:nvSpPr>
        <p:spPr>
          <a:xfrm rot="-5400000">
            <a:off x="3744309" y="-3457441"/>
            <a:ext cx="1100715" cy="8589336"/>
          </a:xfrm>
          <a:prstGeom prst="downArrow">
            <a:avLst>
              <a:gd name="adj1" fmla="val 100000"/>
              <a:gd name="adj2" fmla="val 25345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2"/>
          <p:cNvSpPr txBox="1"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2"/>
          <p:cNvSpPr txBox="1"/>
          <p:nvPr/>
        </p:nvSpPr>
        <p:spPr>
          <a:xfrm>
            <a:off x="495015" y="412294"/>
            <a:ext cx="5683378" cy="84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Виды кровотечений</a:t>
            </a:r>
            <a:endParaRPr sz="4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/>
          <p:nvPr/>
        </p:nvSpPr>
        <p:spPr>
          <a:xfrm>
            <a:off x="4612943" y="1232850"/>
            <a:ext cx="7579057" cy="868905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53"/>
          <p:cNvSpPr/>
          <p:nvPr/>
        </p:nvSpPr>
        <p:spPr>
          <a:xfrm>
            <a:off x="4612943" y="2542182"/>
            <a:ext cx="7579058" cy="868905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53"/>
          <p:cNvSpPr/>
          <p:nvPr/>
        </p:nvSpPr>
        <p:spPr>
          <a:xfrm>
            <a:off x="4544567" y="3697379"/>
            <a:ext cx="7551762" cy="1260142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3"/>
          <p:cNvSpPr/>
          <p:nvPr/>
        </p:nvSpPr>
        <p:spPr>
          <a:xfrm>
            <a:off x="4558215" y="5199179"/>
            <a:ext cx="7524466" cy="868905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9" name="Google Shape;489;p53" descr="img-hSAU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9613" y="585148"/>
            <a:ext cx="3042595" cy="565187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3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3"/>
          <p:cNvSpPr txBox="1"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3"/>
          <p:cNvSpPr/>
          <p:nvPr/>
        </p:nvSpPr>
        <p:spPr>
          <a:xfrm>
            <a:off x="717423" y="2380035"/>
            <a:ext cx="384079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Способы </a:t>
            </a:r>
            <a:r>
              <a:rPr lang="ru-RU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останов-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ки</a:t>
            </a:r>
            <a:r>
              <a:rPr lang="ru-RU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наружного кровотечения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3"/>
          <p:cNvSpPr/>
          <p:nvPr/>
        </p:nvSpPr>
        <p:spPr>
          <a:xfrm>
            <a:off x="6822889" y="2845721"/>
            <a:ext cx="5259792" cy="79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Наложение </a:t>
            </a: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давящей повязки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3"/>
          <p:cNvSpPr txBox="1"/>
          <p:nvPr/>
        </p:nvSpPr>
        <p:spPr>
          <a:xfrm>
            <a:off x="6892120" y="1187356"/>
            <a:ext cx="52998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Пальцевое прижатие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сосуда в ране или на протяжении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3"/>
          <p:cNvSpPr txBox="1"/>
          <p:nvPr/>
        </p:nvSpPr>
        <p:spPr>
          <a:xfrm>
            <a:off x="7820030" y="3644962"/>
            <a:ext cx="427629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кровотечения из конечности - </a:t>
            </a: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сгибанием в суставах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3"/>
          <p:cNvSpPr txBox="1"/>
          <p:nvPr/>
        </p:nvSpPr>
        <p:spPr>
          <a:xfrm>
            <a:off x="7248835" y="5143383"/>
            <a:ext cx="48338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Наложение</a:t>
            </a: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жгута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(на магистральные сосуды)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7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"/>
          <p:cNvSpPr/>
          <p:nvPr/>
        </p:nvSpPr>
        <p:spPr>
          <a:xfrm rot="-5400000">
            <a:off x="2149929" y="-1393371"/>
            <a:ext cx="1397780" cy="5079220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3"/>
          <p:cNvSpPr txBox="1"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3"/>
          <p:cNvSpPr/>
          <p:nvPr/>
        </p:nvSpPr>
        <p:spPr>
          <a:xfrm>
            <a:off x="506186" y="669472"/>
            <a:ext cx="4425043" cy="78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ЭКСПЕРИМЕНТ</a:t>
            </a:r>
            <a:endParaRPr sz="4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Картинки по запросу разница артерии и вен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7"/>
          <a:stretch/>
        </p:blipFill>
        <p:spPr bwMode="auto">
          <a:xfrm>
            <a:off x="506186" y="1845129"/>
            <a:ext cx="11345294" cy="439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90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22913" y="5934038"/>
            <a:ext cx="6726071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Скругленный прямоугольник 14"/>
          <p:cNvSpPr/>
          <p:nvPr/>
        </p:nvSpPr>
        <p:spPr>
          <a:xfrm>
            <a:off x="220639" y="3678074"/>
            <a:ext cx="6726071" cy="995230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Скругленный прямоугольник 15"/>
          <p:cNvSpPr/>
          <p:nvPr/>
        </p:nvSpPr>
        <p:spPr>
          <a:xfrm>
            <a:off x="220638" y="4749920"/>
            <a:ext cx="6712425" cy="114605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218363" y="2654491"/>
            <a:ext cx="6714700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191068" y="1669578"/>
            <a:ext cx="6741995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37" y="1310186"/>
            <a:ext cx="8019767" cy="1910688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Arial" pitchFamily="34" charset="0"/>
              <a:buChar char="•"/>
              <a:defRPr sz="2800" b="1"/>
            </a:pPr>
            <a:r>
              <a:rPr lang="ru-RU" sz="2400" dirty="0" smtClean="0">
                <a:latin typeface="Calibri Light" pitchFamily="34" charset="0"/>
              </a:rPr>
              <a:t>Помнить о безопасности для себя</a:t>
            </a:r>
            <a:br>
              <a:rPr lang="ru-RU" sz="2400" dirty="0" smtClean="0">
                <a:latin typeface="Calibri Light" pitchFamily="34" charset="0"/>
              </a:rPr>
            </a:br>
            <a:endParaRPr lang="ru-RU" sz="2400" dirty="0">
              <a:latin typeface="Calibri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9617" y="668740"/>
            <a:ext cx="292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Ситуация 1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Наложение давящей повязки</a:t>
            </a:r>
            <a:endParaRPr lang="en-US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6990" y="2692399"/>
            <a:ext cx="6710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libri Light" pitchFamily="34" charset="0"/>
              </a:rPr>
              <a:t>    Конечность необходимо </a:t>
            </a:r>
            <a:r>
              <a:rPr lang="ru-RU" sz="2400" b="1" dirty="0" smtClean="0">
                <a:latin typeface="Calibri Light" pitchFamily="34" charset="0"/>
              </a:rPr>
              <a:t>поднять </a:t>
            </a:r>
            <a:r>
              <a:rPr lang="ru-RU" sz="2400" dirty="0" smtClean="0">
                <a:latin typeface="Calibri Light" pitchFamily="34" charset="0"/>
              </a:rPr>
              <a:t>выше тела</a:t>
            </a:r>
            <a:br>
              <a:rPr lang="ru-RU" sz="2400" dirty="0" smtClean="0">
                <a:latin typeface="Calibri Light" pitchFamily="34" charset="0"/>
              </a:rPr>
            </a:br>
            <a:endParaRPr lang="ru-RU" sz="2400" dirty="0">
              <a:latin typeface="Calibri Ligh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114" y="3730469"/>
            <a:ext cx="74061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libri Light" pitchFamily="34" charset="0"/>
              </a:rPr>
              <a:t>   Повязку накладывать непосредственно </a:t>
            </a:r>
          </a:p>
          <a:p>
            <a:r>
              <a:rPr lang="ru-RU" sz="2400" b="1" dirty="0" smtClean="0">
                <a:latin typeface="Calibri Light" pitchFamily="34" charset="0"/>
              </a:rPr>
              <a:t>на рану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2913" y="46733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libri Light" pitchFamily="34" charset="0"/>
              </a:rPr>
              <a:t>   Поверх ткани наложить плотный валик из бинта, ваты или чистого носового платка и </a:t>
            </a:r>
            <a:r>
              <a:rPr lang="ru-RU" sz="2400" b="1" dirty="0" smtClean="0">
                <a:latin typeface="Calibri Light" pitchFamily="34" charset="0"/>
              </a:rPr>
              <a:t>туго</a:t>
            </a:r>
            <a:r>
              <a:rPr lang="ru-RU" sz="2400" dirty="0" smtClean="0">
                <a:latin typeface="Calibri Light" pitchFamily="34" charset="0"/>
              </a:rPr>
              <a:t>  прибинтовать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1114" y="6137659"/>
            <a:ext cx="5420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libri Light" pitchFamily="34" charset="0"/>
              </a:rPr>
              <a:t>   </a:t>
            </a:r>
            <a:r>
              <a:rPr lang="ru-RU" sz="2400" b="1" dirty="0" smtClean="0">
                <a:latin typeface="Calibri Light" pitchFamily="34" charset="0"/>
              </a:rPr>
              <a:t>Проверить пульс </a:t>
            </a:r>
            <a:r>
              <a:rPr lang="ru-RU" sz="2400" dirty="0" err="1" smtClean="0">
                <a:latin typeface="Calibri Light" pitchFamily="34" charset="0"/>
              </a:rPr>
              <a:t>дистальнее</a:t>
            </a:r>
            <a:r>
              <a:rPr lang="ru-RU" sz="2400" dirty="0" smtClean="0">
                <a:latin typeface="Calibri Light" pitchFamily="34" charset="0"/>
              </a:rPr>
              <a:t> повязки</a:t>
            </a:r>
            <a:endParaRPr lang="ru-RU" sz="2400" dirty="0">
              <a:latin typeface="Calibri Light" pitchFamily="34" charset="0"/>
            </a:endParaRPr>
          </a:p>
        </p:txBody>
      </p:sp>
      <p:pic>
        <p:nvPicPr>
          <p:cNvPr id="18" name="Рисунок 17" descr="Рисунок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8521" y="1394242"/>
            <a:ext cx="2247900" cy="1995055"/>
          </a:xfrm>
          <a:prstGeom prst="rect">
            <a:avLst/>
          </a:prstGeom>
        </p:spPr>
      </p:pic>
      <p:pic>
        <p:nvPicPr>
          <p:cNvPr id="19" name="Рисунок 18" descr="Рисунок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5221" y="3293524"/>
            <a:ext cx="2228850" cy="1939935"/>
          </a:xfrm>
          <a:prstGeom prst="rect">
            <a:avLst/>
          </a:prstGeom>
        </p:spPr>
      </p:pic>
      <p:pic>
        <p:nvPicPr>
          <p:cNvPr id="20" name="Рисунок 19" descr="Рисунок8.jpg"/>
          <p:cNvPicPr>
            <a:picLocks noChangeAspect="1"/>
          </p:cNvPicPr>
          <p:nvPr/>
        </p:nvPicPr>
        <p:blipFill rotWithShape="1">
          <a:blip r:embed="rId4" cstate="print"/>
          <a:srcRect b="15805"/>
          <a:stretch/>
        </p:blipFill>
        <p:spPr>
          <a:xfrm>
            <a:off x="7284918" y="5116312"/>
            <a:ext cx="2309457" cy="1741688"/>
          </a:xfrm>
          <a:prstGeom prst="rect">
            <a:avLst/>
          </a:prstGeom>
        </p:spPr>
      </p:pic>
      <p:pic>
        <p:nvPicPr>
          <p:cNvPr id="21" name="image19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5400000">
            <a:off x="8261200" y="3197881"/>
            <a:ext cx="5131555" cy="17928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9617" y="668740"/>
            <a:ext cx="292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Ситуация 1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Правила наложения жгута</a:t>
            </a:r>
            <a:endParaRPr lang="en-US" sz="3600" dirty="0"/>
          </a:p>
        </p:txBody>
      </p:sp>
      <p:pic>
        <p:nvPicPr>
          <p:cNvPr id="23" name="image24.jpg"/>
          <p:cNvPicPr>
            <a:picLocks noChangeAspect="1"/>
          </p:cNvPicPr>
          <p:nvPr/>
        </p:nvPicPr>
        <p:blipFill>
          <a:blip r:embed="rId2" cstate="print">
            <a:lum bright="6000" contrast="4000"/>
            <a:extLst/>
          </a:blip>
          <a:stretch>
            <a:fillRect/>
          </a:stretch>
        </p:blipFill>
        <p:spPr>
          <a:xfrm>
            <a:off x="3456576" y="2781763"/>
            <a:ext cx="5573124" cy="405511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Box 23"/>
          <p:cNvSpPr txBox="1"/>
          <p:nvPr/>
        </p:nvSpPr>
        <p:spPr>
          <a:xfrm>
            <a:off x="254616" y="2029109"/>
            <a:ext cx="1183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Calibri Light" pitchFamily="34" charset="0"/>
              </a:rPr>
              <a:t> </a:t>
            </a:r>
            <a:r>
              <a:rPr lang="ru-RU" sz="3200" dirty="0" smtClean="0">
                <a:latin typeface="Calibri Light" pitchFamily="34" charset="0"/>
              </a:rPr>
              <a:t>Жгут накладывают </a:t>
            </a:r>
            <a:r>
              <a:rPr lang="ru-RU" sz="3200" b="1" dirty="0" smtClean="0">
                <a:latin typeface="Calibri Light" pitchFamily="34" charset="0"/>
              </a:rPr>
              <a:t>выше</a:t>
            </a:r>
            <a:r>
              <a:rPr lang="ru-RU" sz="3200" dirty="0" smtClean="0">
                <a:latin typeface="Calibri Light" pitchFamily="34" charset="0"/>
              </a:rPr>
              <a:t> раны, но как можно ближе к ней</a:t>
            </a:r>
            <a:endParaRPr lang="ru-RU" sz="32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9617" y="668740"/>
            <a:ext cx="292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Ситуация 1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09 nalozhenie-zhguta.jpg"/>
          <p:cNvPicPr>
            <a:picLocks noChangeAspect="1"/>
          </p:cNvPicPr>
          <p:nvPr/>
        </p:nvPicPr>
        <p:blipFill>
          <a:blip r:embed="rId2" cstate="print">
            <a:lum bright="4000" contrast="5000"/>
          </a:blip>
          <a:stretch>
            <a:fillRect/>
          </a:stretch>
        </p:blipFill>
        <p:spPr>
          <a:xfrm>
            <a:off x="2068299" y="1911065"/>
            <a:ext cx="7454900" cy="4673600"/>
          </a:xfrm>
          <a:prstGeom prst="rect">
            <a:avLst/>
          </a:prstGeom>
        </p:spPr>
      </p:pic>
      <p:pic>
        <p:nvPicPr>
          <p:cNvPr id="12" name="Рисунок 11" descr="Рисунок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3409"/>
            <a:ext cx="12192000" cy="1299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831" y="682388"/>
            <a:ext cx="1209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Нельзя накладывать жгут на голую кожу! </a:t>
            </a:r>
            <a:r>
              <a:rPr lang="ru-RU" sz="3600" dirty="0" smtClean="0">
                <a:solidFill>
                  <a:schemeClr val="bg1"/>
                </a:solidFill>
                <a:latin typeface="Calibri Light" pitchFamily="34" charset="0"/>
              </a:rPr>
              <a:t>Накладываем на одежду или ткань</a:t>
            </a:r>
            <a:endParaRPr lang="ru-RU" sz="3600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r.Greg\Downloads\фон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1" y="515391"/>
            <a:ext cx="5808976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73884" y="1683476"/>
            <a:ext cx="389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Группа ВК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3515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2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9871999">
            <a:off x="8227707" y="2621338"/>
            <a:ext cx="2982403" cy="340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1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93480" y="1984532"/>
            <a:ext cx="2976562" cy="396874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817658" y="564108"/>
            <a:ext cx="6741995" cy="112821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422" y="2511188"/>
            <a:ext cx="3340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libri Light" pitchFamily="34" charset="0"/>
              </a:rPr>
              <a:t>Что использовать?</a:t>
            </a:r>
            <a:endParaRPr lang="ru-RU" sz="36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5164" y="639633"/>
            <a:ext cx="6096000" cy="9455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05255">
              <a:spcBef>
                <a:spcPts val="900"/>
              </a:spcBef>
              <a:defRPr sz="2772"/>
            </a:pPr>
            <a:r>
              <a:rPr lang="ru-RU" dirty="0" smtClean="0"/>
              <a:t>Специальный кровоостанавливающий резиновый жгут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2639" y="1903864"/>
            <a:ext cx="6741995" cy="112593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4781265" y="5363571"/>
            <a:ext cx="6741995" cy="113731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5067868" y="1980624"/>
            <a:ext cx="6096000" cy="14875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05255">
              <a:spcBef>
                <a:spcPts val="900"/>
              </a:spcBef>
              <a:defRPr sz="2772"/>
            </a:pPr>
            <a:r>
              <a:rPr lang="ru-RU" dirty="0" smtClean="0"/>
              <a:t>Подручные материалы (ремень, пояс, платок и т.д.).</a:t>
            </a:r>
          </a:p>
          <a:p>
            <a:pPr algn="just" defTabSz="905255">
              <a:spcBef>
                <a:spcPts val="900"/>
              </a:spcBef>
              <a:defRPr sz="2772"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13278" y="5426487"/>
            <a:ext cx="6096000" cy="9455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05255">
              <a:spcBef>
                <a:spcPts val="900"/>
              </a:spcBef>
              <a:defRPr sz="2772"/>
            </a:pPr>
            <a:r>
              <a:rPr lang="ru-RU" b="1" dirty="0" smtClean="0">
                <a:solidFill>
                  <a:srgbClr val="FF0000"/>
                </a:solidFill>
              </a:rPr>
              <a:t>Нельзя использовать: шнурки, веревки, бечевки и т. д.!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nakakoysrokzhgutnakladivaetsyaletom_CC751B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8583">
            <a:off x="6355231" y="2387236"/>
            <a:ext cx="3373769" cy="32500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776714" y="250209"/>
            <a:ext cx="6741995" cy="112821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163" y="2183641"/>
            <a:ext cx="3070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libri Light" pitchFamily="34" charset="0"/>
              </a:rPr>
              <a:t>4. На какое время накладывают жгут?</a:t>
            </a:r>
            <a:endParaRPr lang="ru-RU" sz="36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2639" y="1562670"/>
            <a:ext cx="6741995" cy="15217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4781265" y="5240739"/>
            <a:ext cx="6741995" cy="143756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рямоугольник 13"/>
          <p:cNvSpPr/>
          <p:nvPr/>
        </p:nvSpPr>
        <p:spPr>
          <a:xfrm>
            <a:off x="5163403" y="5259597"/>
            <a:ext cx="6096000" cy="1372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05255">
              <a:spcBef>
                <a:spcPts val="900"/>
              </a:spcBef>
              <a:defRPr sz="2772"/>
            </a:pPr>
            <a:r>
              <a:rPr lang="ru-RU" dirty="0" smtClean="0">
                <a:solidFill>
                  <a:srgbClr val="FF0000"/>
                </a:solidFill>
              </a:rPr>
              <a:t>В месте наложения жгута необходимо поместить записку с указанием времени его наложения!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81516" y="335872"/>
            <a:ext cx="6096000" cy="9455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05255">
              <a:spcBef>
                <a:spcPts val="900"/>
              </a:spcBef>
              <a:defRPr sz="2772"/>
            </a:pPr>
            <a:r>
              <a:rPr lang="ru-RU" sz="2800" dirty="0" smtClean="0"/>
              <a:t>Не более 1 часа с момента его наложения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58686" y="1610184"/>
            <a:ext cx="6096000" cy="1372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05255">
              <a:spcBef>
                <a:spcPts val="900"/>
              </a:spcBef>
              <a:defRPr sz="2772"/>
            </a:pPr>
            <a:r>
              <a:rPr lang="ru-RU" dirty="0" smtClean="0"/>
              <a:t>По истечении часа нужно ослабить на 1-2 минуты и переложить выше прежнего места</a:t>
            </a: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163" y="2183641"/>
            <a:ext cx="3070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libri Light" pitchFamily="34" charset="0"/>
              </a:rPr>
              <a:t>4. На какое время накладывают жгут?</a:t>
            </a:r>
            <a:endParaRPr lang="ru-RU" sz="36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12" name="image2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15180" y="0"/>
            <a:ext cx="9908311" cy="6843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Рисунок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8670" y="3561686"/>
            <a:ext cx="3207223" cy="3296314"/>
          </a:xfrm>
          <a:prstGeom prst="rect">
            <a:avLst/>
          </a:prstGeom>
        </p:spPr>
      </p:pic>
      <p:pic>
        <p:nvPicPr>
          <p:cNvPr id="14" name="Рисунок 13" descr="Рисунок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1646" y="0"/>
            <a:ext cx="2973995" cy="3068785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7422" y="2318442"/>
            <a:ext cx="3840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Помощь при носовом кровотечении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55641" y="591405"/>
            <a:ext cx="5436359" cy="99173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6755641" y="1753740"/>
            <a:ext cx="5436360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6755641" y="2779595"/>
            <a:ext cx="5436358" cy="2677236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6755641" y="5738987"/>
            <a:ext cx="5436358" cy="954107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11"/>
          <p:cNvSpPr/>
          <p:nvPr/>
        </p:nvSpPr>
        <p:spPr>
          <a:xfrm>
            <a:off x="6755641" y="1793019"/>
            <a:ext cx="4638834" cy="79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81000"/>
              </a:lnSpc>
              <a:defRPr sz="2900"/>
            </a:pPr>
            <a:r>
              <a:rPr lang="ru-RU" sz="2800" dirty="0" smtClean="0">
                <a:latin typeface="Calibri Light" pitchFamily="34" charset="0"/>
              </a:rPr>
              <a:t>Слегка </a:t>
            </a:r>
            <a:r>
              <a:rPr lang="ru-RU" sz="2800" b="1" dirty="0" smtClean="0">
                <a:latin typeface="Calibri Light" pitchFamily="34" charset="0"/>
              </a:rPr>
              <a:t>наклонить голову</a:t>
            </a:r>
          </a:p>
          <a:p>
            <a:pPr marL="514350" indent="-514350">
              <a:lnSpc>
                <a:spcPct val="81000"/>
              </a:lnSpc>
              <a:defRPr sz="2900"/>
            </a:pPr>
            <a:r>
              <a:rPr lang="ru-RU" sz="2800" b="1" dirty="0" smtClean="0">
                <a:latin typeface="Calibri Light" pitchFamily="34" charset="0"/>
              </a:rPr>
              <a:t>вперед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55641" y="586854"/>
            <a:ext cx="5436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 Light" pitchFamily="34" charset="0"/>
              </a:rPr>
              <a:t>Удобно </a:t>
            </a:r>
            <a:r>
              <a:rPr lang="ru-RU" sz="2800" b="1" dirty="0" smtClean="0">
                <a:latin typeface="Calibri Light" pitchFamily="34" charset="0"/>
              </a:rPr>
              <a:t>усадить</a:t>
            </a:r>
            <a:r>
              <a:rPr lang="ru-RU" sz="2800" dirty="0" smtClean="0">
                <a:latin typeface="Calibri Light" pitchFamily="34" charset="0"/>
              </a:rPr>
              <a:t>, чтобы голова была выше туловища</a:t>
            </a:r>
            <a:endParaRPr lang="ru-RU" sz="2800" dirty="0">
              <a:latin typeface="Calibri Ligh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5641" y="2779595"/>
            <a:ext cx="54363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libri Light" pitchFamily="34" charset="0"/>
              </a:rPr>
              <a:t>Прижать крыло носа к перегородке. </a:t>
            </a:r>
            <a:r>
              <a:rPr lang="ru-RU" sz="2800" dirty="0" smtClean="0">
                <a:latin typeface="Calibri Light" pitchFamily="34" charset="0"/>
              </a:rPr>
              <a:t>Перед этим можно ввести в носовые ходы ватные тампоны (сухие или смоченные 3% перекисью водорода).</a:t>
            </a:r>
          </a:p>
          <a:p>
            <a:pPr algn="r"/>
            <a:endParaRPr lang="ru-RU" sz="2800" b="1" dirty="0">
              <a:latin typeface="Calibri Light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45839" y="5700273"/>
            <a:ext cx="5955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900"/>
            </a:pPr>
            <a:r>
              <a:rPr lang="ru-RU" sz="2800" dirty="0" smtClean="0">
                <a:latin typeface="Calibri Light" pitchFamily="34" charset="0"/>
              </a:rPr>
              <a:t>Положить </a:t>
            </a:r>
            <a:r>
              <a:rPr lang="ru-RU" sz="2800" b="1" dirty="0" smtClean="0">
                <a:latin typeface="Calibri Light" pitchFamily="34" charset="0"/>
              </a:rPr>
              <a:t>холод</a:t>
            </a:r>
            <a:r>
              <a:rPr lang="ru-RU" sz="2800" dirty="0" smtClean="0">
                <a:latin typeface="Calibri Light" pitchFamily="34" charset="0"/>
              </a:rPr>
              <a:t> на затылок и переносицу (пузырь со льдом).</a:t>
            </a:r>
            <a:endParaRPr lang="ru-RU" sz="28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q0vs7dDDd44.jpg"/>
          <p:cNvPicPr>
            <a:picLocks noChangeAspect="1"/>
          </p:cNvPicPr>
          <p:nvPr/>
        </p:nvPicPr>
        <p:blipFill rotWithShape="1">
          <a:blip r:embed="rId2" cstate="print"/>
          <a:srcRect l="15153"/>
          <a:stretch/>
        </p:blipFill>
        <p:spPr>
          <a:xfrm>
            <a:off x="0" y="2499315"/>
            <a:ext cx="5038014" cy="33473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9" y="1707958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7473" y="1348800"/>
            <a:ext cx="84115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libri Light" pitchFamily="34" charset="0"/>
              </a:rPr>
              <a:t>Роланд Кейс отмечает, что во время Второй мировой войны </a:t>
            </a:r>
            <a:r>
              <a:rPr lang="ru-RU" sz="2800" dirty="0" smtClean="0">
                <a:solidFill>
                  <a:srgbClr val="FF0000"/>
                </a:solidFill>
                <a:latin typeface="Calibri Light" pitchFamily="34" charset="0"/>
              </a:rPr>
              <a:t>ОНО </a:t>
            </a:r>
            <a:r>
              <a:rPr lang="ru-RU" sz="2800" dirty="0" smtClean="0">
                <a:latin typeface="Calibri Light" pitchFamily="34" charset="0"/>
              </a:rPr>
              <a:t>создавало летчикам больше трудностей, чем другие проблемы.</a:t>
            </a:r>
          </a:p>
          <a:p>
            <a:pPr algn="ctr"/>
            <a:endParaRPr lang="ru-RU" sz="2800" dirty="0" smtClean="0">
              <a:latin typeface="Calibri Light" pitchFamily="34" charset="0"/>
            </a:endParaRPr>
          </a:p>
          <a:p>
            <a:pPr algn="ctr"/>
            <a:r>
              <a:rPr lang="ru-RU" sz="2800" dirty="0" smtClean="0">
                <a:latin typeface="Calibri Light" pitchFamily="34" charset="0"/>
              </a:rPr>
              <a:t>Первая помощь при </a:t>
            </a:r>
            <a:r>
              <a:rPr lang="ru-RU" sz="2800" dirty="0" smtClean="0">
                <a:solidFill>
                  <a:srgbClr val="FF3300"/>
                </a:solidFill>
                <a:latin typeface="Calibri Light" pitchFamily="34" charset="0"/>
              </a:rPr>
              <a:t>НЕМ </a:t>
            </a:r>
            <a:r>
              <a:rPr lang="ru-RU" sz="2800" dirty="0" smtClean="0">
                <a:latin typeface="Calibri Light" pitchFamily="34" charset="0"/>
              </a:rPr>
              <a:t>включает легкий массаж. </a:t>
            </a:r>
          </a:p>
          <a:p>
            <a:pPr algn="ctr"/>
            <a:endParaRPr lang="ru-RU" sz="2800" dirty="0" smtClean="0">
              <a:latin typeface="Calibri Light" pitchFamily="34" charset="0"/>
            </a:endParaRPr>
          </a:p>
          <a:p>
            <a:pPr algn="ctr"/>
            <a:r>
              <a:rPr lang="ru-RU" sz="2800" dirty="0" smtClean="0">
                <a:latin typeface="Calibri Light" pitchFamily="34" charset="0"/>
              </a:rPr>
              <a:t>Одной из причин «бегства» армии Наполеона было именно </a:t>
            </a:r>
            <a:r>
              <a:rPr lang="ru-RU" sz="2800" dirty="0" smtClean="0">
                <a:solidFill>
                  <a:srgbClr val="FF3300"/>
                </a:solidFill>
                <a:latin typeface="Calibri Light" pitchFamily="34" charset="0"/>
              </a:rPr>
              <a:t>ЭТО</a:t>
            </a:r>
            <a:r>
              <a:rPr lang="ru-RU" sz="2800" dirty="0" smtClean="0">
                <a:latin typeface="Calibri Light" pitchFamily="34" charset="0"/>
              </a:rPr>
              <a:t>.</a:t>
            </a:r>
          </a:p>
          <a:p>
            <a:pPr algn="ctr"/>
            <a:endParaRPr lang="ru-RU" sz="2800" dirty="0" smtClean="0">
              <a:solidFill>
                <a:srgbClr val="FF3300"/>
              </a:solidFill>
              <a:latin typeface="Calibri Light" pitchFamily="34" charset="0"/>
            </a:endParaRPr>
          </a:p>
          <a:p>
            <a:pPr algn="ctr"/>
            <a:r>
              <a:rPr lang="ru-RU" sz="2800" dirty="0" smtClean="0">
                <a:latin typeface="Calibri Light" pitchFamily="34" charset="0"/>
              </a:rPr>
              <a:t>ЧТО ЭТО? </a:t>
            </a:r>
            <a:endParaRPr lang="ru-RU" sz="28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Загадка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q0vs7dDDd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76125" y="2138269"/>
            <a:ext cx="6820327" cy="38448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1188" y="1171379"/>
            <a:ext cx="968081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3200" dirty="0" smtClean="0">
                <a:latin typeface="Calibri Light" pitchFamily="34" charset="0"/>
              </a:rPr>
              <a:t>Чем чаще использовались новые самолеты, летающие на большой высоте, тем больше проблем с </a:t>
            </a:r>
            <a:r>
              <a:rPr lang="ru-RU" sz="3200" b="1" dirty="0" smtClean="0">
                <a:latin typeface="Calibri Light" pitchFamily="34" charset="0"/>
              </a:rPr>
              <a:t>отморожением</a:t>
            </a:r>
            <a:r>
              <a:rPr lang="ru-RU" sz="3200" dirty="0" smtClean="0">
                <a:latin typeface="Calibri Light" pitchFamily="34" charset="0"/>
              </a:rPr>
              <a:t> было у летчиков, так как на такой высоте обычно очень холодно, а самолеты не обогревались. </a:t>
            </a:r>
          </a:p>
          <a:p>
            <a:pPr algn="ctr"/>
            <a:endParaRPr lang="ru-RU" sz="3200" dirty="0" smtClean="0">
              <a:latin typeface="Calibri Light" pitchFamily="34" charset="0"/>
            </a:endParaRPr>
          </a:p>
          <a:p>
            <a:pPr algn="ctr"/>
            <a:r>
              <a:rPr lang="ru-RU" sz="3200" b="1" dirty="0" smtClean="0">
                <a:latin typeface="Calibri Light" pitchFamily="34" charset="0"/>
              </a:rPr>
              <a:t>Массаж</a:t>
            </a:r>
            <a:r>
              <a:rPr lang="ru-RU" sz="3200" dirty="0" smtClean="0">
                <a:latin typeface="Calibri Light" pitchFamily="34" charset="0"/>
              </a:rPr>
              <a:t> способствует приливу крови к пораженному участку.</a:t>
            </a:r>
          </a:p>
          <a:p>
            <a:pPr algn="ctr"/>
            <a:endParaRPr lang="ru-RU" sz="3200" dirty="0" smtClean="0">
              <a:latin typeface="Calibri Light" pitchFamily="34" charset="0"/>
            </a:endParaRPr>
          </a:p>
          <a:p>
            <a:pPr algn="ctr"/>
            <a:r>
              <a:rPr lang="ru-RU" sz="3200" dirty="0" smtClean="0">
                <a:latin typeface="Calibri Light" pitchFamily="34" charset="0"/>
              </a:rPr>
              <a:t>Считают, что </a:t>
            </a:r>
            <a:r>
              <a:rPr lang="ru-RU" sz="3200" b="1" dirty="0" smtClean="0">
                <a:latin typeface="Calibri Light" pitchFamily="34" charset="0"/>
              </a:rPr>
              <a:t>80% армии Наполеона замёрзло</a:t>
            </a:r>
            <a:r>
              <a:rPr lang="ru-RU" sz="3200" dirty="0" smtClean="0">
                <a:latin typeface="Calibri Light" pitchFamily="34" charset="0"/>
              </a:rPr>
              <a:t>.</a:t>
            </a:r>
          </a:p>
          <a:p>
            <a:pPr algn="ctr"/>
            <a:endParaRPr lang="ru-RU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sz="32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Ответ: переохлаждение, отморожение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266" y="582303"/>
            <a:ext cx="10492854" cy="5734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q0vs7dDDd44.jpg"/>
          <p:cNvPicPr>
            <a:picLocks noChangeAspect="1"/>
          </p:cNvPicPr>
          <p:nvPr/>
        </p:nvPicPr>
        <p:blipFill rotWithShape="1">
          <a:blip r:embed="rId2" cstate="print"/>
          <a:srcRect l="13709"/>
          <a:stretch/>
        </p:blipFill>
        <p:spPr>
          <a:xfrm>
            <a:off x="1" y="2499314"/>
            <a:ext cx="4953000" cy="33473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79" y="1707958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7473" y="1348800"/>
            <a:ext cx="84115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Calibri Light" pitchFamily="34" charset="0"/>
              </a:rPr>
              <a:t>Часто отверженные девушки делают </a:t>
            </a:r>
            <a:r>
              <a:rPr lang="ru-RU" sz="3200" dirty="0" smtClean="0">
                <a:solidFill>
                  <a:srgbClr val="FF3300"/>
                </a:solidFill>
                <a:latin typeface="Calibri Light" pitchFamily="34" charset="0"/>
              </a:rPr>
              <a:t>ЭТО</a:t>
            </a:r>
            <a:r>
              <a:rPr lang="ru-RU" sz="3200" dirty="0" smtClean="0">
                <a:latin typeface="Calibri Light" pitchFamily="34" charset="0"/>
              </a:rPr>
              <a:t> с их соперницами или возлюбленным.</a:t>
            </a:r>
          </a:p>
          <a:p>
            <a:pPr algn="ctr"/>
            <a:endParaRPr lang="ru-RU" sz="3200" dirty="0" smtClean="0">
              <a:latin typeface="Calibri Light" pitchFamily="34" charset="0"/>
            </a:endParaRPr>
          </a:p>
          <a:p>
            <a:pPr algn="ctr"/>
            <a:r>
              <a:rPr lang="ru-RU" sz="3200" dirty="0" smtClean="0">
                <a:latin typeface="Calibri Light" pitchFamily="34" charset="0"/>
              </a:rPr>
              <a:t>Джокер сделал </a:t>
            </a:r>
            <a:r>
              <a:rPr lang="ru-RU" sz="3200" dirty="0" smtClean="0">
                <a:solidFill>
                  <a:srgbClr val="FF3300"/>
                </a:solidFill>
                <a:latin typeface="Calibri Light" pitchFamily="34" charset="0"/>
              </a:rPr>
              <a:t>ЭТО</a:t>
            </a:r>
            <a:r>
              <a:rPr lang="ru-RU" sz="3200" dirty="0" smtClean="0">
                <a:latin typeface="Calibri Light" pitchFamily="34" charset="0"/>
              </a:rPr>
              <a:t> с </a:t>
            </a:r>
            <a:r>
              <a:rPr lang="ru-RU" sz="3200" dirty="0" err="1" smtClean="0">
                <a:latin typeface="Calibri Light" pitchFamily="34" charset="0"/>
              </a:rPr>
              <a:t>Харви</a:t>
            </a:r>
            <a:r>
              <a:rPr lang="ru-RU" sz="3200" dirty="0" smtClean="0">
                <a:latin typeface="Calibri Light" pitchFamily="34" charset="0"/>
              </a:rPr>
              <a:t> </a:t>
            </a:r>
            <a:r>
              <a:rPr lang="ru-RU" sz="3200" dirty="0" err="1" smtClean="0">
                <a:latin typeface="Calibri Light" pitchFamily="34" charset="0"/>
              </a:rPr>
              <a:t>Дентом</a:t>
            </a:r>
            <a:r>
              <a:rPr lang="ru-RU" sz="3200" dirty="0" smtClean="0">
                <a:latin typeface="Calibri Light" pitchFamily="34" charset="0"/>
              </a:rPr>
              <a:t> (Двуликим).</a:t>
            </a:r>
          </a:p>
          <a:p>
            <a:pPr algn="ctr"/>
            <a:r>
              <a:rPr lang="ru-RU" sz="3200" dirty="0" smtClean="0">
                <a:latin typeface="Calibri Light" pitchFamily="34" charset="0"/>
              </a:rPr>
              <a:t/>
            </a:r>
            <a:br>
              <a:rPr lang="ru-RU" sz="3200" dirty="0" smtClean="0">
                <a:latin typeface="Calibri Light" pitchFamily="34" charset="0"/>
              </a:rPr>
            </a:br>
            <a:r>
              <a:rPr lang="ru-RU" sz="3200" dirty="0" smtClean="0">
                <a:latin typeface="Calibri Light" pitchFamily="34" charset="0"/>
              </a:rPr>
              <a:t>Бразильские врачи используют для лечения </a:t>
            </a:r>
            <a:r>
              <a:rPr lang="ru-RU" sz="3200" dirty="0" smtClean="0">
                <a:solidFill>
                  <a:srgbClr val="FF3300"/>
                </a:solidFill>
                <a:latin typeface="Calibri Light" pitchFamily="34" charset="0"/>
              </a:rPr>
              <a:t>ЭТОГО</a:t>
            </a:r>
            <a:r>
              <a:rPr lang="ru-RU" sz="3200" dirty="0" smtClean="0">
                <a:latin typeface="Calibri Light" pitchFamily="34" charset="0"/>
              </a:rPr>
              <a:t> стерилизованную рыбью кожу. </a:t>
            </a:r>
          </a:p>
          <a:p>
            <a:pPr algn="ctr"/>
            <a:endParaRPr lang="ru-RU" sz="3200" dirty="0" smtClean="0">
              <a:latin typeface="Calibri Light" pitchFamily="34" charset="0"/>
            </a:endParaRPr>
          </a:p>
          <a:p>
            <a:pPr algn="ctr"/>
            <a:r>
              <a:rPr lang="ru-RU" sz="3200" dirty="0" smtClean="0">
                <a:latin typeface="Calibri Light" pitchFamily="34" charset="0"/>
              </a:rPr>
              <a:t>Что это?</a:t>
            </a:r>
            <a:endParaRPr lang="ru-RU" sz="320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Загадка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ÐÐ°ÑÑÐ¸Ð½ÐºÐ¸ Ð¿Ð¾ Ð·Ð°Ð¿ÑÐ¾ÑÑ Ð´Ð²ÑÐ»Ð¸ÐºÐ¸Ð¹ Ð±ÐµÑÐ¼ÐµÐ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6209" y="1743786"/>
            <a:ext cx="7086600" cy="4606925"/>
          </a:xfrm>
          <a:prstGeom prst="rect">
            <a:avLst/>
          </a:prstGeom>
          <a:noFill/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Ответ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139502" y="2496694"/>
            <a:ext cx="384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Степени 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ожогов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16" name="Picture 4" descr="14633241871240350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0294" y="0"/>
            <a:ext cx="5828731" cy="677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7459" y="82165"/>
            <a:ext cx="7107381" cy="1605318"/>
          </a:xfrm>
        </p:spPr>
        <p:txBody>
          <a:bodyPr anchor="b">
            <a:normAutofit/>
          </a:bodyPr>
          <a:lstStyle/>
          <a:p>
            <a:r>
              <a:rPr lang="ru-RU" sz="8000" dirty="0" err="1" smtClean="0">
                <a:solidFill>
                  <a:schemeClr val="bg1"/>
                </a:solidFill>
                <a:cs typeface="Calibri Light" panose="020F0302020204030204"/>
              </a:rPr>
              <a:t>Хэштэги</a:t>
            </a:r>
            <a:endParaRPr lang="ru-RU" sz="8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94557" y="1963612"/>
            <a:ext cx="8782199" cy="3547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529" y="1900350"/>
            <a:ext cx="10453058" cy="50783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err="1" smtClean="0">
                <a:solidFill>
                  <a:schemeClr val="bg1"/>
                </a:solidFill>
              </a:rPr>
              <a:t>ПомогиПервым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ВМУР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ВМ18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ППУР</a:t>
            </a:r>
          </a:p>
          <a:p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ИГМА</a:t>
            </a:r>
          </a:p>
          <a:p>
            <a:pPr algn="r"/>
            <a:endParaRPr lang="ru-RU" sz="5400" dirty="0" smtClean="0">
              <a:solidFill>
                <a:schemeClr val="bg1"/>
              </a:solidFill>
            </a:endParaRP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РЦПП</a:t>
            </a: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#</a:t>
            </a:r>
            <a:r>
              <a:rPr lang="ru-RU" sz="5400" dirty="0" smtClean="0">
                <a:solidFill>
                  <a:schemeClr val="bg1"/>
                </a:solidFill>
              </a:rPr>
              <a:t>РЦППУР</a:t>
            </a:r>
            <a:endParaRPr lang="ru-RU" sz="5400" dirty="0">
              <a:solidFill>
                <a:schemeClr val="bg1"/>
              </a:solidFill>
            </a:endParaRP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@volmedic18</a:t>
            </a:r>
          </a:p>
          <a:p>
            <a:pPr algn="r"/>
            <a:r>
              <a:rPr lang="en-US" sz="5400" dirty="0" smtClean="0">
                <a:solidFill>
                  <a:schemeClr val="bg1"/>
                </a:solidFill>
              </a:rPr>
              <a:t>@</a:t>
            </a:r>
            <a:r>
              <a:rPr lang="en-US" sz="5400" dirty="0" err="1" smtClean="0">
                <a:solidFill>
                  <a:schemeClr val="bg1"/>
                </a:solidFill>
              </a:rPr>
              <a:t>igan_giri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kisspng-emoji-fire-flame-clip-art-heater-repairman-vector-5aeaf9b9beda39.0902005815253487937817.jpg"/>
          <p:cNvPicPr>
            <a:picLocks noChangeAspect="1"/>
          </p:cNvPicPr>
          <p:nvPr/>
        </p:nvPicPr>
        <p:blipFill>
          <a:blip r:embed="rId2" cstate="print">
            <a:lum bright="6000" contrast="4000"/>
          </a:blip>
          <a:stretch>
            <a:fillRect/>
          </a:stretch>
        </p:blipFill>
        <p:spPr>
          <a:xfrm>
            <a:off x="1282891" y="4292220"/>
            <a:ext cx="2088108" cy="1392072"/>
          </a:xfrm>
          <a:prstGeom prst="rect">
            <a:avLst/>
          </a:prstGeom>
        </p:spPr>
      </p:pic>
      <p:pic>
        <p:nvPicPr>
          <p:cNvPr id="7" name="Рисунок 6" descr="kisspng-emoji-snowflake-ice-freezing-5ae107d61ba061.6730746915246970461132.jpg"/>
          <p:cNvPicPr>
            <a:picLocks noChangeAspect="1"/>
          </p:cNvPicPr>
          <p:nvPr/>
        </p:nvPicPr>
        <p:blipFill>
          <a:blip r:embed="rId3" cstate="print">
            <a:lum bright="4000" contrast="4000"/>
          </a:blip>
          <a:stretch>
            <a:fillRect/>
          </a:stretch>
        </p:blipFill>
        <p:spPr>
          <a:xfrm>
            <a:off x="1194570" y="2415653"/>
            <a:ext cx="2503841" cy="14466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Задание</a:t>
            </a:r>
            <a:endParaRPr lang="en-US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61896" y="2255630"/>
            <a:ext cx="67101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Calibri Light" pitchFamily="34" charset="0"/>
              </a:rPr>
              <a:t>1. Назовите признаки отморожения и первую помощь при них</a:t>
            </a:r>
          </a:p>
          <a:p>
            <a:endParaRPr lang="ru-RU" sz="3600" dirty="0" smtClean="0">
              <a:latin typeface="Calibri Light" pitchFamily="34" charset="0"/>
            </a:endParaRPr>
          </a:p>
          <a:p>
            <a:r>
              <a:rPr lang="ru-RU" sz="3600" dirty="0" smtClean="0">
                <a:latin typeface="Calibri Light" pitchFamily="34" charset="0"/>
              </a:rPr>
              <a:t>2. Назовите признаки ожогов и первую помощь при них</a:t>
            </a:r>
            <a:endParaRPr lang="ru-RU" sz="36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44704" y="4169394"/>
            <a:ext cx="7647296" cy="240882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Скругленный прямоугольник 9"/>
          <p:cNvSpPr/>
          <p:nvPr/>
        </p:nvSpPr>
        <p:spPr>
          <a:xfrm>
            <a:off x="4544704" y="3009334"/>
            <a:ext cx="7647296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4544704" y="1956181"/>
            <a:ext cx="7647296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4503762" y="823417"/>
            <a:ext cx="7688238" cy="86890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772152" y="2411820"/>
            <a:ext cx="3840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Этого НЕЛЬЗЯ делать при отморожении!</a:t>
            </a:r>
            <a:endParaRPr lang="ru-RU" sz="32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9254" y="94342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Calibri Light" pitchFamily="34" charset="0"/>
              </a:rPr>
              <a:t>Опускать в горячую воду</a:t>
            </a:r>
          </a:p>
          <a:p>
            <a:endParaRPr lang="ru-RU" sz="3600" dirty="0" smtClean="0">
              <a:latin typeface="Calibri Light" pitchFamily="34" charset="0"/>
            </a:endParaRPr>
          </a:p>
          <a:p>
            <a:r>
              <a:rPr lang="ru-RU" sz="3600" dirty="0" smtClean="0">
                <a:latin typeface="Calibri Light" pitchFamily="34" charset="0"/>
              </a:rPr>
              <a:t>Растирать</a:t>
            </a:r>
          </a:p>
          <a:p>
            <a:endParaRPr lang="ru-RU" sz="3600" dirty="0" smtClean="0">
              <a:latin typeface="Calibri Light" pitchFamily="34" charset="0"/>
            </a:endParaRPr>
          </a:p>
          <a:p>
            <a:r>
              <a:rPr lang="ru-RU" sz="3600" dirty="0" smtClean="0">
                <a:latin typeface="Calibri Light" pitchFamily="34" charset="0"/>
              </a:rPr>
              <a:t>Массировать</a:t>
            </a:r>
          </a:p>
          <a:p>
            <a:endParaRPr lang="ru-RU" sz="3600" dirty="0" smtClean="0">
              <a:latin typeface="Calibri Light" pitchFamily="34" charset="0"/>
            </a:endParaRPr>
          </a:p>
          <a:p>
            <a:r>
              <a:rPr lang="ru-RU" sz="3600" dirty="0" smtClean="0">
                <a:latin typeface="Calibri Light" pitchFamily="34" charset="0"/>
              </a:rPr>
              <a:t>Смазывать пораженные участки чем-либо (мази, крема, масло, спиртовые настойки)</a:t>
            </a:r>
            <a:endParaRPr lang="ru-RU" sz="36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03762" y="4675581"/>
            <a:ext cx="7647296" cy="13443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4503762" y="2411820"/>
            <a:ext cx="7647296" cy="1960726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4503762" y="823417"/>
            <a:ext cx="7647296" cy="130065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772152" y="2411820"/>
            <a:ext cx="3840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Этого НЕЛЬЗЯ делать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при ожогах!</a:t>
            </a:r>
            <a:endParaRPr lang="ru-RU" sz="32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9254" y="823417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atin typeface="Calibri Light" pitchFamily="34" charset="0"/>
              </a:rPr>
              <a:t>Вскрывать ожоговые пузыри</a:t>
            </a:r>
          </a:p>
          <a:p>
            <a:endParaRPr lang="ru-RU" sz="3600" dirty="0" smtClean="0">
              <a:latin typeface="Calibri Light" pitchFamily="34" charset="0"/>
            </a:endParaRPr>
          </a:p>
          <a:p>
            <a:r>
              <a:rPr lang="ru-RU" sz="3600" dirty="0" smtClean="0">
                <a:latin typeface="Calibri Light" pitchFamily="34" charset="0"/>
              </a:rPr>
              <a:t>Убирать с пораженной поверхности части обгоревшей одежды</a:t>
            </a:r>
          </a:p>
          <a:p>
            <a:endParaRPr lang="ru-RU" sz="3600" dirty="0" smtClean="0">
              <a:latin typeface="Calibri Light" pitchFamily="34" charset="0"/>
            </a:endParaRPr>
          </a:p>
          <a:p>
            <a:r>
              <a:rPr lang="ru-RU" sz="3600" dirty="0" smtClean="0">
                <a:latin typeface="Calibri Light" pitchFamily="34" charset="0"/>
              </a:rPr>
              <a:t>Наносить на пораженные участки мази, крема, масла</a:t>
            </a:r>
            <a:endParaRPr lang="ru-RU" sz="36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630644" y="-4587012"/>
            <a:ext cx="1385873" cy="111028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0843" y="579695"/>
            <a:ext cx="10705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Calibri Light" pitchFamily="34" charset="0"/>
              </a:rPr>
              <a:t>Сердечно-легочная реанимация</a:t>
            </a:r>
            <a:endParaRPr lang="ru-RU" sz="44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1026" name="Picture 2" descr="ÐÐ°ÑÑÐ¸Ð½ÐºÐ¸ Ð¿Ð¾ Ð·Ð°Ð¿ÑÐ¾ÑÑ Ð³ÑÑÐ´Ð½Ð°Ñ ÐºÐ»ÐµÑÐºÐ° ÑÐµÐ»Ð¾Ð²ÐµÐº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6"/>
          <a:stretch/>
        </p:blipFill>
        <p:spPr bwMode="auto">
          <a:xfrm>
            <a:off x="612774" y="1781178"/>
            <a:ext cx="5052489" cy="48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1725" y="1657353"/>
            <a:ext cx="51625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/>
              <a:t>30:2</a:t>
            </a:r>
            <a:endParaRPr lang="ru-RU" sz="96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829329" y="2600325"/>
            <a:ext cx="2619375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809748" y="6144985"/>
            <a:ext cx="2619375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013299" y="4295775"/>
            <a:ext cx="2952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5-конечная звезда 15"/>
          <p:cNvSpPr/>
          <p:nvPr/>
        </p:nvSpPr>
        <p:spPr>
          <a:xfrm>
            <a:off x="2837085" y="3934958"/>
            <a:ext cx="647701" cy="589620"/>
          </a:xfrm>
          <a:prstGeom prst="star5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214687"/>
            <a:ext cx="622935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 descr="depositphotos_117961778-stock-illustration-woman-suffering-from-pain-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0943" y="3002506"/>
            <a:ext cx="4531057" cy="453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1" name="Google Shape;371;p41"/>
          <p:cNvSpPr txBox="1">
            <a:spLocks noGrp="1"/>
          </p:cNvSpPr>
          <p:nvPr>
            <p:ph type="title"/>
          </p:nvPr>
        </p:nvSpPr>
        <p:spPr>
          <a:xfrm>
            <a:off x="346310" y="1694312"/>
            <a:ext cx="10599193" cy="452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/>
              <a:t>Во время прогулки по торговому центру вы видите женщину лет 40, которая о чем-то на повышенных тонах разговаривает по телефону. Сразу после разговора она останавливается и пытается сесть на пол. При вопросе, все ли хорошо, она сразу не может дать ответ, заторможена, кожа бледная и влажная. Показывает на грудь и говорит: «Здесь болит и еще там», указывая на левую лопатку.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u="sng" dirty="0"/>
              <a:t>Вопросы: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1. определите состояние</a:t>
            </a:r>
            <a:br>
              <a:rPr lang="ru-RU" sz="2800" b="1" dirty="0"/>
            </a:br>
            <a:r>
              <a:rPr lang="ru-RU" sz="2800" b="1" dirty="0"/>
              <a:t>2. составьте алгоритм оказания помощи</a:t>
            </a:r>
            <a:endParaRPr sz="2800" b="1" dirty="0"/>
          </a:p>
        </p:txBody>
      </p:sp>
      <p:sp>
        <p:nvSpPr>
          <p:cNvPr id="372" name="Google Shape;372;p41"/>
          <p:cNvSpPr txBox="1"/>
          <p:nvPr/>
        </p:nvSpPr>
        <p:spPr>
          <a:xfrm>
            <a:off x="1719617" y="668740"/>
            <a:ext cx="29206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Ситуация 1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Ситуация 2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2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1B3CF4-EFEA-473C-AB37-3C36A10D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0" y="1967265"/>
            <a:ext cx="3499103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Симптомы инфаркта миокарда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6" descr="Изображение выглядит как транспор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4FC64338-4732-45E5-99B2-3BBB36955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infark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4661" y="345423"/>
            <a:ext cx="3741852" cy="5900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9116" y="2033516"/>
            <a:ext cx="23086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Боль,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ощущение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err="1" smtClean="0">
                <a:solidFill>
                  <a:schemeClr val="bg1"/>
                </a:solidFill>
                <a:latin typeface="Calibri Light" pitchFamily="34" charset="0"/>
              </a:rPr>
              <a:t>сдавления</a:t>
            </a: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в груди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infark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1214" y="623018"/>
            <a:ext cx="3882971" cy="5752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526" y="2306471"/>
            <a:ext cx="23695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Ощущение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нехватки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воздуха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infark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7579" y="445735"/>
            <a:ext cx="3760004" cy="5676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2890" y="2279176"/>
            <a:ext cx="20425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Тошнота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или боль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в животе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1"/>
            <a:ext cx="3734370" cy="315886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infark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8594" y="406029"/>
            <a:ext cx="4406224" cy="6451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903" y="1471179"/>
            <a:ext cx="30808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Боль или дискомфорт в одной или обеих руках, плечах, шее, спине или челюсти</a:t>
            </a:r>
            <a:endParaRPr lang="ru-RU" sz="32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9B968-DB3F-4F2D-823B-84895B25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Что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такое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Первая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помощь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"?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4" name="Рисунок 4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CCECFFA-567E-4C6C-A708-88144B039F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49" y="2414164"/>
            <a:ext cx="3243049" cy="168819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infark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1099" y="177420"/>
            <a:ext cx="4984345" cy="6464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898" y="2086732"/>
            <a:ext cx="2871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  <a:latin typeface="Calibri Light" pitchFamily="34" charset="0"/>
              </a:rPr>
              <a:t>Головокру</a:t>
            </a: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-</a:t>
            </a:r>
          </a:p>
          <a:p>
            <a:r>
              <a:rPr lang="ru-RU" sz="3600" b="1" dirty="0" err="1">
                <a:solidFill>
                  <a:schemeClr val="bg1"/>
                </a:solidFill>
                <a:latin typeface="Calibri Light" pitchFamily="34" charset="0"/>
              </a:rPr>
              <a:t>ж</a:t>
            </a:r>
            <a:r>
              <a:rPr lang="ru-RU" sz="3600" b="1" dirty="0" err="1" smtClean="0">
                <a:solidFill>
                  <a:schemeClr val="bg1"/>
                </a:solidFill>
                <a:latin typeface="Calibri Light" pitchFamily="34" charset="0"/>
              </a:rPr>
              <a:t>ение</a:t>
            </a: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 и холодный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пот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infarkt-1.jpg"/>
          <p:cNvPicPr>
            <a:picLocks noChangeAspect="1"/>
          </p:cNvPicPr>
          <p:nvPr/>
        </p:nvPicPr>
        <p:blipFill rotWithShape="1">
          <a:blip r:embed="rId2" cstate="print"/>
          <a:srcRect b="1757"/>
          <a:stretch/>
        </p:blipFill>
        <p:spPr>
          <a:xfrm>
            <a:off x="4796049" y="482173"/>
            <a:ext cx="5658135" cy="5632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878" y="2265528"/>
            <a:ext cx="24160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Ощущение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безмерной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усталости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9"/>
          <p:cNvSpPr/>
          <p:nvPr/>
        </p:nvSpPr>
        <p:spPr>
          <a:xfrm>
            <a:off x="484096" y="470925"/>
            <a:ext cx="4381009" cy="5892104"/>
          </a:xfrm>
          <a:custGeom>
            <a:avLst/>
            <a:gdLst/>
            <a:ahLst/>
            <a:cxnLst/>
            <a:rect l="l" t="t" r="r" b="b"/>
            <a:pathLst>
              <a:path w="4381009" h="5892104" extrusionOk="0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Первая помощь при инфаркте миокарда</a:t>
            </a:r>
            <a:endParaRPr sz="36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9"/>
          <p:cNvSpPr/>
          <p:nvPr/>
        </p:nvSpPr>
        <p:spPr>
          <a:xfrm>
            <a:off x="5192484" y="491319"/>
            <a:ext cx="6999516" cy="709683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НЕМЕДЛЕННО ВЫЗВАТЬ СКОРУЮ!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9"/>
          <p:cNvSpPr/>
          <p:nvPr/>
        </p:nvSpPr>
        <p:spPr>
          <a:xfrm>
            <a:off x="5192484" y="1451214"/>
            <a:ext cx="6999516" cy="868905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9"/>
          <p:cNvSpPr/>
          <p:nvPr/>
        </p:nvSpPr>
        <p:spPr>
          <a:xfrm>
            <a:off x="5192484" y="2538483"/>
            <a:ext cx="6999516" cy="1050877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9"/>
          <p:cNvSpPr/>
          <p:nvPr/>
        </p:nvSpPr>
        <p:spPr>
          <a:xfrm>
            <a:off x="5192484" y="4967783"/>
            <a:ext cx="6999516" cy="1351129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9"/>
          <p:cNvSpPr txBox="1"/>
          <p:nvPr/>
        </p:nvSpPr>
        <p:spPr>
          <a:xfrm>
            <a:off x="5213445" y="1651379"/>
            <a:ext cx="69785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Уложить человека и не тревожить перемещениями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5213445" y="2647666"/>
            <a:ext cx="69785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Расстегнуть стесняющую одежду: воротник, ремень на брюках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9"/>
          <p:cNvSpPr txBox="1"/>
          <p:nvPr/>
        </p:nvSpPr>
        <p:spPr>
          <a:xfrm>
            <a:off x="5213445" y="3753135"/>
            <a:ext cx="69785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Открыть окно, обеспечив приток кислорода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5227093" y="5186149"/>
            <a:ext cx="696490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Дать таблетку нитроглицирина под язык (только если человек когда-то уже его принимал!)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9"/>
          <p:cNvSpPr/>
          <p:nvPr/>
        </p:nvSpPr>
        <p:spPr>
          <a:xfrm>
            <a:off x="5192484" y="3814551"/>
            <a:ext cx="6999516" cy="882554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9"/>
          <p:cNvSpPr txBox="1"/>
          <p:nvPr/>
        </p:nvSpPr>
        <p:spPr>
          <a:xfrm>
            <a:off x="5227092" y="3875964"/>
            <a:ext cx="69649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Открыть окно, обеспечив тем самым приток кислорода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6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epositphotos_180098408-stock-illustration-pop-art-depressed-young-man.jpg"/>
          <p:cNvPicPr>
            <a:picLocks noChangeAspect="1"/>
          </p:cNvPicPr>
          <p:nvPr/>
        </p:nvPicPr>
        <p:blipFill rotWithShape="1">
          <a:blip r:embed="rId2" cstate="print">
            <a:lum bright="23000" contrast="-16000"/>
          </a:blip>
          <a:srcRect r="18330" b="4025"/>
          <a:stretch/>
        </p:blipFill>
        <p:spPr>
          <a:xfrm>
            <a:off x="8543501" y="2302493"/>
            <a:ext cx="3648500" cy="45555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72" y="1817142"/>
            <a:ext cx="10599193" cy="4529068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200" b="1" dirty="0" smtClean="0"/>
              <a:t>В детском лагере при выполнении физических упражнений со своим отрядом у мальчика началась одышка. Он испугался, не может дышать. Мальчик сел на траву, закрыл лицо руками и хватает ртом воздух. Когда вожатый подбежал к нему, он не мог сказать ни слова в течении нескольких минут.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u="sng" dirty="0" smtClean="0"/>
              <a:t>Вопросы: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1.Что произошло с мальчиком? </a:t>
            </a:r>
            <a:br>
              <a:rPr lang="ru-RU" sz="3200" b="1" dirty="0" smtClean="0"/>
            </a:br>
            <a:r>
              <a:rPr lang="ru-RU" sz="3200" b="1" dirty="0" smtClean="0"/>
              <a:t>2.Ваши действия по оказанию помощи?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19617" y="668740"/>
            <a:ext cx="292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Ситуация 1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Ситуация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87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ru-RU" sz="3600" b="1">
                <a:solidFill>
                  <a:schemeClr val="lt1"/>
                </a:solidFill>
              </a:rPr>
              <a:t>Паническая атака -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4517408" y="786389"/>
            <a:ext cx="786566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внезапный, необъяснимый приступ тяжёлой тревоги и страха. Он может сопровождаться такими симптомами, как учащённый пульс, озноб и потливость, затруднённое дыхание, тошнота и головокружение.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Паническая атака очень мучительна для того, кто её испытывает.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5" descr="Рисунок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296154" y="1520185"/>
            <a:ext cx="5150384" cy="368279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 txBox="1"/>
          <p:nvPr/>
        </p:nvSpPr>
        <p:spPr>
          <a:xfrm>
            <a:off x="641450" y="2088100"/>
            <a:ext cx="34032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Паническая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атака -</a:t>
            </a: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0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</a:rPr>
              <a:t>Помощь при панической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</a:rPr>
              <a:t> атаке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92484" y="409433"/>
            <a:ext cx="6999516" cy="968991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/>
          <p:cNvSpPr txBox="1"/>
          <p:nvPr/>
        </p:nvSpPr>
        <p:spPr>
          <a:xfrm>
            <a:off x="5409062" y="545911"/>
            <a:ext cx="67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Уведите человека в тихое место, усадите. Если отношения позволяют, вы можете взять его за руку, обнять;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92484" y="1489880"/>
            <a:ext cx="6999516" cy="830239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5436359" y="153634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Выслушайте его, постарайтесь выяснить, что его напугало, что беспокоит, успокоить;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92484" y="2447498"/>
            <a:ext cx="6999516" cy="1387523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рямоугольник 12"/>
          <p:cNvSpPr/>
          <p:nvPr/>
        </p:nvSpPr>
        <p:spPr>
          <a:xfrm>
            <a:off x="5422710" y="2462368"/>
            <a:ext cx="6096000" cy="133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Если человеку трудно дышать, проговаривайте ему «Дыши: глубокий вдох, выдох», до тех пор, пока человек не успокоится и не начнет самостоятельно дышать;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92484" y="3948753"/>
            <a:ext cx="6999516" cy="112821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рямоугольник 15"/>
          <p:cNvSpPr/>
          <p:nvPr/>
        </p:nvSpPr>
        <p:spPr>
          <a:xfrm>
            <a:off x="5463654" y="3990918"/>
            <a:ext cx="6096000" cy="104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Обязательно сами сохраняйте спокойствие! Дайте понять человеку, что он в безопасности, что вы ему поможете и вы рядом;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2484" y="5227092"/>
            <a:ext cx="6999516" cy="1132765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оугольник 17"/>
          <p:cNvSpPr/>
          <p:nvPr/>
        </p:nvSpPr>
        <p:spPr>
          <a:xfrm>
            <a:off x="5450006" y="5287454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Когда человек успокоился, можете предложить ему горячий чай с сахаром или лечь отдохнуть в тихом месте.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9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91" y="2309354"/>
            <a:ext cx="8905599" cy="3810768"/>
          </a:xfr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Ребус 1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234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1132764" y="2920621"/>
            <a:ext cx="25779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Эпилепсия - 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8"/>
          <p:cNvSpPr/>
          <p:nvPr/>
        </p:nvSpPr>
        <p:spPr>
          <a:xfrm>
            <a:off x="3875963" y="345928"/>
            <a:ext cx="8035513" cy="64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хроническое заболевание головного мозга, для которого характерны повторяющиеся </a:t>
            </a:r>
            <a:r>
              <a:rPr lang="ru-RU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непровоцированные</a:t>
            </a: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приступы с различными клиническими </a:t>
            </a:r>
            <a:r>
              <a:rPr lang="ru-RU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проявлениями. Эти нарушения обусловлены </a:t>
            </a: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чрезмерными </a:t>
            </a:r>
            <a:r>
              <a:rPr lang="ru-RU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нейрональными</a:t>
            </a: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разрядами в сером веществе коры головного мозга.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8" descr="Рисунок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753361" y="1570571"/>
            <a:ext cx="5240741" cy="334642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/>
          <p:nvPr/>
        </p:nvSpPr>
        <p:spPr>
          <a:xfrm>
            <a:off x="87610" y="1765728"/>
            <a:ext cx="35587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Эпилепсия - 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ÐÐ°ÑÑÐ¸Ð½ÐºÐ¸ Ð¿Ð¾ Ð·Ð°Ð¿ÑÐ¾ÑÑ ÑÐ¿Ð¸Ð¿ÑÐ¸Ð¿Ð°Ð´Ð¾Ð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11715" r="5496" b="15331"/>
          <a:stretch/>
        </p:blipFill>
        <p:spPr bwMode="auto">
          <a:xfrm>
            <a:off x="4790485" y="3835624"/>
            <a:ext cx="5704885" cy="26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285;p30" descr="b7d98dce688881d6d89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73123"/>
            <a:ext cx="3471483" cy="344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94" y="681780"/>
            <a:ext cx="7239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" name="Google Shape;279;p30"/>
          <p:cNvSpPr/>
          <p:nvPr/>
        </p:nvSpPr>
        <p:spPr>
          <a:xfrm>
            <a:off x="2994053" y="511719"/>
            <a:ext cx="3859901" cy="655092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9;p30"/>
          <p:cNvSpPr/>
          <p:nvPr/>
        </p:nvSpPr>
        <p:spPr>
          <a:xfrm>
            <a:off x="2994053" y="3158280"/>
            <a:ext cx="3859901" cy="655092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099250" y="608432"/>
            <a:ext cx="368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Тоническая фаза (15-30 с)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4053" y="3254993"/>
            <a:ext cx="385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Клоническая фаза (1-2 мин)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Google Shape;365;p40"/>
          <p:cNvSpPr/>
          <p:nvPr/>
        </p:nvSpPr>
        <p:spPr>
          <a:xfrm rot="5400000">
            <a:off x="3204798" y="1811141"/>
            <a:ext cx="1749891" cy="648300"/>
          </a:xfrm>
          <a:prstGeom prst="homePlate">
            <a:avLst>
              <a:gd name="adj" fmla="val 50000"/>
            </a:avLst>
          </a:prstGeom>
          <a:solidFill>
            <a:srgbClr val="3F3F3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65;p40"/>
          <p:cNvSpPr/>
          <p:nvPr/>
        </p:nvSpPr>
        <p:spPr>
          <a:xfrm rot="5400000">
            <a:off x="3204798" y="4511543"/>
            <a:ext cx="1749891" cy="648300"/>
          </a:xfrm>
          <a:prstGeom prst="homePlate">
            <a:avLst>
              <a:gd name="adj" fmla="val 50000"/>
            </a:avLst>
          </a:prstGeom>
          <a:solidFill>
            <a:srgbClr val="3F3F3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79;p30"/>
          <p:cNvSpPr/>
          <p:nvPr/>
        </p:nvSpPr>
        <p:spPr>
          <a:xfrm>
            <a:off x="2994054" y="5879894"/>
            <a:ext cx="4046017" cy="655092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2994053" y="5976607"/>
            <a:ext cx="483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Calibri" pitchFamily="34" charset="0"/>
                <a:cs typeface="Calibri" pitchFamily="34" charset="0"/>
              </a:rPr>
              <a:t>Постиктальная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 фаза (мин-час)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484096" y="470925"/>
            <a:ext cx="4381009" cy="5892104"/>
          </a:xfrm>
          <a:custGeom>
            <a:avLst/>
            <a:gdLst/>
            <a:ahLst/>
            <a:cxnLst/>
            <a:rect l="l" t="t" r="r" b="b"/>
            <a:pathLst>
              <a:path w="4381009" h="5892104" extrusionOk="0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Помощь при эпилептическом припадке</a:t>
            </a:r>
            <a:endParaRPr sz="3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5192484" y="409433"/>
            <a:ext cx="6999516" cy="709683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/>
          <p:nvPr/>
        </p:nvSpPr>
        <p:spPr>
          <a:xfrm>
            <a:off x="5192484" y="1342031"/>
            <a:ext cx="6999516" cy="1059976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5192484" y="2652216"/>
            <a:ext cx="6999516" cy="2260978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5192484" y="5104261"/>
            <a:ext cx="6999516" cy="1351129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5463654" y="523881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паникуйте! </a:t>
            </a: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5436359" y="1426656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приступ длиться более 5 минут – вызывайте скорую помощь!</a:t>
            </a:r>
            <a:endParaRPr/>
          </a:p>
        </p:txBody>
      </p:sp>
      <p:sp>
        <p:nvSpPr>
          <p:cNvPr id="272" name="Google Shape;272;p29"/>
          <p:cNvSpPr/>
          <p:nvPr/>
        </p:nvSpPr>
        <p:spPr>
          <a:xfrm>
            <a:off x="5422711" y="2822771"/>
            <a:ext cx="6096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Оглянитесь вокруг – ничего ли не угрожает человеку? Если все в порядке, то не трогайте и не перемещайте его. Отодвиньте подальше мебель и прочие предметы, об которые он может случайно удариться;</a:t>
            </a:r>
            <a:endParaRPr/>
          </a:p>
        </p:txBody>
      </p:sp>
      <p:sp>
        <p:nvSpPr>
          <p:cNvPr id="273" name="Google Shape;273;p29"/>
          <p:cNvSpPr/>
          <p:nvPr/>
        </p:nvSpPr>
        <p:spPr>
          <a:xfrm>
            <a:off x="5490949" y="5150977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удерживайте его, пытаясь остановить судороги! Мышцы это не расслабит, но запросто может стать причиной травм;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3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328669" y="1223617"/>
            <a:ext cx="4804514" cy="417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b="1" dirty="0"/>
              <a:t>Первая помощь</a:t>
            </a:r>
            <a:r>
              <a:rPr lang="ru-RU" dirty="0"/>
              <a:t>- комплекс мер, необходимых для спасения жизни и сохранения здоровья пострадавшего от несчастных случаев и внезапных заболеваний до передачи пострадавшего в руки служб, оказывающих первую помощь на профессиональной основе. </a:t>
            </a:r>
            <a:endParaRPr dirty="0"/>
          </a:p>
        </p:txBody>
      </p:sp>
      <p:pic>
        <p:nvPicPr>
          <p:cNvPr id="107" name="Google Shape;107;p15" descr="Изображение выглядит как текст&#10;&#10;Описание создано с высокой степенью достоверности"/>
          <p:cNvPicPr preferRelativeResize="0"/>
          <p:nvPr/>
        </p:nvPicPr>
        <p:blipFill rotWithShape="1">
          <a:blip r:embed="rId3">
            <a:alphaModFix/>
          </a:blip>
          <a:srcRect l="7003" r="-4" b="-4"/>
          <a:stretch/>
        </p:blipFill>
        <p:spPr>
          <a:xfrm>
            <a:off x="5132964" y="640082"/>
            <a:ext cx="6419373" cy="55778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0852" y="6254195"/>
            <a:ext cx="1153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itchFamily="34" charset="0"/>
                <a:cs typeface="Calibri" pitchFamily="34" charset="0"/>
              </a:rPr>
              <a:t>ФЗ № 323-ФЗ «Об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основах охраны здоровья граждан в Российской Федерации»</a:t>
            </a:r>
          </a:p>
        </p:txBody>
      </p:sp>
    </p:spTree>
    <p:extLst>
      <p:ext uri="{BB962C8B-B14F-4D97-AF65-F5344CB8AC3E}">
        <p14:creationId xmlns:p14="http://schemas.microsoft.com/office/powerpoint/2010/main" val="33131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Ребус 2</a:t>
            </a:r>
            <a:endParaRPr lang="en-US" sz="3600" dirty="0"/>
          </a:p>
        </p:txBody>
      </p:sp>
      <p:pic>
        <p:nvPicPr>
          <p:cNvPr id="6" name="Picture 4" descr="C:\Users\Анастасия\Desktop\ins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0116" y="1457400"/>
            <a:ext cx="9217025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6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Инсульт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7853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5 признаков опасности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737" y="3575713"/>
            <a:ext cx="114265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alibri Light" pitchFamily="34" charset="0"/>
              </a:rPr>
              <a:t>Если данные симптомы возникли </a:t>
            </a:r>
          </a:p>
          <a:p>
            <a:pPr algn="ctr"/>
            <a:r>
              <a:rPr lang="ru-RU" sz="3200" dirty="0" smtClean="0">
                <a:latin typeface="Calibri Light" pitchFamily="34" charset="0"/>
              </a:rPr>
              <a:t>внезапно, </a:t>
            </a:r>
            <a:r>
              <a:rPr lang="ru-RU" sz="3200" b="1" dirty="0" smtClean="0">
                <a:latin typeface="Calibri Light" pitchFamily="34" charset="0"/>
              </a:rPr>
              <a:t>срочно вызовите скорую</a:t>
            </a:r>
            <a:r>
              <a:rPr lang="ru-RU" sz="3200" dirty="0" smtClean="0">
                <a:latin typeface="Calibri Light" pitchFamily="34" charset="0"/>
              </a:rPr>
              <a:t>!</a:t>
            </a:r>
            <a:br>
              <a:rPr lang="ru-RU" sz="3200" dirty="0" smtClean="0">
                <a:latin typeface="Calibri Light" pitchFamily="34" charset="0"/>
              </a:rPr>
            </a:br>
            <a:r>
              <a:rPr lang="ru-RU" sz="3200" dirty="0" smtClean="0">
                <a:latin typeface="Calibri Light" pitchFamily="34" charset="0"/>
              </a:rPr>
              <a:t>Это может быть инсульт!</a:t>
            </a:r>
            <a:br>
              <a:rPr lang="ru-RU" sz="3200" dirty="0" smtClean="0">
                <a:latin typeface="Calibri Light" pitchFamily="34" charset="0"/>
              </a:rPr>
            </a:br>
            <a:r>
              <a:rPr lang="ru-RU" sz="3200" dirty="0" smtClean="0">
                <a:latin typeface="Calibri Light" pitchFamily="34" charset="0"/>
              </a:rPr>
              <a:t/>
            </a:r>
            <a:br>
              <a:rPr lang="ru-RU" sz="3200" dirty="0" smtClean="0">
                <a:latin typeface="Calibri Light" pitchFamily="34" charset="0"/>
              </a:rPr>
            </a:br>
            <a:r>
              <a:rPr lang="ru-RU" sz="3200" dirty="0" smtClean="0">
                <a:latin typeface="Calibri Light" pitchFamily="34" charset="0"/>
              </a:rPr>
              <a:t>У врачей есть </a:t>
            </a:r>
            <a:r>
              <a:rPr lang="ru-RU" sz="3200" b="1" dirty="0" smtClean="0">
                <a:latin typeface="Calibri Light" pitchFamily="34" charset="0"/>
              </a:rPr>
              <a:t>всего лишь 4 часа</a:t>
            </a:r>
            <a:r>
              <a:rPr lang="ru-RU" sz="3200" dirty="0" smtClean="0">
                <a:latin typeface="Calibri Light" pitchFamily="34" charset="0"/>
              </a:rPr>
              <a:t>, чтобы спасти человека!</a:t>
            </a:r>
            <a:endParaRPr lang="ru-RU" sz="32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priznaki_on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1014" y="272954"/>
            <a:ext cx="7445116" cy="5402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707" y="1856094"/>
            <a:ext cx="21355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Слабость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в руке,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ноге или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половине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туловища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56" y="1735254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priznaki_on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284" y="315526"/>
            <a:ext cx="6812747" cy="57440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750628" y="208673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Асимметрия </a:t>
            </a:r>
            <a:b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лица,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не может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улыбнуться</a:t>
            </a:r>
            <a:endParaRPr lang="ru-RU" sz="36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priznaki_on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0295" y="-163773"/>
            <a:ext cx="6387913" cy="6320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422" y="2306470"/>
            <a:ext cx="32534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Затруднения в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разговоре или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понимании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речи</a:t>
            </a:r>
            <a:endParaRPr lang="ru-RU" sz="32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priznaki_on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0210" y="0"/>
            <a:ext cx="6029885" cy="609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752" y="2333767"/>
            <a:ext cx="31186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Частичная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или полная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потеря зрения</a:t>
            </a:r>
            <a:endParaRPr lang="ru-RU" sz="32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87043-F0DF-4E1E-BF6B-03A0AEE5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43" y="1748902"/>
            <a:ext cx="3243049" cy="283674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priznaki_on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855" y="-698085"/>
            <a:ext cx="6288887" cy="707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477" y="1809733"/>
            <a:ext cx="329699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Внезапная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сильная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головная боль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без видимой </a:t>
            </a:r>
            <a:b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 Light" pitchFamily="34" charset="0"/>
              </a:rPr>
              <a:t>причины</a:t>
            </a:r>
            <a:endParaRPr lang="ru-RU" sz="3200" b="1" dirty="0">
              <a:solidFill>
                <a:schemeClr val="bg1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ru-RU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9"/>
          <p:cNvSpPr/>
          <p:nvPr/>
        </p:nvSpPr>
        <p:spPr>
          <a:xfrm>
            <a:off x="484096" y="470925"/>
            <a:ext cx="3712347" cy="5892104"/>
          </a:xfrm>
          <a:custGeom>
            <a:avLst/>
            <a:gdLst/>
            <a:ahLst/>
            <a:cxnLst/>
            <a:rect l="l" t="t" r="r" b="b"/>
            <a:pathLst>
              <a:path w="4381009" h="5892104" extrusionOk="0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Первая помощь </a:t>
            </a:r>
            <a:endParaRPr lang="ru-RU" sz="3600" b="1" i="0" u="none" strike="noStrike" cap="none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ru-RU" sz="36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 инсульте</a:t>
            </a:r>
            <a:endParaRPr sz="36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9"/>
          <p:cNvSpPr/>
          <p:nvPr/>
        </p:nvSpPr>
        <p:spPr>
          <a:xfrm>
            <a:off x="4996543" y="491319"/>
            <a:ext cx="6978555" cy="1353810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Уложить на горизонтальную поверхность с чуть приподнятым головным концом</a:t>
            </a:r>
          </a:p>
        </p:txBody>
      </p:sp>
      <p:sp>
        <p:nvSpPr>
          <p:cNvPr id="437" name="Google Shape;437;p49"/>
          <p:cNvSpPr/>
          <p:nvPr/>
        </p:nvSpPr>
        <p:spPr>
          <a:xfrm>
            <a:off x="4996543" y="3404954"/>
            <a:ext cx="6978555" cy="1673232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9"/>
          <p:cNvSpPr/>
          <p:nvPr/>
        </p:nvSpPr>
        <p:spPr>
          <a:xfrm>
            <a:off x="4996543" y="5450764"/>
            <a:ext cx="6964907" cy="1276607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9"/>
          <p:cNvSpPr txBox="1"/>
          <p:nvPr/>
        </p:nvSpPr>
        <p:spPr>
          <a:xfrm>
            <a:off x="4996543" y="3586851"/>
            <a:ext cx="69785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Расстегнуть стесняющую одежду: воротник, ремень на 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брюках; открыть окно, положить на бок (на случай рвоты)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4996543" y="5510858"/>
            <a:ext cx="696490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Измерить АД (при необходимости дать лекарственные препараты)</a:t>
            </a:r>
          </a:p>
        </p:txBody>
      </p:sp>
      <p:sp>
        <p:nvSpPr>
          <p:cNvPr id="443" name="Google Shape;443;p49"/>
          <p:cNvSpPr/>
          <p:nvPr/>
        </p:nvSpPr>
        <p:spPr>
          <a:xfrm>
            <a:off x="4996543" y="2175211"/>
            <a:ext cx="6978555" cy="882554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9"/>
          <p:cNvSpPr txBox="1"/>
          <p:nvPr/>
        </p:nvSpPr>
        <p:spPr>
          <a:xfrm>
            <a:off x="4996543" y="2303209"/>
            <a:ext cx="6964908" cy="62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Вызвать СМП</a:t>
            </a:r>
          </a:p>
        </p:txBody>
      </p:sp>
    </p:spTree>
    <p:extLst>
      <p:ext uri="{BB962C8B-B14F-4D97-AF65-F5344CB8AC3E}">
        <p14:creationId xmlns:p14="http://schemas.microsoft.com/office/powerpoint/2010/main" val="22781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7127" y="4750893"/>
            <a:ext cx="4645250" cy="1147863"/>
          </a:xfrm>
        </p:spPr>
        <p:txBody>
          <a:bodyPr anchor="t">
            <a:normAutofit/>
          </a:bodyPr>
          <a:lstStyle/>
          <a:p>
            <a:endParaRPr lang="ru-RU" sz="3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8314" y="1186966"/>
            <a:ext cx="10432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+mj-lt"/>
              </a:rPr>
              <a:t>Спасибо за внимание)</a:t>
            </a:r>
            <a:endParaRPr lang="ru-RU" sz="7200" b="1" dirty="0">
              <a:latin typeface="+mj-lt"/>
            </a:endParaRPr>
          </a:p>
        </p:txBody>
      </p:sp>
      <p:pic>
        <p:nvPicPr>
          <p:cNvPr id="15" name="Picture 2" descr="D:\ВОЛОНТЕРСТВО\ПОМОГИ ПЕРВЫМ\n2V9L5lJw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12389" r="29803" b="53559"/>
          <a:stretch/>
        </p:blipFill>
        <p:spPr bwMode="auto">
          <a:xfrm>
            <a:off x="4459898" y="3088510"/>
            <a:ext cx="3689173" cy="30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9DCE81-8B29-457B-97A4-DF9C48A5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Оказывали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en-US" sz="3200" dirty="0" err="1">
                <a:solidFill>
                  <a:schemeClr val="bg1"/>
                </a:solidFill>
              </a:rPr>
              <a:t>ли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вы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en-US" sz="3200" dirty="0" err="1">
                <a:solidFill>
                  <a:schemeClr val="bg1"/>
                </a:solidFill>
              </a:rPr>
              <a:t>первую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помощь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6B1022A-F10F-4D67-97AE-B22C1F054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6001" y="1675227"/>
            <a:ext cx="1015999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D597B2-33EE-49BF-A2A6-9EFD7986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FFFFFF"/>
                </a:solidFill>
                <a:ea typeface="+mj-lt"/>
                <a:cs typeface="+mj-lt"/>
              </a:rPr>
              <a:t>Действия при первой помощи сводится к 5 этапам: </a:t>
            </a:r>
            <a:endParaRPr lang="ru-RU">
              <a:solidFill>
                <a:srgbClr val="FFFFFF"/>
              </a:solidFill>
              <a:ea typeface="+mj-lt"/>
              <a:cs typeface="+mj-lt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276827BA-B730-4045-BF59-EFDD282145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54116"/>
              </p:ext>
            </p:extLst>
          </p:nvPr>
        </p:nvGraphicFramePr>
        <p:xfrm>
          <a:off x="5194300" y="7098"/>
          <a:ext cx="6933256" cy="6802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71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A4F50B-4541-4CEC-95C1-AD93631A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1" y="1967266"/>
            <a:ext cx="3102103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Собственная</a:t>
            </a: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безопасность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4DCC8CC-334B-4F68-B0DF-DAD3D17FA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96" r="2642" b="2264"/>
          <a:stretch/>
        </p:blipFill>
        <p:spPr>
          <a:xfrm>
            <a:off x="5490812" y="643466"/>
            <a:ext cx="535370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1277</Words>
  <Application>Microsoft Office PowerPoint</Application>
  <PresentationFormat>Произвольный</PresentationFormat>
  <Paragraphs>255</Paragraphs>
  <Slides>68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Проект  “Помоги первым!"</vt:lpstr>
      <vt:lpstr>Проект  “Помоги первым!"</vt:lpstr>
      <vt:lpstr>Презентация PowerPoint</vt:lpstr>
      <vt:lpstr>Хэштэги</vt:lpstr>
      <vt:lpstr>Что такое "Первая помощь"?</vt:lpstr>
      <vt:lpstr>Презентация PowerPoint</vt:lpstr>
      <vt:lpstr>Оказывали ли вы первую помощь?</vt:lpstr>
      <vt:lpstr>Действия при первой помощи сводится к 5 этапам: </vt:lpstr>
      <vt:lpstr>Собственная безопасность</vt:lpstr>
      <vt:lpstr>Выйти и вывести, прекратить воздействие</vt:lpstr>
      <vt:lpstr>Вызвать, сообщить</vt:lpstr>
      <vt:lpstr>Диспетчеру необходимо сообщить: </vt:lpstr>
      <vt:lpstr>Обеспечить жизненные функции</vt:lpstr>
      <vt:lpstr> Поддержка  и     сопровождение</vt:lpstr>
      <vt:lpstr>Хэштэги</vt:lpstr>
      <vt:lpstr>Как помочь человеку?</vt:lpstr>
      <vt:lpstr>Презентация PowerPoint</vt:lpstr>
      <vt:lpstr>Презентация PowerPoint</vt:lpstr>
      <vt:lpstr>Презентация PowerPoint</vt:lpstr>
      <vt:lpstr>Особенности у детей</vt:lpstr>
      <vt:lpstr>Хэштэги</vt:lpstr>
      <vt:lpstr>Вы видите человека, лежащего на земле, он в сознании, кричит от боли. Вы замечаете в области бедра резанную рану с брызжущей кровью.  Вопросы: Каковы будут ваши действия, если возможности наложить жгут у вас нет?</vt:lpstr>
      <vt:lpstr> </vt:lpstr>
      <vt:lpstr> </vt:lpstr>
      <vt:lpstr> </vt:lpstr>
      <vt:lpstr> </vt:lpstr>
      <vt:lpstr>Помнить о безопасности для себя </vt:lpstr>
      <vt:lpstr>Презентация PowerPoint</vt:lpstr>
      <vt:lpstr>Презентация PowerPoint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Презентация PowerPoint</vt:lpstr>
      <vt:lpstr> </vt:lpstr>
      <vt:lpstr>Презентация PowerPoint</vt:lpstr>
      <vt:lpstr>Презентация PowerPoint</vt:lpstr>
      <vt:lpstr>Презентация PowerPoint</vt:lpstr>
      <vt:lpstr>Во время прогулки по торговому центру вы видите женщину лет 40, которая о чем-то на повышенных тонах разговаривает по телефону. Сразу после разговора она останавливается и пытается сесть на пол. При вопросе, все ли хорошо, она сразу не может дать ответ, заторможена, кожа бледная и влажная. Показывает на грудь и говорит: «Здесь болит и еще там», указывая на левую лопатку.  Вопросы: 1. определите состояние 2. составьте алгоритм оказания помощи</vt:lpstr>
      <vt:lpstr>Симптомы инфаркта миокарда</vt:lpstr>
      <vt:lpstr> </vt:lpstr>
      <vt:lpstr> </vt:lpstr>
      <vt:lpstr> </vt:lpstr>
      <vt:lpstr> </vt:lpstr>
      <vt:lpstr> </vt:lpstr>
      <vt:lpstr> </vt:lpstr>
      <vt:lpstr> </vt:lpstr>
      <vt:lpstr>В детском лагере при выполнении физических упражнений со своим отрядом у мальчика началась одышка. Он испугался, не может дышать. Мальчик сел на траву, закрыл лицо руками и хватает ртом воздух. Когда вожатый подбежал к нему, он не мог сказать ни слова в течении нескольких минут.  Вопросы: 1.Что произошло с мальчиком?  2.Ваши действия по оказанию помощи?</vt:lpstr>
      <vt:lpstr>Паническая атака - </vt:lpstr>
      <vt:lpstr> </vt:lpstr>
      <vt:lpstr> </vt:lpstr>
      <vt:lpstr> </vt:lpstr>
      <vt:lpstr>Презентация PowerPoint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707</cp:revision>
  <dcterms:created xsi:type="dcterms:W3CDTF">2012-07-30T23:42:41Z</dcterms:created>
  <dcterms:modified xsi:type="dcterms:W3CDTF">2022-11-28T07:13:44Z</dcterms:modified>
</cp:coreProperties>
</file>