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0" r:id="rId3"/>
    <p:sldId id="275" r:id="rId4"/>
    <p:sldId id="268" r:id="rId5"/>
    <p:sldId id="277" r:id="rId6"/>
    <p:sldId id="279" r:id="rId7"/>
    <p:sldId id="266" r:id="rId8"/>
    <p:sldId id="273" r:id="rId9"/>
    <p:sldId id="278" r:id="rId10"/>
    <p:sldId id="274" r:id="rId11"/>
    <p:sldId id="276" r:id="rId12"/>
  </p:sldIdLst>
  <p:sldSz cx="18288000" cy="10287000"/>
  <p:notesSz cx="6797675" cy="9926638"/>
  <p:embeddedFontLst>
    <p:embeddedFont>
      <p:font typeface="Brice RegularSemiExpanded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Intro" panose="02000000000000000000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ADC3"/>
    <a:srgbClr val="C8FF16"/>
    <a:srgbClr val="594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22" autoAdjust="0"/>
  </p:normalViewPr>
  <p:slideViewPr>
    <p:cSldViewPr>
      <p:cViewPr varScale="1">
        <p:scale>
          <a:sx n="53" d="100"/>
          <a:sy n="53" d="100"/>
        </p:scale>
        <p:origin x="806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"/>
          <c:dPt>
            <c:idx val="0"/>
            <c:bubble3D val="0"/>
            <c:explosion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F02-4064-A342-3F3A555ABA87}"/>
              </c:ext>
            </c:extLst>
          </c:dPt>
          <c:dPt>
            <c:idx val="1"/>
            <c:bubble3D val="0"/>
            <c:explosion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0F02-4064-A342-3F3A555ABA87}"/>
              </c:ext>
            </c:extLst>
          </c:dPt>
          <c:cat>
            <c:numRef>
              <c:f>Лист1!$A$2:$A$5</c:f>
              <c:numCache>
                <c:formatCode>General</c:formatCode>
                <c:ptCount val="2"/>
                <c:pt idx="0" formatCode="0%">
                  <c:v>0.61</c:v>
                </c:pt>
              </c:numCache>
            </c:numRef>
          </c:cat>
          <c:val>
            <c:numRef>
              <c:f>Лист1!$B$2:$B$5</c:f>
              <c:numCache>
                <c:formatCode>0%</c:formatCode>
                <c:ptCount val="2"/>
                <c:pt idx="0">
                  <c:v>0.61</c:v>
                </c:pt>
                <c:pt idx="1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02-4064-A342-3F3A555ABA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694-4EDB-9BAE-2142CA2995C2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694-4EDB-9BAE-2142CA2995C2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694-4EDB-9BAE-2142CA2995C2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694-4EDB-9BAE-2142CA2995C2}"/>
              </c:ext>
            </c:extLst>
          </c:dPt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E1-457C-83E8-DCEDC9DDDA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4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885B40A-6EBC-48EA-97A7-E9FF38C2CA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33" b="96708" l="10000" r="99453">
                        <a14:foregroundMark x1="96406" y1="87411" x2="96406" y2="87411"/>
                        <a14:foregroundMark x1="95703" y1="96708" x2="95703" y2="96708"/>
                        <a14:foregroundMark x1="63984" y1="38541" x2="63984" y2="38541"/>
                        <a14:foregroundMark x1="62969" y1="31440" x2="62969" y2="31440"/>
                        <a14:foregroundMark x1="62187" y1="26921" x2="62187" y2="26921"/>
                        <a14:foregroundMark x1="63125" y1="15494" x2="63125" y2="15494"/>
                        <a14:foregroundMark x1="66563" y1="6908" x2="66563" y2="6908"/>
                        <a14:foregroundMark x1="69922" y1="4648" x2="69922" y2="4648"/>
                        <a14:foregroundMark x1="76406" y1="1097" x2="76406" y2="1097"/>
                        <a14:foregroundMark x1="80859" y1="2260" x2="80859" y2="2260"/>
                        <a14:foregroundMark x1="85156" y1="3422" x2="85156" y2="3422"/>
                        <a14:foregroundMark x1="88438" y1="6198" x2="88438" y2="6198"/>
                        <a14:foregroundMark x1="93789" y1="10265" x2="93789" y2="10265"/>
                        <a14:foregroundMark x1="93789" y1="10265" x2="93789" y2="10265"/>
                        <a14:foregroundMark x1="93086" y1="17108" x2="93086" y2="17108"/>
                        <a14:foregroundMark x1="94570" y1="23499" x2="94570" y2="23499"/>
                        <a14:foregroundMark x1="95078" y1="30471" x2="95078" y2="30471"/>
                        <a14:foregroundMark x1="94375" y1="40865" x2="94375" y2="40865"/>
                        <a14:foregroundMark x1="91758" y1="43383" x2="91758" y2="43383"/>
                        <a14:foregroundMark x1="63320" y1="9684" x2="63320" y2="9684"/>
                        <a14:foregroundMark x1="99453" y1="74435" x2="99453" y2="74435"/>
                        <a14:backgroundMark x1="62578" y1="38347" x2="62578" y2="38347"/>
                        <a14:backgroundMark x1="60781" y1="30923" x2="60781" y2="30923"/>
                        <a14:backgroundMark x1="62344" y1="30730" x2="61992" y2="30730"/>
                        <a14:backgroundMark x1="65039" y1="11556" x2="65039" y2="11556"/>
                        <a14:backgroundMark x1="71406" y1="1227" x2="71406" y2="1227"/>
                        <a14:backgroundMark x1="64414" y1="13493" x2="64414" y2="13493"/>
                        <a14:backgroundMark x1="78164" y1="129" x2="78164" y2="129"/>
                        <a14:backgroundMark x1="86367" y1="4325" x2="86367" y2="4325"/>
                        <a14:backgroundMark x1="90039" y1="5810" x2="90039" y2="5810"/>
                        <a14:backgroundMark x1="94844" y1="18980" x2="94844" y2="18980"/>
                        <a14:backgroundMark x1="95156" y1="24532" x2="95156" y2="24532"/>
                        <a14:backgroundMark x1="96367" y1="25242" x2="96367" y2="25242"/>
                        <a14:backgroundMark x1="92852" y1="46159" x2="92852" y2="46159"/>
                        <a14:backgroundMark x1="90508" y1="50742" x2="90508" y2="50742"/>
                        <a14:backgroundMark x1="63906" y1="45901" x2="63906" y2="45901"/>
                        <a14:backgroundMark x1="70703" y1="1485" x2="70703" y2="1485"/>
                        <a14:backgroundMark x1="85352" y1="2582" x2="85352" y2="2582"/>
                        <a14:backgroundMark x1="81250" y1="1162" x2="81250" y2="11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-29364"/>
            <a:ext cx="10347657" cy="6420475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0" y="9258300"/>
            <a:ext cx="18288000" cy="1028700"/>
          </a:xfrm>
          <a:prstGeom prst="rect">
            <a:avLst/>
          </a:prstGeom>
          <a:solidFill>
            <a:srgbClr val="C8FF16"/>
          </a:solidFill>
        </p:spPr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EFB796-3C9F-4133-B375-64DD43779E08}"/>
              </a:ext>
            </a:extLst>
          </p:cNvPr>
          <p:cNvSpPr txBox="1"/>
          <p:nvPr/>
        </p:nvSpPr>
        <p:spPr>
          <a:xfrm>
            <a:off x="4541671" y="2507039"/>
            <a:ext cx="920465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Intro" panose="02000000000000000000" charset="0"/>
              </a:rPr>
              <a:t>Региональная школа дебатов «Мысли Сократа»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1887200" y="6391110"/>
            <a:ext cx="7275651" cy="1652343"/>
            <a:chOff x="-129706" y="-25400"/>
            <a:chExt cx="9700868" cy="2203124"/>
          </a:xfrm>
        </p:grpSpPr>
        <p:grpSp>
          <p:nvGrpSpPr>
            <p:cNvPr id="6" name="Group 6"/>
            <p:cNvGrpSpPr/>
            <p:nvPr/>
          </p:nvGrpSpPr>
          <p:grpSpPr>
            <a:xfrm>
              <a:off x="-129706" y="-25400"/>
              <a:ext cx="9700868" cy="2203124"/>
              <a:chOff x="-111240" y="-21784"/>
              <a:chExt cx="8319795" cy="1889474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111240" y="-21784"/>
                <a:ext cx="8319795" cy="1889474"/>
              </a:xfrm>
              <a:custGeom>
                <a:avLst/>
                <a:gdLst/>
                <a:ahLst/>
                <a:cxnLst/>
                <a:rect l="l" t="t" r="r" b="b"/>
                <a:pathLst>
                  <a:path w="8319795" h="1889474">
                    <a:moveTo>
                      <a:pt x="8319795" y="944737"/>
                    </a:moveTo>
                    <a:lnTo>
                      <a:pt x="8319795" y="944737"/>
                    </a:lnTo>
                    <a:cubicBezTo>
                      <a:pt x="8319795" y="1460976"/>
                      <a:pt x="7891425" y="1889474"/>
                      <a:pt x="7362850" y="1889474"/>
                    </a:cubicBezTo>
                    <a:lnTo>
                      <a:pt x="956945" y="1889474"/>
                    </a:lnTo>
                    <a:cubicBezTo>
                      <a:pt x="428371" y="1889474"/>
                      <a:pt x="0" y="1460976"/>
                      <a:pt x="0" y="944737"/>
                    </a:cubicBezTo>
                    <a:lnTo>
                      <a:pt x="0" y="944737"/>
                    </a:lnTo>
                    <a:cubicBezTo>
                      <a:pt x="0" y="428371"/>
                      <a:pt x="428371" y="0"/>
                      <a:pt x="956945" y="0"/>
                    </a:cubicBezTo>
                    <a:lnTo>
                      <a:pt x="7362850" y="0"/>
                    </a:lnTo>
                    <a:cubicBezTo>
                      <a:pt x="7891297" y="0"/>
                      <a:pt x="8319795" y="428371"/>
                      <a:pt x="8319795" y="944737"/>
                    </a:cubicBezTo>
                    <a:close/>
                  </a:path>
                </a:pathLst>
              </a:custGeom>
              <a:solidFill>
                <a:srgbClr val="C8FF16"/>
              </a:solidFill>
            </p:spPr>
          </p:sp>
        </p:grpSp>
        <p:sp>
          <p:nvSpPr>
            <p:cNvPr id="8" name="TextBox 8"/>
            <p:cNvSpPr txBox="1"/>
            <p:nvPr/>
          </p:nvSpPr>
          <p:spPr>
            <a:xfrm>
              <a:off x="315718" y="442604"/>
              <a:ext cx="8026400" cy="14231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4290"/>
                </a:lnSpc>
                <a:spcBef>
                  <a:spcPct val="0"/>
                </a:spcBef>
              </a:pPr>
              <a:r>
                <a:rPr lang="en-US" sz="3200" spc="-66" dirty="0">
                  <a:solidFill>
                    <a:srgbClr val="5941FF"/>
                  </a:solidFill>
                  <a:latin typeface="Intro"/>
                </a:rPr>
                <a:t>Роман Панагушин</a:t>
              </a:r>
              <a:r>
                <a:rPr lang="ru-RU" sz="3200" spc="-66" dirty="0">
                  <a:solidFill>
                    <a:srgbClr val="5941FF"/>
                  </a:solidFill>
                  <a:latin typeface="Intro"/>
                </a:rPr>
                <a:t>,</a:t>
              </a:r>
            </a:p>
            <a:p>
              <a:pPr marL="0" lvl="0" indent="0" algn="ctr">
                <a:lnSpc>
                  <a:spcPts val="4290"/>
                </a:lnSpc>
                <a:spcBef>
                  <a:spcPct val="0"/>
                </a:spcBef>
              </a:pPr>
              <a:r>
                <a:rPr lang="ru-RU" sz="3200" spc="-66" dirty="0">
                  <a:solidFill>
                    <a:srgbClr val="5941FF"/>
                  </a:solidFill>
                  <a:latin typeface="Intro"/>
                </a:rPr>
                <a:t>Кировская область</a:t>
              </a:r>
              <a:endParaRPr lang="en-US" sz="3200" spc="-66" dirty="0">
                <a:solidFill>
                  <a:srgbClr val="5941FF"/>
                </a:solidFill>
                <a:latin typeface="Intro"/>
              </a:endParaRPr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4B46EDD-2487-4858-AA93-EDDDEF0653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4147565"/>
            <a:ext cx="9204657" cy="61394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909278" y="5908278"/>
            <a:ext cx="8757445" cy="8757445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8FF16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838200" y="1181100"/>
            <a:ext cx="16230600" cy="4580732"/>
            <a:chOff x="0" y="38100"/>
            <a:chExt cx="21640800" cy="6107641"/>
          </a:xfrm>
        </p:grpSpPr>
        <p:sp>
          <p:nvSpPr>
            <p:cNvPr id="7" name="TextBox 7"/>
            <p:cNvSpPr txBox="1"/>
            <p:nvPr/>
          </p:nvSpPr>
          <p:spPr>
            <a:xfrm>
              <a:off x="0" y="38100"/>
              <a:ext cx="21640800" cy="4240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160"/>
                </a:lnSpc>
                <a:spcBef>
                  <a:spcPct val="0"/>
                </a:spcBef>
              </a:pPr>
              <a:r>
                <a:rPr lang="ru-RU" sz="5600" i="1" dirty="0">
                  <a:solidFill>
                    <a:srgbClr val="5941FF"/>
                  </a:solidFill>
                  <a:latin typeface="Intro"/>
                </a:rPr>
                <a:t>«Яркие умы обсуждают сильные идеи, средние умы спорят о событиях и слабые умы спорят о других людях» </a:t>
              </a:r>
              <a:r>
                <a:rPr lang="ru-RU" sz="5600" b="1" dirty="0">
                  <a:solidFill>
                    <a:srgbClr val="5941FF"/>
                  </a:solidFill>
                  <a:latin typeface="Intro"/>
                </a:rPr>
                <a:t>—</a:t>
              </a:r>
              <a:r>
                <a:rPr lang="ru-RU" sz="5600" dirty="0">
                  <a:solidFill>
                    <a:srgbClr val="5941FF"/>
                  </a:solidFill>
                  <a:latin typeface="Intro"/>
                </a:rPr>
                <a:t> Сократ</a:t>
              </a:r>
              <a:endParaRPr lang="en-US" sz="5600" dirty="0">
                <a:solidFill>
                  <a:srgbClr val="5941FF"/>
                </a:solidFill>
                <a:latin typeface="Intro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5589059"/>
              <a:ext cx="21640800" cy="5566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500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5D4B603-6682-4703-B74A-FE0D921E09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4194210"/>
            <a:ext cx="9159239" cy="610914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144000" y="0"/>
            <a:ext cx="9144000" cy="10287000"/>
          </a:xfrm>
          <a:prstGeom prst="rect">
            <a:avLst/>
          </a:prstGeom>
          <a:solidFill>
            <a:srgbClr val="5941FF"/>
          </a:solidFill>
        </p:spPr>
      </p:sp>
      <p:grpSp>
        <p:nvGrpSpPr>
          <p:cNvPr id="3" name="Group 3"/>
          <p:cNvGrpSpPr/>
          <p:nvPr/>
        </p:nvGrpSpPr>
        <p:grpSpPr>
          <a:xfrm>
            <a:off x="3764576" y="3888203"/>
            <a:ext cx="11169815" cy="3470133"/>
            <a:chOff x="0" y="0"/>
            <a:chExt cx="14893086" cy="4626844"/>
          </a:xfrm>
        </p:grpSpPr>
        <p:sp>
          <p:nvSpPr>
            <p:cNvPr id="4" name="TextBox 4"/>
            <p:cNvSpPr txBox="1"/>
            <p:nvPr/>
          </p:nvSpPr>
          <p:spPr>
            <a:xfrm>
              <a:off x="0" y="85725"/>
              <a:ext cx="14893086" cy="37920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0999"/>
                </a:lnSpc>
                <a:spcBef>
                  <a:spcPct val="0"/>
                </a:spcBef>
              </a:pPr>
              <a:r>
                <a:rPr lang="ru-RU" sz="9999" dirty="0">
                  <a:solidFill>
                    <a:srgbClr val="C8FF16"/>
                  </a:solidFill>
                  <a:latin typeface="Intro"/>
                </a:rPr>
                <a:t> </a:t>
              </a:r>
              <a:r>
                <a:rPr lang="en-US" sz="9999" dirty="0" err="1">
                  <a:solidFill>
                    <a:srgbClr val="C8FF16"/>
                  </a:solidFill>
                  <a:latin typeface="Intro"/>
                </a:rPr>
                <a:t>Спасиб</a:t>
              </a:r>
              <a:r>
                <a:rPr lang="ru-RU" sz="9999" dirty="0">
                  <a:solidFill>
                    <a:srgbClr val="C8FF16"/>
                  </a:solidFill>
                  <a:latin typeface="Intro"/>
                </a:rPr>
                <a:t>о</a:t>
              </a:r>
              <a:r>
                <a:rPr lang="en-US" sz="9999" dirty="0">
                  <a:solidFill>
                    <a:srgbClr val="C8FF16"/>
                  </a:solidFill>
                  <a:latin typeface="Intro"/>
                </a:rPr>
                <a:t> </a:t>
              </a:r>
              <a:r>
                <a:rPr lang="en-US" sz="9999" dirty="0" err="1">
                  <a:solidFill>
                    <a:srgbClr val="C8FF16"/>
                  </a:solidFill>
                  <a:latin typeface="Intro"/>
                </a:rPr>
                <a:t>за</a:t>
              </a:r>
              <a:r>
                <a:rPr lang="en-US" sz="9999" dirty="0">
                  <a:solidFill>
                    <a:srgbClr val="C8FF16"/>
                  </a:solidFill>
                  <a:latin typeface="Intro"/>
                </a:rPr>
                <a:t> </a:t>
              </a:r>
              <a:r>
                <a:rPr lang="en-US" sz="9999" dirty="0" err="1">
                  <a:solidFill>
                    <a:srgbClr val="C8FF16"/>
                  </a:solidFill>
                  <a:latin typeface="Intro"/>
                </a:rPr>
                <a:t>внимание</a:t>
              </a:r>
              <a:r>
                <a:rPr lang="en-US" sz="9999" dirty="0">
                  <a:solidFill>
                    <a:srgbClr val="C8FF16"/>
                  </a:solidFill>
                  <a:latin typeface="Intro"/>
                </a:rPr>
                <a:t>!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4070161"/>
              <a:ext cx="14893086" cy="5566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500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6CAFFF0-B3CA-4586-961D-1FBB4646E7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33" b="96708" l="10000" r="99453">
                        <a14:foregroundMark x1="96406" y1="87411" x2="96406" y2="87411"/>
                        <a14:foregroundMark x1="95703" y1="96708" x2="95703" y2="96708"/>
                        <a14:foregroundMark x1="63984" y1="38541" x2="63984" y2="38541"/>
                        <a14:foregroundMark x1="62969" y1="31440" x2="62969" y2="31440"/>
                        <a14:foregroundMark x1="62187" y1="26921" x2="62187" y2="26921"/>
                        <a14:foregroundMark x1="63125" y1="15494" x2="63125" y2="15494"/>
                        <a14:foregroundMark x1="66563" y1="6908" x2="66563" y2="6908"/>
                        <a14:foregroundMark x1="69922" y1="4648" x2="69922" y2="4648"/>
                        <a14:foregroundMark x1="76406" y1="1097" x2="76406" y2="1097"/>
                        <a14:foregroundMark x1="80859" y1="2260" x2="80859" y2="2260"/>
                        <a14:foregroundMark x1="85156" y1="3422" x2="85156" y2="3422"/>
                        <a14:foregroundMark x1="88438" y1="6198" x2="88438" y2="6198"/>
                        <a14:foregroundMark x1="93789" y1="10265" x2="93789" y2="10265"/>
                        <a14:foregroundMark x1="93789" y1="10265" x2="93789" y2="10265"/>
                        <a14:foregroundMark x1="93086" y1="17108" x2="93086" y2="17108"/>
                        <a14:foregroundMark x1="94570" y1="23499" x2="94570" y2="23499"/>
                        <a14:foregroundMark x1="95078" y1="30471" x2="95078" y2="30471"/>
                        <a14:foregroundMark x1="94375" y1="40865" x2="94375" y2="40865"/>
                        <a14:foregroundMark x1="91758" y1="43383" x2="91758" y2="43383"/>
                        <a14:foregroundMark x1="63320" y1="9684" x2="63320" y2="9684"/>
                        <a14:foregroundMark x1="99453" y1="74435" x2="99453" y2="74435"/>
                        <a14:backgroundMark x1="62578" y1="38347" x2="62578" y2="38347"/>
                        <a14:backgroundMark x1="60781" y1="30923" x2="60781" y2="30923"/>
                        <a14:backgroundMark x1="62344" y1="30730" x2="61992" y2="30730"/>
                        <a14:backgroundMark x1="65039" y1="11556" x2="65039" y2="11556"/>
                        <a14:backgroundMark x1="71406" y1="1227" x2="71406" y2="1227"/>
                        <a14:backgroundMark x1="64414" y1="13493" x2="64414" y2="13493"/>
                        <a14:backgroundMark x1="78164" y1="129" x2="78164" y2="129"/>
                        <a14:backgroundMark x1="86367" y1="4325" x2="86367" y2="4325"/>
                        <a14:backgroundMark x1="90039" y1="5810" x2="90039" y2="5810"/>
                        <a14:backgroundMark x1="94844" y1="18980" x2="94844" y2="18980"/>
                        <a14:backgroundMark x1="95156" y1="24532" x2="95156" y2="24532"/>
                        <a14:backgroundMark x1="96367" y1="25242" x2="96367" y2="25242"/>
                        <a14:backgroundMark x1="92852" y1="46159" x2="92852" y2="46159"/>
                        <a14:backgroundMark x1="90508" y1="50742" x2="90508" y2="50742"/>
                        <a14:backgroundMark x1="63906" y1="45901" x2="63906" y2="45901"/>
                        <a14:backgroundMark x1="70703" y1="1485" x2="70703" y2="1485"/>
                        <a14:backgroundMark x1="85352" y1="2582" x2="85352" y2="2582"/>
                        <a14:backgroundMark x1="81250" y1="1162" x2="81250" y2="11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471" y="1"/>
            <a:ext cx="9738529" cy="5964342"/>
          </a:xfrm>
          <a:prstGeom prst="rect">
            <a:avLst/>
          </a:prstGeom>
        </p:spPr>
      </p:pic>
      <p:grpSp>
        <p:nvGrpSpPr>
          <p:cNvPr id="8" name="Group 20">
            <a:extLst>
              <a:ext uri="{FF2B5EF4-FFF2-40B4-BE49-F238E27FC236}">
                <a16:creationId xmlns:a16="http://schemas.microsoft.com/office/drawing/2014/main" id="{951C91A0-7D18-4523-A262-FCB82C9EEBA7}"/>
              </a:ext>
            </a:extLst>
          </p:cNvPr>
          <p:cNvGrpSpPr/>
          <p:nvPr/>
        </p:nvGrpSpPr>
        <p:grpSpPr>
          <a:xfrm>
            <a:off x="14355351" y="5888340"/>
            <a:ext cx="4787670" cy="1388760"/>
            <a:chOff x="0" y="0"/>
            <a:chExt cx="5081820" cy="1607836"/>
          </a:xfrm>
        </p:grpSpPr>
        <p:sp>
          <p:nvSpPr>
            <p:cNvPr id="9" name="Freeform 21">
              <a:extLst>
                <a:ext uri="{FF2B5EF4-FFF2-40B4-BE49-F238E27FC236}">
                  <a16:creationId xmlns:a16="http://schemas.microsoft.com/office/drawing/2014/main" id="{24AF1E9B-3E4B-4101-8340-6FBAC21F7A93}"/>
                </a:ext>
              </a:extLst>
            </p:cNvPr>
            <p:cNvSpPr/>
            <p:nvPr/>
          </p:nvSpPr>
          <p:spPr>
            <a:xfrm>
              <a:off x="0" y="0"/>
              <a:ext cx="5081820" cy="1607836"/>
            </a:xfrm>
            <a:custGeom>
              <a:avLst/>
              <a:gdLst/>
              <a:ahLst/>
              <a:cxnLst/>
              <a:rect l="l" t="t" r="r" b="b"/>
              <a:pathLst>
                <a:path w="5081820" h="1607836">
                  <a:moveTo>
                    <a:pt x="5081820" y="803918"/>
                  </a:moveTo>
                  <a:lnTo>
                    <a:pt x="5081820" y="803918"/>
                  </a:lnTo>
                  <a:cubicBezTo>
                    <a:pt x="5081820" y="1179338"/>
                    <a:pt x="4653449" y="1607836"/>
                    <a:pt x="4124875" y="1607836"/>
                  </a:cubicBezTo>
                  <a:lnTo>
                    <a:pt x="956945" y="1607836"/>
                  </a:lnTo>
                  <a:cubicBezTo>
                    <a:pt x="428371" y="1607836"/>
                    <a:pt x="0" y="1179338"/>
                    <a:pt x="0" y="803918"/>
                  </a:cubicBezTo>
                  <a:lnTo>
                    <a:pt x="0" y="803918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4124875" y="0"/>
                  </a:lnTo>
                  <a:cubicBezTo>
                    <a:pt x="4653322" y="0"/>
                    <a:pt x="5081820" y="428371"/>
                    <a:pt x="5081820" y="803918"/>
                  </a:cubicBezTo>
                  <a:close/>
                </a:path>
              </a:pathLst>
            </a:custGeom>
            <a:solidFill>
              <a:srgbClr val="C8FF16"/>
            </a:solidFill>
          </p:spPr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4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495800" cy="1028700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447799" y="2217420"/>
            <a:ext cx="6149695" cy="6106355"/>
            <a:chOff x="6705600" y="1371600"/>
            <a:chExt cx="10972800" cy="10972800"/>
          </a:xfrm>
        </p:grpSpPr>
        <p:sp>
          <p:nvSpPr>
            <p:cNvPr id="4" name="Freeform 4"/>
            <p:cNvSpPr/>
            <p:nvPr/>
          </p:nvSpPr>
          <p:spPr>
            <a:xfrm>
              <a:off x="6696808" y="1100629"/>
              <a:ext cx="10990383" cy="11514742"/>
            </a:xfrm>
            <a:custGeom>
              <a:avLst/>
              <a:gdLst/>
              <a:ahLst/>
              <a:cxnLst/>
              <a:rect l="l" t="t" r="r" b="b"/>
              <a:pathLst>
                <a:path w="10990383" h="11514742">
                  <a:moveTo>
                    <a:pt x="8792" y="5757371"/>
                  </a:moveTo>
                  <a:cubicBezTo>
                    <a:pt x="0" y="7723318"/>
                    <a:pt x="1043775" y="9543701"/>
                    <a:pt x="2744885" y="10529222"/>
                  </a:cubicBezTo>
                  <a:cubicBezTo>
                    <a:pt x="4445995" y="11514742"/>
                    <a:pt x="6544390" y="11514742"/>
                    <a:pt x="8245500" y="10529222"/>
                  </a:cubicBezTo>
                  <a:cubicBezTo>
                    <a:pt x="9946609" y="9543701"/>
                    <a:pt x="10990384" y="7723318"/>
                    <a:pt x="10981592" y="5757371"/>
                  </a:cubicBezTo>
                  <a:cubicBezTo>
                    <a:pt x="10990384" y="3791424"/>
                    <a:pt x="9946609" y="1971041"/>
                    <a:pt x="8245500" y="985520"/>
                  </a:cubicBezTo>
                  <a:cubicBezTo>
                    <a:pt x="6544390" y="0"/>
                    <a:pt x="4445995" y="0"/>
                    <a:pt x="2744885" y="985520"/>
                  </a:cubicBezTo>
                  <a:cubicBezTo>
                    <a:pt x="1043775" y="1971041"/>
                    <a:pt x="0" y="3791424"/>
                    <a:pt x="8792" y="5757371"/>
                  </a:cubicBezTo>
                  <a:close/>
                </a:path>
              </a:pathLst>
            </a:custGeom>
            <a:solidFill>
              <a:srgbClr val="C8FF16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2145769" y="495300"/>
            <a:ext cx="4833102" cy="9426318"/>
          </a:xfrm>
          <a:custGeom>
            <a:avLst/>
            <a:gdLst/>
            <a:ahLst/>
            <a:cxnLst/>
            <a:rect l="l" t="t" r="r" b="b"/>
            <a:pathLst>
              <a:path w="5000993" h="10163632">
                <a:moveTo>
                  <a:pt x="0" y="0"/>
                </a:moveTo>
                <a:lnTo>
                  <a:pt x="5000993" y="0"/>
                </a:lnTo>
                <a:lnTo>
                  <a:pt x="5000993" y="10163632"/>
                </a:lnTo>
                <a:lnTo>
                  <a:pt x="0" y="10163632"/>
                </a:lnTo>
                <a:close/>
              </a:path>
            </a:pathLst>
          </a:custGeom>
          <a:blipFill>
            <a:blip r:embed="rId2"/>
            <a:stretch>
              <a:fillRect l="-45" r="-45"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9753600" y="338662"/>
            <a:ext cx="9404086" cy="999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400"/>
              </a:lnSpc>
              <a:spcBef>
                <a:spcPct val="0"/>
              </a:spcBef>
            </a:pPr>
            <a:r>
              <a:rPr lang="ru-RU" sz="5400" spc="210" dirty="0">
                <a:solidFill>
                  <a:srgbClr val="FFFFFF"/>
                </a:solidFill>
                <a:latin typeface="Intro"/>
              </a:rPr>
              <a:t>статистика</a:t>
            </a:r>
            <a:endParaRPr lang="en-US" sz="5400" spc="210" dirty="0">
              <a:solidFill>
                <a:srgbClr val="FFFFFF"/>
              </a:solidFill>
              <a:latin typeface="Intro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0AD168-BBB9-4F6C-A2FD-9427E2E9FB7B}"/>
              </a:ext>
            </a:extLst>
          </p:cNvPr>
          <p:cNvSpPr txBox="1"/>
          <p:nvPr/>
        </p:nvSpPr>
        <p:spPr>
          <a:xfrm>
            <a:off x="7773599" y="1697778"/>
            <a:ext cx="10304579" cy="7448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ru-RU" sz="3200" b="1" spc="2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исследования—анкетирования среди 328 студентов Вятского государственного университета:</a:t>
            </a:r>
          </a:p>
          <a:p>
            <a:pPr marL="0" lvl="0" indent="0" algn="ctr">
              <a:spcBef>
                <a:spcPct val="0"/>
              </a:spcBef>
            </a:pPr>
            <a:endParaRPr lang="ru-RU" sz="3600" spc="21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ct val="0"/>
              </a:spcBef>
            </a:pPr>
            <a:r>
              <a:rPr lang="ru-RU" sz="3200" b="1" spc="2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1. 56%</a:t>
            </a:r>
            <a:r>
              <a:rPr lang="ru-RU" sz="3200" spc="2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респондентов (</a:t>
            </a:r>
            <a:r>
              <a:rPr lang="ru-RU" sz="3200" b="1" spc="2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r>
              <a:rPr lang="ru-RU" sz="3200" spc="2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студентов) заявили, что </a:t>
            </a:r>
            <a:r>
              <a:rPr lang="ru-RU" sz="3200" b="1" spc="2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обладают достаточным уровнем знаний</a:t>
            </a:r>
            <a:r>
              <a:rPr lang="ru-RU" sz="3200" spc="2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      необходимыми компетенциями для публичных выступлений и использования критического мышления, а также </a:t>
            </a:r>
            <a:r>
              <a:rPr lang="ru-RU" sz="3200" b="1" spc="2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могут побороть волнение </a:t>
            </a:r>
            <a:r>
              <a:rPr lang="ru-RU" sz="3200" spc="2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публичным выступлением.</a:t>
            </a:r>
          </a:p>
          <a:p>
            <a:pPr marL="457200" lvl="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ru-RU" sz="3200" spc="21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ct val="0"/>
              </a:spcBef>
            </a:pPr>
            <a:r>
              <a:rPr lang="ru-RU" sz="3200" b="1" spc="2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2. 64%</a:t>
            </a:r>
            <a:r>
              <a:rPr lang="ru-RU" sz="3200" spc="2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респондентов (</a:t>
            </a:r>
            <a:r>
              <a:rPr lang="ru-RU" sz="3200" b="1" spc="2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210</a:t>
            </a:r>
            <a:r>
              <a:rPr lang="ru-RU" sz="3200" spc="2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студентов) отметили, что </a:t>
            </a:r>
            <a:r>
              <a:rPr lang="ru-RU" sz="3200" b="1" spc="2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хотели бы пройти обучающие образовательные курсы и занятия</a:t>
            </a:r>
            <a:r>
              <a:rPr lang="ru-RU" sz="3200" spc="2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вышеуказанным компетенциям</a:t>
            </a:r>
            <a:r>
              <a:rPr lang="ru-RU" sz="3200" b="1" spc="2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b="1" spc="21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9">
            <a:extLst>
              <a:ext uri="{FF2B5EF4-FFF2-40B4-BE49-F238E27FC236}">
                <a16:creationId xmlns:a16="http://schemas.microsoft.com/office/drawing/2014/main" id="{53D6CE88-71A2-43D6-A9E7-692A492F28F4}"/>
              </a:ext>
            </a:extLst>
          </p:cNvPr>
          <p:cNvGrpSpPr/>
          <p:nvPr/>
        </p:nvGrpSpPr>
        <p:grpSpPr>
          <a:xfrm>
            <a:off x="11658600" y="6139647"/>
            <a:ext cx="5938250" cy="45719"/>
            <a:chOff x="0" y="0"/>
            <a:chExt cx="5876463" cy="1499165"/>
          </a:xfrm>
        </p:grpSpPr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213E0BF5-D46C-4CD5-B280-72E575125D9D}"/>
                </a:ext>
              </a:extLst>
            </p:cNvPr>
            <p:cNvSpPr/>
            <p:nvPr/>
          </p:nvSpPr>
          <p:spPr>
            <a:xfrm>
              <a:off x="0" y="0"/>
              <a:ext cx="5876463" cy="1499165"/>
            </a:xfrm>
            <a:custGeom>
              <a:avLst/>
              <a:gdLst/>
              <a:ahLst/>
              <a:cxnLst/>
              <a:rect l="l" t="t" r="r" b="b"/>
              <a:pathLst>
                <a:path w="5876463" h="1499165">
                  <a:moveTo>
                    <a:pt x="5876463" y="749583"/>
                  </a:moveTo>
                  <a:lnTo>
                    <a:pt x="5876463" y="749583"/>
                  </a:lnTo>
                  <a:cubicBezTo>
                    <a:pt x="5876463" y="1070667"/>
                    <a:pt x="5448092" y="1499165"/>
                    <a:pt x="4919518" y="1499165"/>
                  </a:cubicBezTo>
                  <a:lnTo>
                    <a:pt x="956945" y="1499165"/>
                  </a:lnTo>
                  <a:cubicBezTo>
                    <a:pt x="428371" y="1499165"/>
                    <a:pt x="0" y="1070667"/>
                    <a:pt x="0" y="749583"/>
                  </a:cubicBezTo>
                  <a:lnTo>
                    <a:pt x="0" y="749583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4919518" y="0"/>
                  </a:lnTo>
                  <a:cubicBezTo>
                    <a:pt x="5447965" y="0"/>
                    <a:pt x="5876463" y="428371"/>
                    <a:pt x="5876463" y="749583"/>
                  </a:cubicBezTo>
                  <a:close/>
                </a:path>
              </a:pathLst>
            </a:custGeom>
            <a:solidFill>
              <a:srgbClr val="C8FF16"/>
            </a:solidFill>
          </p:spPr>
        </p:sp>
      </p:grpSp>
      <p:grpSp>
        <p:nvGrpSpPr>
          <p:cNvPr id="19" name="Group 9">
            <a:extLst>
              <a:ext uri="{FF2B5EF4-FFF2-40B4-BE49-F238E27FC236}">
                <a16:creationId xmlns:a16="http://schemas.microsoft.com/office/drawing/2014/main" id="{80403FC2-7F9F-4B0D-A220-C7701C52269B}"/>
              </a:ext>
            </a:extLst>
          </p:cNvPr>
          <p:cNvGrpSpPr/>
          <p:nvPr/>
        </p:nvGrpSpPr>
        <p:grpSpPr>
          <a:xfrm>
            <a:off x="7694252" y="4707873"/>
            <a:ext cx="9220200" cy="45719"/>
            <a:chOff x="0" y="0"/>
            <a:chExt cx="5876463" cy="1499165"/>
          </a:xfrm>
        </p:grpSpPr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DA515E21-19A9-4524-B86C-BE06056ABD1B}"/>
                </a:ext>
              </a:extLst>
            </p:cNvPr>
            <p:cNvSpPr/>
            <p:nvPr/>
          </p:nvSpPr>
          <p:spPr>
            <a:xfrm>
              <a:off x="0" y="0"/>
              <a:ext cx="5876463" cy="1499165"/>
            </a:xfrm>
            <a:custGeom>
              <a:avLst/>
              <a:gdLst/>
              <a:ahLst/>
              <a:cxnLst/>
              <a:rect l="l" t="t" r="r" b="b"/>
              <a:pathLst>
                <a:path w="5876463" h="1499165">
                  <a:moveTo>
                    <a:pt x="5876463" y="749583"/>
                  </a:moveTo>
                  <a:lnTo>
                    <a:pt x="5876463" y="749583"/>
                  </a:lnTo>
                  <a:cubicBezTo>
                    <a:pt x="5876463" y="1070667"/>
                    <a:pt x="5448092" y="1499165"/>
                    <a:pt x="4919518" y="1499165"/>
                  </a:cubicBezTo>
                  <a:lnTo>
                    <a:pt x="956945" y="1499165"/>
                  </a:lnTo>
                  <a:cubicBezTo>
                    <a:pt x="428371" y="1499165"/>
                    <a:pt x="0" y="1070667"/>
                    <a:pt x="0" y="749583"/>
                  </a:cubicBezTo>
                  <a:lnTo>
                    <a:pt x="0" y="749583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4919518" y="0"/>
                  </a:lnTo>
                  <a:cubicBezTo>
                    <a:pt x="5447965" y="0"/>
                    <a:pt x="5876463" y="428371"/>
                    <a:pt x="5876463" y="749583"/>
                  </a:cubicBezTo>
                  <a:close/>
                </a:path>
              </a:pathLst>
            </a:custGeom>
            <a:solidFill>
              <a:srgbClr val="C8FF16"/>
            </a:solidFill>
          </p:spPr>
        </p:sp>
      </p:grpSp>
      <p:grpSp>
        <p:nvGrpSpPr>
          <p:cNvPr id="21" name="Group 9">
            <a:extLst>
              <a:ext uri="{FF2B5EF4-FFF2-40B4-BE49-F238E27FC236}">
                <a16:creationId xmlns:a16="http://schemas.microsoft.com/office/drawing/2014/main" id="{85E1A185-90B9-4B13-B5C4-C440DF8ADCAC}"/>
              </a:ext>
            </a:extLst>
          </p:cNvPr>
          <p:cNvGrpSpPr/>
          <p:nvPr/>
        </p:nvGrpSpPr>
        <p:grpSpPr>
          <a:xfrm>
            <a:off x="8496899" y="8108545"/>
            <a:ext cx="6323401" cy="45719"/>
            <a:chOff x="0" y="0"/>
            <a:chExt cx="5876463" cy="1499165"/>
          </a:xfrm>
        </p:grpSpPr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C1FFC4E9-91F5-4CC6-A8EF-AF03C88F5A45}"/>
                </a:ext>
              </a:extLst>
            </p:cNvPr>
            <p:cNvSpPr/>
            <p:nvPr/>
          </p:nvSpPr>
          <p:spPr>
            <a:xfrm>
              <a:off x="0" y="0"/>
              <a:ext cx="5876463" cy="1499165"/>
            </a:xfrm>
            <a:custGeom>
              <a:avLst/>
              <a:gdLst/>
              <a:ahLst/>
              <a:cxnLst/>
              <a:rect l="l" t="t" r="r" b="b"/>
              <a:pathLst>
                <a:path w="5876463" h="1499165">
                  <a:moveTo>
                    <a:pt x="5876463" y="749583"/>
                  </a:moveTo>
                  <a:lnTo>
                    <a:pt x="5876463" y="749583"/>
                  </a:lnTo>
                  <a:cubicBezTo>
                    <a:pt x="5876463" y="1070667"/>
                    <a:pt x="5448092" y="1499165"/>
                    <a:pt x="4919518" y="1499165"/>
                  </a:cubicBezTo>
                  <a:lnTo>
                    <a:pt x="956945" y="1499165"/>
                  </a:lnTo>
                  <a:cubicBezTo>
                    <a:pt x="428371" y="1499165"/>
                    <a:pt x="0" y="1070667"/>
                    <a:pt x="0" y="749583"/>
                  </a:cubicBezTo>
                  <a:lnTo>
                    <a:pt x="0" y="749583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4919518" y="0"/>
                  </a:lnTo>
                  <a:cubicBezTo>
                    <a:pt x="5447965" y="0"/>
                    <a:pt x="5876463" y="428371"/>
                    <a:pt x="5876463" y="749583"/>
                  </a:cubicBezTo>
                  <a:close/>
                </a:path>
              </a:pathLst>
            </a:custGeom>
            <a:solidFill>
              <a:srgbClr val="C8FF16"/>
            </a:solidFill>
          </p:spPr>
        </p:sp>
      </p:grpSp>
      <p:grpSp>
        <p:nvGrpSpPr>
          <p:cNvPr id="23" name="Group 9">
            <a:extLst>
              <a:ext uri="{FF2B5EF4-FFF2-40B4-BE49-F238E27FC236}">
                <a16:creationId xmlns:a16="http://schemas.microsoft.com/office/drawing/2014/main" id="{4ABA647E-D53A-4A0C-B662-293CDE1C94CD}"/>
              </a:ext>
            </a:extLst>
          </p:cNvPr>
          <p:cNvGrpSpPr/>
          <p:nvPr/>
        </p:nvGrpSpPr>
        <p:grpSpPr>
          <a:xfrm>
            <a:off x="7595579" y="8627258"/>
            <a:ext cx="7427103" cy="45719"/>
            <a:chOff x="0" y="0"/>
            <a:chExt cx="5876463" cy="1499165"/>
          </a:xfrm>
        </p:grpSpPr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E1B6BD87-2F03-4871-9566-4E57A3D5F5DF}"/>
                </a:ext>
              </a:extLst>
            </p:cNvPr>
            <p:cNvSpPr/>
            <p:nvPr/>
          </p:nvSpPr>
          <p:spPr>
            <a:xfrm>
              <a:off x="0" y="0"/>
              <a:ext cx="5876463" cy="1499165"/>
            </a:xfrm>
            <a:custGeom>
              <a:avLst/>
              <a:gdLst/>
              <a:ahLst/>
              <a:cxnLst/>
              <a:rect l="l" t="t" r="r" b="b"/>
              <a:pathLst>
                <a:path w="5876463" h="1499165">
                  <a:moveTo>
                    <a:pt x="5876463" y="749583"/>
                  </a:moveTo>
                  <a:lnTo>
                    <a:pt x="5876463" y="749583"/>
                  </a:lnTo>
                  <a:cubicBezTo>
                    <a:pt x="5876463" y="1070667"/>
                    <a:pt x="5448092" y="1499165"/>
                    <a:pt x="4919518" y="1499165"/>
                  </a:cubicBezTo>
                  <a:lnTo>
                    <a:pt x="956945" y="1499165"/>
                  </a:lnTo>
                  <a:cubicBezTo>
                    <a:pt x="428371" y="1499165"/>
                    <a:pt x="0" y="1070667"/>
                    <a:pt x="0" y="749583"/>
                  </a:cubicBezTo>
                  <a:lnTo>
                    <a:pt x="0" y="749583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4919518" y="0"/>
                  </a:lnTo>
                  <a:cubicBezTo>
                    <a:pt x="5447965" y="0"/>
                    <a:pt x="5876463" y="428371"/>
                    <a:pt x="5876463" y="749583"/>
                  </a:cubicBezTo>
                  <a:close/>
                </a:path>
              </a:pathLst>
            </a:custGeom>
            <a:solidFill>
              <a:srgbClr val="C8FF16"/>
            </a:solidFill>
          </p:spPr>
        </p:sp>
      </p:grpSp>
      <p:graphicFrame>
        <p:nvGraphicFramePr>
          <p:cNvPr id="27" name="Диаграмма 26">
            <a:extLst>
              <a:ext uri="{FF2B5EF4-FFF2-40B4-BE49-F238E27FC236}">
                <a16:creationId xmlns:a16="http://schemas.microsoft.com/office/drawing/2014/main" id="{543C0A8A-035A-4A04-832C-37F3EECC3E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1724808"/>
              </p:ext>
            </p:extLst>
          </p:nvPr>
        </p:nvGraphicFramePr>
        <p:xfrm>
          <a:off x="2053938" y="5790571"/>
          <a:ext cx="5016764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3" name="Диаграмма 32">
            <a:extLst>
              <a:ext uri="{FF2B5EF4-FFF2-40B4-BE49-F238E27FC236}">
                <a16:creationId xmlns:a16="http://schemas.microsoft.com/office/drawing/2014/main" id="{FCB9084E-2D17-41A0-992C-98CB67F2E3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6492945"/>
              </p:ext>
            </p:extLst>
          </p:nvPr>
        </p:nvGraphicFramePr>
        <p:xfrm>
          <a:off x="2432398" y="1701242"/>
          <a:ext cx="4209171" cy="3472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F72B2077-4E79-4773-915E-8935ADE4E6E8}"/>
              </a:ext>
            </a:extLst>
          </p:cNvPr>
          <p:cNvSpPr txBox="1"/>
          <p:nvPr/>
        </p:nvSpPr>
        <p:spPr>
          <a:xfrm>
            <a:off x="2608545" y="4620979"/>
            <a:ext cx="40194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pc="2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56% не обладают достаточным уровнем знаний и компетенций </a:t>
            </a:r>
            <a:endParaRPr lang="ru-RU" sz="2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E3F33CC-24E6-4466-86EA-5F6D831C070C}"/>
              </a:ext>
            </a:extLst>
          </p:cNvPr>
          <p:cNvSpPr txBox="1"/>
          <p:nvPr/>
        </p:nvSpPr>
        <p:spPr>
          <a:xfrm>
            <a:off x="2587716" y="8180455"/>
            <a:ext cx="4061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pc="2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64% хотели бы пройти профильные курсы и занятия</a:t>
            </a:r>
            <a:endParaRPr lang="ru-RU" sz="2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D91A7C6-F13B-441D-8FE5-A435CADAA9AD}"/>
              </a:ext>
            </a:extLst>
          </p:cNvPr>
          <p:cNvSpPr txBox="1"/>
          <p:nvPr/>
        </p:nvSpPr>
        <p:spPr>
          <a:xfrm>
            <a:off x="2665091" y="1171272"/>
            <a:ext cx="4019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pc="2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328 респондентов (студенты ВятГУ)</a:t>
            </a:r>
            <a:endParaRPr lang="ru-RU" sz="2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8DE3FE4-5941-402E-AFFB-17F8835AE9AE}"/>
              </a:ext>
            </a:extLst>
          </p:cNvPr>
          <p:cNvSpPr txBox="1"/>
          <p:nvPr/>
        </p:nvSpPr>
        <p:spPr>
          <a:xfrm>
            <a:off x="5149541" y="6788932"/>
            <a:ext cx="8575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spc="2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64% </a:t>
            </a:r>
            <a:endParaRPr lang="ru-RU" sz="20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D7DB870-41FA-432D-9352-2B32E396DC3A}"/>
              </a:ext>
            </a:extLst>
          </p:cNvPr>
          <p:cNvSpPr txBox="1"/>
          <p:nvPr/>
        </p:nvSpPr>
        <p:spPr>
          <a:xfrm>
            <a:off x="5067257" y="3020738"/>
            <a:ext cx="8575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spc="2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56% </a:t>
            </a:r>
            <a:endParaRPr lang="ru-RU" sz="2000" dirty="0"/>
          </a:p>
        </p:txBody>
      </p:sp>
      <p:grpSp>
        <p:nvGrpSpPr>
          <p:cNvPr id="36" name="Group 9">
            <a:extLst>
              <a:ext uri="{FF2B5EF4-FFF2-40B4-BE49-F238E27FC236}">
                <a16:creationId xmlns:a16="http://schemas.microsoft.com/office/drawing/2014/main" id="{08296BF4-11B2-4596-B0B0-6A978FC276D8}"/>
              </a:ext>
            </a:extLst>
          </p:cNvPr>
          <p:cNvGrpSpPr/>
          <p:nvPr/>
        </p:nvGrpSpPr>
        <p:grpSpPr>
          <a:xfrm>
            <a:off x="2813802" y="2020934"/>
            <a:ext cx="3581400" cy="45719"/>
            <a:chOff x="0" y="0"/>
            <a:chExt cx="5876463" cy="1499165"/>
          </a:xfrm>
        </p:grpSpPr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0CF6A426-7DA5-49DD-A578-4C5337162B10}"/>
                </a:ext>
              </a:extLst>
            </p:cNvPr>
            <p:cNvSpPr/>
            <p:nvPr/>
          </p:nvSpPr>
          <p:spPr>
            <a:xfrm>
              <a:off x="0" y="0"/>
              <a:ext cx="5876463" cy="1499165"/>
            </a:xfrm>
            <a:custGeom>
              <a:avLst/>
              <a:gdLst/>
              <a:ahLst/>
              <a:cxnLst/>
              <a:rect l="l" t="t" r="r" b="b"/>
              <a:pathLst>
                <a:path w="5876463" h="1499165">
                  <a:moveTo>
                    <a:pt x="5876463" y="749583"/>
                  </a:moveTo>
                  <a:lnTo>
                    <a:pt x="5876463" y="749583"/>
                  </a:lnTo>
                  <a:cubicBezTo>
                    <a:pt x="5876463" y="1070667"/>
                    <a:pt x="5448092" y="1499165"/>
                    <a:pt x="4919518" y="1499165"/>
                  </a:cubicBezTo>
                  <a:lnTo>
                    <a:pt x="956945" y="1499165"/>
                  </a:lnTo>
                  <a:cubicBezTo>
                    <a:pt x="428371" y="1499165"/>
                    <a:pt x="0" y="1070667"/>
                    <a:pt x="0" y="749583"/>
                  </a:cubicBezTo>
                  <a:lnTo>
                    <a:pt x="0" y="749583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4919518" y="0"/>
                  </a:lnTo>
                  <a:cubicBezTo>
                    <a:pt x="5447965" y="0"/>
                    <a:pt x="5876463" y="428371"/>
                    <a:pt x="5876463" y="749583"/>
                  </a:cubicBezTo>
                  <a:close/>
                </a:path>
              </a:pathLst>
            </a:custGeom>
            <a:solidFill>
              <a:srgbClr val="C8FF16"/>
            </a:solidFill>
          </p:spPr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4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3">
            <a:extLst>
              <a:ext uri="{FF2B5EF4-FFF2-40B4-BE49-F238E27FC236}">
                <a16:creationId xmlns:a16="http://schemas.microsoft.com/office/drawing/2014/main" id="{31841E3F-F2D7-441E-84D1-B898B1ED9EA4}"/>
              </a:ext>
            </a:extLst>
          </p:cNvPr>
          <p:cNvGrpSpPr>
            <a:grpSpLocks noChangeAspect="1"/>
          </p:cNvGrpSpPr>
          <p:nvPr/>
        </p:nvGrpSpPr>
        <p:grpSpPr>
          <a:xfrm>
            <a:off x="1780511" y="1122079"/>
            <a:ext cx="8168780" cy="8168780"/>
            <a:chOff x="6705600" y="1371600"/>
            <a:chExt cx="10972800" cy="10972800"/>
          </a:xfrm>
        </p:grpSpPr>
        <p:sp>
          <p:nvSpPr>
            <p:cNvPr id="22" name="Freeform 4">
              <a:extLst>
                <a:ext uri="{FF2B5EF4-FFF2-40B4-BE49-F238E27FC236}">
                  <a16:creationId xmlns:a16="http://schemas.microsoft.com/office/drawing/2014/main" id="{9FE37D11-DB9A-4F29-8E58-4F6871B5E658}"/>
                </a:ext>
              </a:extLst>
            </p:cNvPr>
            <p:cNvSpPr/>
            <p:nvPr/>
          </p:nvSpPr>
          <p:spPr>
            <a:xfrm>
              <a:off x="6696808" y="1100629"/>
              <a:ext cx="10990383" cy="11514742"/>
            </a:xfrm>
            <a:custGeom>
              <a:avLst/>
              <a:gdLst/>
              <a:ahLst/>
              <a:cxnLst/>
              <a:rect l="l" t="t" r="r" b="b"/>
              <a:pathLst>
                <a:path w="10990383" h="11514742">
                  <a:moveTo>
                    <a:pt x="8792" y="5757371"/>
                  </a:moveTo>
                  <a:cubicBezTo>
                    <a:pt x="0" y="7723318"/>
                    <a:pt x="1043775" y="9543701"/>
                    <a:pt x="2744885" y="10529222"/>
                  </a:cubicBezTo>
                  <a:cubicBezTo>
                    <a:pt x="4445995" y="11514742"/>
                    <a:pt x="6544390" y="11514742"/>
                    <a:pt x="8245500" y="10529222"/>
                  </a:cubicBezTo>
                  <a:cubicBezTo>
                    <a:pt x="9946609" y="9543701"/>
                    <a:pt x="10990384" y="7723318"/>
                    <a:pt x="10981592" y="5757371"/>
                  </a:cubicBezTo>
                  <a:cubicBezTo>
                    <a:pt x="10990384" y="3791424"/>
                    <a:pt x="9946609" y="1971041"/>
                    <a:pt x="8245500" y="985520"/>
                  </a:cubicBezTo>
                  <a:cubicBezTo>
                    <a:pt x="6544390" y="0"/>
                    <a:pt x="4445995" y="0"/>
                    <a:pt x="2744885" y="985520"/>
                  </a:cubicBezTo>
                  <a:cubicBezTo>
                    <a:pt x="1043775" y="1971041"/>
                    <a:pt x="0" y="3791424"/>
                    <a:pt x="8792" y="5757371"/>
                  </a:cubicBezTo>
                  <a:close/>
                </a:path>
              </a:pathLst>
            </a:custGeom>
            <a:solidFill>
              <a:srgbClr val="C8FF16"/>
            </a:solidFill>
          </p:spPr>
        </p:sp>
      </p:grp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84D0CF8-70AE-4519-974D-A71BE5AA3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42" b="96708" l="10000" r="99648">
                        <a14:foregroundMark x1="90703" y1="34668" x2="90703" y2="34668"/>
                        <a14:foregroundMark x1="96172" y1="83280" x2="96172" y2="83280"/>
                        <a14:foregroundMark x1="95352" y1="91995" x2="95352" y2="91995"/>
                        <a14:foregroundMark x1="94180" y1="94254" x2="94180" y2="94254"/>
                        <a14:foregroundMark x1="94180" y1="94254" x2="94180" y2="94254"/>
                        <a14:foregroundMark x1="94180" y1="94254" x2="94180" y2="94254"/>
                        <a14:foregroundMark x1="91758" y1="96772" x2="91758" y2="96772"/>
                        <a14:foregroundMark x1="99648" y1="87992" x2="99648" y2="87992"/>
                        <a14:backgroundMark x1="90430" y1="50807" x2="90430" y2="50807"/>
                        <a14:backgroundMark x1="91250" y1="51711" x2="91250" y2="51711"/>
                        <a14:backgroundMark x1="91484" y1="50936" x2="91484" y2="50936"/>
                        <a14:backgroundMark x1="62891" y1="45190" x2="62891" y2="45190"/>
                        <a14:backgroundMark x1="63438" y1="46352" x2="63438" y2="46352"/>
                        <a14:backgroundMark x1="90156" y1="46675" x2="90156" y2="46675"/>
                        <a14:backgroundMark x1="90234" y1="46934" x2="90234" y2="469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7855" y="3951372"/>
            <a:ext cx="10659654" cy="6449924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5319ED6-896D-430D-A375-283CCF26095B}"/>
              </a:ext>
            </a:extLst>
          </p:cNvPr>
          <p:cNvSpPr/>
          <p:nvPr/>
        </p:nvSpPr>
        <p:spPr>
          <a:xfrm>
            <a:off x="4267200" y="2705100"/>
            <a:ext cx="13335000" cy="510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Group 2"/>
          <p:cNvGrpSpPr/>
          <p:nvPr/>
        </p:nvGrpSpPr>
        <p:grpSpPr>
          <a:xfrm>
            <a:off x="10222498" y="322412"/>
            <a:ext cx="8065502" cy="1661378"/>
            <a:chOff x="0" y="0"/>
            <a:chExt cx="10754003" cy="221517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1066223"/>
              <a:ext cx="1141413" cy="1141413"/>
              <a:chOff x="0" y="0"/>
              <a:chExt cx="6350000" cy="63500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8FF16"/>
              </a:solidFill>
            </p:spPr>
          </p:sp>
        </p:grpSp>
        <p:sp>
          <p:nvSpPr>
            <p:cNvPr id="5" name="AutoShape 5"/>
            <p:cNvSpPr/>
            <p:nvPr/>
          </p:nvSpPr>
          <p:spPr>
            <a:xfrm>
              <a:off x="1580807" y="1066223"/>
              <a:ext cx="2931227" cy="0"/>
            </a:xfrm>
            <a:prstGeom prst="line">
              <a:avLst/>
            </a:prstGeom>
            <a:ln w="1155700" cap="rnd">
              <a:solidFill>
                <a:srgbClr val="C8FF16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" name="AutoShape 6"/>
            <p:cNvSpPr/>
            <p:nvPr/>
          </p:nvSpPr>
          <p:spPr>
            <a:xfrm>
              <a:off x="4574617" y="0"/>
              <a:ext cx="2494409" cy="0"/>
            </a:xfrm>
            <a:prstGeom prst="line">
              <a:avLst/>
            </a:prstGeom>
            <a:ln w="1155700" cap="rnd">
              <a:solidFill>
                <a:srgbClr val="C8FF16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AutoShape 7"/>
            <p:cNvSpPr/>
            <p:nvPr/>
          </p:nvSpPr>
          <p:spPr>
            <a:xfrm>
              <a:off x="7184057" y="932169"/>
              <a:ext cx="3569946" cy="0"/>
            </a:xfrm>
            <a:prstGeom prst="line">
              <a:avLst/>
            </a:prstGeom>
            <a:ln w="1155700" cap="rnd">
              <a:solidFill>
                <a:srgbClr val="C8FF16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11" name="TextBox 11"/>
          <p:cNvSpPr txBox="1"/>
          <p:nvPr/>
        </p:nvSpPr>
        <p:spPr>
          <a:xfrm>
            <a:off x="9657572" y="979416"/>
            <a:ext cx="5778583" cy="458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00"/>
              </a:lnSpc>
              <a:spcBef>
                <a:spcPct val="0"/>
              </a:spcBef>
            </a:pPr>
            <a:r>
              <a:rPr lang="ru-RU" sz="4400" dirty="0">
                <a:solidFill>
                  <a:srgbClr val="5941FF"/>
                </a:solidFill>
                <a:latin typeface="Intro"/>
              </a:rPr>
              <a:t>цель</a:t>
            </a:r>
            <a:endParaRPr lang="en-US" sz="4400" dirty="0">
              <a:solidFill>
                <a:srgbClr val="5941FF"/>
              </a:solidFill>
              <a:latin typeface="Intro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E5AB99-A351-4A36-8BBE-76C6990069F0}"/>
              </a:ext>
            </a:extLst>
          </p:cNvPr>
          <p:cNvSpPr txBox="1"/>
          <p:nvPr/>
        </p:nvSpPr>
        <p:spPr>
          <a:xfrm>
            <a:off x="4419600" y="2932622"/>
            <a:ext cx="12954000" cy="4747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>
              <a:lnSpc>
                <a:spcPts val="3300"/>
              </a:lnSpc>
              <a:spcBef>
                <a:spcPct val="0"/>
              </a:spcBef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заинтересованного сообщества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объединяющего молодых людей,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готовых обсуждать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общественно-значимые вопросы и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предлагать конструктивные инициативы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развития различных сфер жизни общества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проведения образовательной программы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10 занятий по навыкам ораторского искусства, развитию диалектического и критического мышления, методикам дебатов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не менее 40 студентами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Кирова и работающей молодежью региона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возрасте от 16 до 35 лет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проявляющих интерес к актуальной новостной повестке, желающих грамотно анализировать окружающие информационные потоки и предлагать решения социально-значимых проблем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1 ноября 2023 года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5">
            <a:extLst>
              <a:ext uri="{FF2B5EF4-FFF2-40B4-BE49-F238E27FC236}">
                <a16:creationId xmlns:a16="http://schemas.microsoft.com/office/drawing/2014/main" id="{C782C40B-729B-4D55-B061-AE95853BE407}"/>
              </a:ext>
            </a:extLst>
          </p:cNvPr>
          <p:cNvGrpSpPr/>
          <p:nvPr/>
        </p:nvGrpSpPr>
        <p:grpSpPr>
          <a:xfrm>
            <a:off x="6179539" y="1227295"/>
            <a:ext cx="5943600" cy="1613642"/>
            <a:chOff x="0" y="0"/>
            <a:chExt cx="3763941" cy="3045800"/>
          </a:xfrm>
        </p:grpSpPr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73BA0976-3655-4B16-BCD4-D7E57FFD8FBC}"/>
                </a:ext>
              </a:extLst>
            </p:cNvPr>
            <p:cNvSpPr/>
            <p:nvPr/>
          </p:nvSpPr>
          <p:spPr>
            <a:xfrm>
              <a:off x="0" y="0"/>
              <a:ext cx="3763941" cy="3045801"/>
            </a:xfrm>
            <a:custGeom>
              <a:avLst/>
              <a:gdLst/>
              <a:ahLst/>
              <a:cxnLst/>
              <a:rect l="l" t="t" r="r" b="b"/>
              <a:pathLst>
                <a:path w="3763941" h="3045801">
                  <a:moveTo>
                    <a:pt x="3763941" y="1522900"/>
                  </a:moveTo>
                  <a:lnTo>
                    <a:pt x="3763941" y="1522900"/>
                  </a:lnTo>
                  <a:cubicBezTo>
                    <a:pt x="3763941" y="2617302"/>
                    <a:pt x="3335570" y="3045801"/>
                    <a:pt x="2806996" y="3045801"/>
                  </a:cubicBezTo>
                  <a:lnTo>
                    <a:pt x="956945" y="3045801"/>
                  </a:lnTo>
                  <a:cubicBezTo>
                    <a:pt x="428371" y="3045801"/>
                    <a:pt x="0" y="2617302"/>
                    <a:pt x="0" y="1522900"/>
                  </a:cubicBezTo>
                  <a:lnTo>
                    <a:pt x="0" y="1522900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2806996" y="0"/>
                  </a:lnTo>
                  <a:cubicBezTo>
                    <a:pt x="3335443" y="0"/>
                    <a:pt x="3763941" y="428371"/>
                    <a:pt x="3763941" y="1522900"/>
                  </a:cubicBezTo>
                  <a:close/>
                </a:path>
              </a:pathLst>
            </a:custGeom>
            <a:solidFill>
              <a:srgbClr val="C8FF16"/>
            </a:solidFill>
          </p:spPr>
        </p:sp>
      </p:grpSp>
      <p:sp>
        <p:nvSpPr>
          <p:cNvPr id="40" name="Freeform 6">
            <a:extLst>
              <a:ext uri="{FF2B5EF4-FFF2-40B4-BE49-F238E27FC236}">
                <a16:creationId xmlns:a16="http://schemas.microsoft.com/office/drawing/2014/main" id="{075803FA-7E58-4AD0-A380-5FB0B7629363}"/>
              </a:ext>
            </a:extLst>
          </p:cNvPr>
          <p:cNvSpPr/>
          <p:nvPr/>
        </p:nvSpPr>
        <p:spPr>
          <a:xfrm>
            <a:off x="12167696" y="1204468"/>
            <a:ext cx="5943600" cy="1613643"/>
          </a:xfrm>
          <a:custGeom>
            <a:avLst/>
            <a:gdLst/>
            <a:ahLst/>
            <a:cxnLst/>
            <a:rect l="l" t="t" r="r" b="b"/>
            <a:pathLst>
              <a:path w="3763941" h="3045801">
                <a:moveTo>
                  <a:pt x="3763941" y="1522900"/>
                </a:moveTo>
                <a:lnTo>
                  <a:pt x="3763941" y="1522900"/>
                </a:lnTo>
                <a:cubicBezTo>
                  <a:pt x="3763941" y="2617302"/>
                  <a:pt x="3335570" y="3045801"/>
                  <a:pt x="2806996" y="3045801"/>
                </a:cubicBezTo>
                <a:lnTo>
                  <a:pt x="956945" y="3045801"/>
                </a:lnTo>
                <a:cubicBezTo>
                  <a:pt x="428371" y="3045801"/>
                  <a:pt x="0" y="2617302"/>
                  <a:pt x="0" y="1522900"/>
                </a:cubicBezTo>
                <a:lnTo>
                  <a:pt x="0" y="1522900"/>
                </a:lnTo>
                <a:cubicBezTo>
                  <a:pt x="0" y="428371"/>
                  <a:pt x="428371" y="0"/>
                  <a:pt x="956945" y="0"/>
                </a:cubicBezTo>
                <a:lnTo>
                  <a:pt x="2806996" y="0"/>
                </a:lnTo>
                <a:cubicBezTo>
                  <a:pt x="3335443" y="0"/>
                  <a:pt x="3763941" y="428371"/>
                  <a:pt x="3763941" y="1522900"/>
                </a:cubicBezTo>
                <a:close/>
              </a:path>
            </a:pathLst>
          </a:custGeom>
          <a:solidFill>
            <a:srgbClr val="C8FF16"/>
          </a:solidFill>
        </p:spPr>
      </p:sp>
      <p:grpSp>
        <p:nvGrpSpPr>
          <p:cNvPr id="2" name="Group 2"/>
          <p:cNvGrpSpPr/>
          <p:nvPr/>
        </p:nvGrpSpPr>
        <p:grpSpPr>
          <a:xfrm>
            <a:off x="3096304" y="310967"/>
            <a:ext cx="16385577" cy="2197355"/>
            <a:chOff x="0" y="-3068"/>
            <a:chExt cx="21847436" cy="2929806"/>
          </a:xfrm>
        </p:grpSpPr>
        <p:sp>
          <p:nvSpPr>
            <p:cNvPr id="3" name="TextBox 3"/>
            <p:cNvSpPr txBox="1"/>
            <p:nvPr/>
          </p:nvSpPr>
          <p:spPr>
            <a:xfrm>
              <a:off x="206636" y="-3068"/>
              <a:ext cx="21640800" cy="10601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6160"/>
                </a:lnSpc>
                <a:spcBef>
                  <a:spcPct val="0"/>
                </a:spcBef>
              </a:pPr>
              <a:r>
                <a:rPr lang="ru-RU" sz="5600" dirty="0">
                  <a:solidFill>
                    <a:srgbClr val="5941FF"/>
                  </a:solidFill>
                  <a:latin typeface="Intro"/>
                </a:rPr>
                <a:t>Образовательные занятия</a:t>
              </a:r>
              <a:endParaRPr lang="en-US" sz="5600" dirty="0">
                <a:solidFill>
                  <a:srgbClr val="5941FF"/>
                </a:solidFill>
                <a:latin typeface="Intro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370055"/>
              <a:ext cx="21640800" cy="5566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5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2400" y="1227295"/>
            <a:ext cx="5943600" cy="1613642"/>
            <a:chOff x="0" y="0"/>
            <a:chExt cx="3763941" cy="3045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763941" cy="3045801"/>
            </a:xfrm>
            <a:custGeom>
              <a:avLst/>
              <a:gdLst/>
              <a:ahLst/>
              <a:cxnLst/>
              <a:rect l="l" t="t" r="r" b="b"/>
              <a:pathLst>
                <a:path w="3763941" h="3045801">
                  <a:moveTo>
                    <a:pt x="3763941" y="1522900"/>
                  </a:moveTo>
                  <a:lnTo>
                    <a:pt x="3763941" y="1522900"/>
                  </a:lnTo>
                  <a:cubicBezTo>
                    <a:pt x="3763941" y="2617302"/>
                    <a:pt x="3335570" y="3045801"/>
                    <a:pt x="2806996" y="3045801"/>
                  </a:cubicBezTo>
                  <a:lnTo>
                    <a:pt x="956945" y="3045801"/>
                  </a:lnTo>
                  <a:cubicBezTo>
                    <a:pt x="428371" y="3045801"/>
                    <a:pt x="0" y="2617302"/>
                    <a:pt x="0" y="1522900"/>
                  </a:cubicBezTo>
                  <a:lnTo>
                    <a:pt x="0" y="1522900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2806996" y="0"/>
                  </a:lnTo>
                  <a:cubicBezTo>
                    <a:pt x="3335443" y="0"/>
                    <a:pt x="3763941" y="428371"/>
                    <a:pt x="3763941" y="1522900"/>
                  </a:cubicBezTo>
                  <a:close/>
                </a:path>
              </a:pathLst>
            </a:custGeom>
            <a:solidFill>
              <a:srgbClr val="C8FF16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393227" y="1519593"/>
            <a:ext cx="5477990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200"/>
              </a:lnSpc>
              <a:spcBef>
                <a:spcPct val="0"/>
              </a:spcBef>
            </a:pPr>
            <a:r>
              <a:rPr lang="ru-RU" sz="3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авыки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ораторского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искусства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ru-RU" sz="3000" b="1" dirty="0"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ts val="4200"/>
              </a:lnSpc>
              <a:spcBef>
                <a:spcPct val="0"/>
              </a:spcBef>
            </a:pPr>
            <a:r>
              <a:rPr lang="en-US" sz="3000" b="1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публичных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выступлений</a:t>
            </a:r>
            <a:r>
              <a:rPr lang="ru-RU" sz="32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endParaRPr lang="en-US" sz="4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3817756" y="6448475"/>
            <a:ext cx="8718367" cy="8757445"/>
            <a:chOff x="-438508" y="163743"/>
            <a:chExt cx="6321665" cy="6350000"/>
          </a:xfrm>
        </p:grpSpPr>
        <p:sp>
          <p:nvSpPr>
            <p:cNvPr id="9" name="Freeform 9"/>
            <p:cNvSpPr/>
            <p:nvPr/>
          </p:nvSpPr>
          <p:spPr>
            <a:xfrm>
              <a:off x="-438508" y="163743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8FF16"/>
            </a:solidFill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6327969" y="1522607"/>
            <a:ext cx="5632061" cy="10327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200"/>
              </a:lnSpc>
              <a:spcBef>
                <a:spcPct val="0"/>
              </a:spcBef>
            </a:pPr>
            <a:r>
              <a:rPr lang="ru-RU" sz="3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ехнологии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построения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речи</a:t>
            </a:r>
            <a:endParaRPr lang="ru-RU" sz="3000" b="1" dirty="0"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ts val="4200"/>
              </a:lnSpc>
              <a:spcBef>
                <a:spcPct val="0"/>
              </a:spcBef>
            </a:pPr>
            <a:r>
              <a:rPr lang="en-US" sz="3000" b="1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и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личного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бренда</a:t>
            </a:r>
            <a:r>
              <a:rPr lang="ru-RU" sz="3000" b="1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endParaRPr lang="en-US" sz="3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0625008" y="1446945"/>
            <a:ext cx="9074355" cy="1024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00"/>
              </a:lnSpc>
              <a:spcBef>
                <a:spcPct val="0"/>
              </a:spcBef>
            </a:pPr>
            <a:r>
              <a:rPr lang="ru-RU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3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Техники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проведения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дебатов</a:t>
            </a:r>
            <a:endParaRPr lang="ru-RU" sz="3000" b="1" dirty="0"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ts val="4200"/>
              </a:lnSpc>
              <a:spcBef>
                <a:spcPct val="0"/>
              </a:spcBef>
            </a:pPr>
            <a:r>
              <a:rPr lang="en-US" sz="3000" b="1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и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социальное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проектирование</a:t>
            </a:r>
            <a:r>
              <a:rPr lang="ru-RU" sz="3000" b="1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endParaRPr lang="en-US" sz="3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406955" y="3033690"/>
            <a:ext cx="5220633" cy="42643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l">
              <a:lnSpc>
                <a:spcPts val="4200"/>
              </a:lnSpc>
              <a:spcBef>
                <a:spcPct val="0"/>
              </a:spcBef>
            </a:pP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Ораторское мастерство;</a:t>
            </a:r>
          </a:p>
          <a:p>
            <a:pPr lvl="0" algn="l">
              <a:lnSpc>
                <a:spcPts val="4200"/>
              </a:lnSpc>
              <a:spcBef>
                <a:spcPct val="0"/>
              </a:spcBef>
            </a:pP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Эффективная жестикуляция;</a:t>
            </a:r>
          </a:p>
          <a:p>
            <a:pPr lvl="0" algn="l">
              <a:lnSpc>
                <a:spcPts val="4200"/>
              </a:lnSpc>
              <a:spcBef>
                <a:spcPct val="0"/>
              </a:spcBef>
            </a:pP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Диалектическое и критическое мнение;</a:t>
            </a:r>
          </a:p>
          <a:p>
            <a:pPr lvl="0" algn="l">
              <a:lnSpc>
                <a:spcPts val="4200"/>
              </a:lnSpc>
              <a:spcBef>
                <a:spcPct val="0"/>
              </a:spcBef>
            </a:pP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Психологические аспекты восприятия собеседника;</a:t>
            </a:r>
          </a:p>
          <a:p>
            <a:pPr lvl="0" algn="l">
              <a:lnSpc>
                <a:spcPts val="4200"/>
              </a:lnSpc>
              <a:spcBef>
                <a:spcPct val="0"/>
              </a:spcBef>
            </a:pP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методов убеждения. </a:t>
            </a:r>
          </a:p>
          <a:p>
            <a:pPr marL="457200" lvl="0" indent="-457200" algn="l">
              <a:lnSpc>
                <a:spcPts val="4200"/>
              </a:lnSpc>
              <a:spcBef>
                <a:spcPct val="0"/>
              </a:spcBef>
              <a:buFontTx/>
              <a:buChar char="-"/>
            </a:pPr>
            <a:endParaRPr lang="en-US" sz="3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478496B-9C3E-4606-A3B0-E91D71CF13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8020" y="4740519"/>
            <a:ext cx="6340282" cy="6347495"/>
          </a:xfrm>
          <a:prstGeom prst="rect">
            <a:avLst/>
          </a:prstGeom>
        </p:spPr>
      </p:pic>
      <p:sp>
        <p:nvSpPr>
          <p:cNvPr id="30" name="TextBox 21">
            <a:extLst>
              <a:ext uri="{FF2B5EF4-FFF2-40B4-BE49-F238E27FC236}">
                <a16:creationId xmlns:a16="http://schemas.microsoft.com/office/drawing/2014/main" id="{E752BC22-8D68-4436-934D-9D648105DBDF}"/>
              </a:ext>
            </a:extLst>
          </p:cNvPr>
          <p:cNvSpPr txBox="1"/>
          <p:nvPr/>
        </p:nvSpPr>
        <p:spPr>
          <a:xfrm>
            <a:off x="6487014" y="2969950"/>
            <a:ext cx="5632061" cy="5341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l">
              <a:lnSpc>
                <a:spcPts val="4200"/>
              </a:lnSpc>
              <a:spcBef>
                <a:spcPct val="0"/>
              </a:spcBef>
            </a:pP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Продвижение личности в интернет-пространстве;</a:t>
            </a:r>
          </a:p>
          <a:p>
            <a:pPr lvl="0" algn="l">
              <a:lnSpc>
                <a:spcPts val="4200"/>
              </a:lnSpc>
              <a:spcBef>
                <a:spcPct val="0"/>
              </a:spcBef>
            </a:pP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Построение личного бренда;</a:t>
            </a:r>
          </a:p>
          <a:p>
            <a:pPr lvl="0" algn="l">
              <a:lnSpc>
                <a:spcPts val="4200"/>
              </a:lnSpc>
              <a:spcBef>
                <a:spcPct val="0"/>
              </a:spcBef>
            </a:pP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Работа со сложными слушателями;</a:t>
            </a:r>
          </a:p>
          <a:p>
            <a:pPr lvl="0" algn="l">
              <a:lnSpc>
                <a:spcPts val="4200"/>
              </a:lnSpc>
              <a:spcBef>
                <a:spcPct val="0"/>
              </a:spcBef>
            </a:pP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Эффективная самопрезентация;</a:t>
            </a:r>
          </a:p>
          <a:p>
            <a:pPr lvl="0" algn="l">
              <a:lnSpc>
                <a:spcPts val="4200"/>
              </a:lnSpc>
              <a:spcBef>
                <a:spcPct val="0"/>
              </a:spcBef>
            </a:pP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Техники </a:t>
            </a:r>
            <a:r>
              <a:rPr lang="ru-RU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спичрайтинга</a:t>
            </a: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l">
              <a:lnSpc>
                <a:spcPts val="4200"/>
              </a:lnSpc>
              <a:spcBef>
                <a:spcPct val="0"/>
              </a:spcBef>
            </a:pP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Тайм-менеджмент.</a:t>
            </a:r>
          </a:p>
          <a:p>
            <a:pPr marL="457200" lvl="0" indent="-457200" algn="l">
              <a:lnSpc>
                <a:spcPts val="4200"/>
              </a:lnSpc>
              <a:spcBef>
                <a:spcPct val="0"/>
              </a:spcBef>
              <a:buFontTx/>
              <a:buChar char="-"/>
            </a:pPr>
            <a:endParaRPr lang="en-US" sz="3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21">
            <a:extLst>
              <a:ext uri="{FF2B5EF4-FFF2-40B4-BE49-F238E27FC236}">
                <a16:creationId xmlns:a16="http://schemas.microsoft.com/office/drawing/2014/main" id="{8E0154AB-BA62-46F1-B272-38B4B7DF88BA}"/>
              </a:ext>
            </a:extLst>
          </p:cNvPr>
          <p:cNvSpPr txBox="1"/>
          <p:nvPr/>
        </p:nvSpPr>
        <p:spPr>
          <a:xfrm>
            <a:off x="11127528" y="4223311"/>
            <a:ext cx="5220633" cy="9425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lvl="0" indent="-457200" algn="l">
              <a:lnSpc>
                <a:spcPts val="4200"/>
              </a:lnSpc>
              <a:spcBef>
                <a:spcPct val="0"/>
              </a:spcBef>
              <a:buFontTx/>
              <a:buChar char="-"/>
            </a:pPr>
            <a:endParaRPr lang="ru-RU" sz="3000" dirty="0">
              <a:solidFill>
                <a:srgbClr val="000000"/>
              </a:solidFill>
              <a:latin typeface="Brice RegularSemiExpanded"/>
            </a:endParaRPr>
          </a:p>
          <a:p>
            <a:pPr marL="457200" lvl="0" indent="-457200" algn="l">
              <a:lnSpc>
                <a:spcPts val="4200"/>
              </a:lnSpc>
              <a:spcBef>
                <a:spcPct val="0"/>
              </a:spcBef>
              <a:buFontTx/>
              <a:buChar char="-"/>
            </a:pPr>
            <a:endParaRPr lang="en-US" sz="3000" dirty="0">
              <a:solidFill>
                <a:srgbClr val="000000"/>
              </a:solidFill>
              <a:latin typeface="Brice RegularSemiExpanded"/>
            </a:endParaRPr>
          </a:p>
        </p:txBody>
      </p:sp>
      <p:sp>
        <p:nvSpPr>
          <p:cNvPr id="35" name="TextBox 21">
            <a:extLst>
              <a:ext uri="{FF2B5EF4-FFF2-40B4-BE49-F238E27FC236}">
                <a16:creationId xmlns:a16="http://schemas.microsoft.com/office/drawing/2014/main" id="{A425C2EF-AF16-4086-ABF1-D92693068346}"/>
              </a:ext>
            </a:extLst>
          </p:cNvPr>
          <p:cNvSpPr txBox="1"/>
          <p:nvPr/>
        </p:nvSpPr>
        <p:spPr>
          <a:xfrm>
            <a:off x="12758811" y="3011313"/>
            <a:ext cx="5339573" cy="42643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l">
              <a:lnSpc>
                <a:spcPts val="4200"/>
              </a:lnSpc>
              <a:spcBef>
                <a:spcPct val="0"/>
              </a:spcBef>
            </a:pP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«Дебаты» как образовательная технология;</a:t>
            </a:r>
          </a:p>
          <a:p>
            <a:pPr lvl="0" algn="l">
              <a:lnSpc>
                <a:spcPts val="4200"/>
              </a:lnSpc>
              <a:spcBef>
                <a:spcPct val="0"/>
              </a:spcBef>
            </a:pP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Искусство дебатов;</a:t>
            </a:r>
          </a:p>
          <a:p>
            <a:pPr lvl="0" algn="l">
              <a:lnSpc>
                <a:spcPts val="4200"/>
              </a:lnSpc>
              <a:spcBef>
                <a:spcPct val="0"/>
              </a:spcBef>
            </a:pP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Основы социального проектирования.</a:t>
            </a:r>
          </a:p>
          <a:p>
            <a:pPr marL="457200" lvl="0" indent="-457200" algn="l">
              <a:lnSpc>
                <a:spcPts val="4200"/>
              </a:lnSpc>
              <a:spcBef>
                <a:spcPct val="0"/>
              </a:spcBef>
              <a:buFontTx/>
              <a:buChar char="-"/>
            </a:pPr>
            <a:endParaRPr lang="ru-RU" sz="3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l">
              <a:lnSpc>
                <a:spcPts val="4200"/>
              </a:lnSpc>
              <a:spcBef>
                <a:spcPct val="0"/>
              </a:spcBef>
              <a:buFontTx/>
              <a:buChar char="-"/>
            </a:pPr>
            <a:endParaRPr lang="ru-RU" sz="3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l">
              <a:lnSpc>
                <a:spcPts val="4200"/>
              </a:lnSpc>
              <a:spcBef>
                <a:spcPct val="0"/>
              </a:spcBef>
              <a:buFontTx/>
              <a:buChar char="-"/>
            </a:pPr>
            <a:endParaRPr lang="en-US" sz="3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7">
            <a:extLst>
              <a:ext uri="{FF2B5EF4-FFF2-40B4-BE49-F238E27FC236}">
                <a16:creationId xmlns:a16="http://schemas.microsoft.com/office/drawing/2014/main" id="{28B61636-8CC7-4380-99F7-E95111466362}"/>
              </a:ext>
            </a:extLst>
          </p:cNvPr>
          <p:cNvSpPr txBox="1"/>
          <p:nvPr/>
        </p:nvSpPr>
        <p:spPr>
          <a:xfrm>
            <a:off x="3713829" y="8358545"/>
            <a:ext cx="9982199" cy="1571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200"/>
              </a:lnSpc>
              <a:spcBef>
                <a:spcPct val="0"/>
              </a:spcBef>
            </a:pPr>
            <a:r>
              <a:rPr lang="ru-RU" sz="3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Итоговое мероприятие проекта — </a:t>
            </a:r>
            <a:r>
              <a:rPr lang="ru-RU" sz="3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практические дебаты </a:t>
            </a:r>
            <a:r>
              <a:rPr lang="ru-RU" sz="3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 темы социально-значимых и актуальных для современного общества вопросов и создание Региональной лиги дебатов</a:t>
            </a:r>
            <a:endParaRPr lang="en-US" sz="4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Стрелка: шеврон 36">
            <a:extLst>
              <a:ext uri="{FF2B5EF4-FFF2-40B4-BE49-F238E27FC236}">
                <a16:creationId xmlns:a16="http://schemas.microsoft.com/office/drawing/2014/main" id="{3F99E340-A4AD-4126-951E-7D2228AC307A}"/>
              </a:ext>
            </a:extLst>
          </p:cNvPr>
          <p:cNvSpPr/>
          <p:nvPr/>
        </p:nvSpPr>
        <p:spPr>
          <a:xfrm rot="2196027">
            <a:off x="3428490" y="7290347"/>
            <a:ext cx="570679" cy="750726"/>
          </a:xfrm>
          <a:prstGeom prst="chevron">
            <a:avLst/>
          </a:prstGeom>
          <a:solidFill>
            <a:srgbClr val="C8FF16"/>
          </a:solidFill>
          <a:ln>
            <a:solidFill>
              <a:srgbClr val="C8FF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8FF16"/>
              </a:solidFill>
            </a:endParaRPr>
          </a:p>
        </p:txBody>
      </p:sp>
      <p:sp>
        <p:nvSpPr>
          <p:cNvPr id="38" name="Стрелка: шеврон 37">
            <a:extLst>
              <a:ext uri="{FF2B5EF4-FFF2-40B4-BE49-F238E27FC236}">
                <a16:creationId xmlns:a16="http://schemas.microsoft.com/office/drawing/2014/main" id="{02FA9616-1714-439C-86A7-03490A0A273A}"/>
              </a:ext>
            </a:extLst>
          </p:cNvPr>
          <p:cNvSpPr/>
          <p:nvPr/>
        </p:nvSpPr>
        <p:spPr>
          <a:xfrm rot="19403973" flipH="1">
            <a:off x="13452504" y="7213351"/>
            <a:ext cx="570679" cy="750726"/>
          </a:xfrm>
          <a:prstGeom prst="chevron">
            <a:avLst/>
          </a:prstGeom>
          <a:solidFill>
            <a:srgbClr val="C8FF16"/>
          </a:solidFill>
          <a:ln>
            <a:solidFill>
              <a:srgbClr val="C8FF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8FF16"/>
              </a:solidFill>
            </a:endParaRPr>
          </a:p>
        </p:txBody>
      </p:sp>
      <p:sp>
        <p:nvSpPr>
          <p:cNvPr id="39" name="Стрелка: шеврон 38">
            <a:extLst>
              <a:ext uri="{FF2B5EF4-FFF2-40B4-BE49-F238E27FC236}">
                <a16:creationId xmlns:a16="http://schemas.microsoft.com/office/drawing/2014/main" id="{F606AFB3-B9A4-427A-B46B-C53E32D8FD1D}"/>
              </a:ext>
            </a:extLst>
          </p:cNvPr>
          <p:cNvSpPr/>
          <p:nvPr/>
        </p:nvSpPr>
        <p:spPr>
          <a:xfrm rot="5400000">
            <a:off x="8483298" y="7697842"/>
            <a:ext cx="570679" cy="750726"/>
          </a:xfrm>
          <a:prstGeom prst="chevron">
            <a:avLst/>
          </a:prstGeom>
          <a:solidFill>
            <a:srgbClr val="C8FF16"/>
          </a:solidFill>
          <a:ln>
            <a:solidFill>
              <a:srgbClr val="C8FF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8FF16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5">
            <a:extLst>
              <a:ext uri="{FF2B5EF4-FFF2-40B4-BE49-F238E27FC236}">
                <a16:creationId xmlns:a16="http://schemas.microsoft.com/office/drawing/2014/main" id="{072B1ABD-6E49-4075-8ED8-77DFD10DE91B}"/>
              </a:ext>
            </a:extLst>
          </p:cNvPr>
          <p:cNvGrpSpPr/>
          <p:nvPr/>
        </p:nvGrpSpPr>
        <p:grpSpPr>
          <a:xfrm>
            <a:off x="5950486" y="4626021"/>
            <a:ext cx="5838306" cy="2744811"/>
            <a:chOff x="0" y="0"/>
            <a:chExt cx="3763941" cy="3045800"/>
          </a:xfrm>
        </p:grpSpPr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9EEFACD8-E143-4E6F-AF2F-37110BECD05A}"/>
                </a:ext>
              </a:extLst>
            </p:cNvPr>
            <p:cNvSpPr/>
            <p:nvPr/>
          </p:nvSpPr>
          <p:spPr>
            <a:xfrm>
              <a:off x="0" y="0"/>
              <a:ext cx="3763941" cy="3045801"/>
            </a:xfrm>
            <a:custGeom>
              <a:avLst/>
              <a:gdLst/>
              <a:ahLst/>
              <a:cxnLst/>
              <a:rect l="l" t="t" r="r" b="b"/>
              <a:pathLst>
                <a:path w="3763941" h="3045801">
                  <a:moveTo>
                    <a:pt x="3763941" y="1522900"/>
                  </a:moveTo>
                  <a:lnTo>
                    <a:pt x="3763941" y="1522900"/>
                  </a:lnTo>
                  <a:cubicBezTo>
                    <a:pt x="3763941" y="2617302"/>
                    <a:pt x="3335570" y="3045801"/>
                    <a:pt x="2806996" y="3045801"/>
                  </a:cubicBezTo>
                  <a:lnTo>
                    <a:pt x="956945" y="3045801"/>
                  </a:lnTo>
                  <a:cubicBezTo>
                    <a:pt x="428371" y="3045801"/>
                    <a:pt x="0" y="2617302"/>
                    <a:pt x="0" y="1522900"/>
                  </a:cubicBezTo>
                  <a:lnTo>
                    <a:pt x="0" y="1522900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2806996" y="0"/>
                  </a:lnTo>
                  <a:cubicBezTo>
                    <a:pt x="3335443" y="0"/>
                    <a:pt x="3763941" y="428371"/>
                    <a:pt x="3763941" y="1522900"/>
                  </a:cubicBezTo>
                  <a:close/>
                </a:path>
              </a:pathLst>
            </a:custGeom>
            <a:solidFill>
              <a:srgbClr val="C8FF16"/>
            </a:solidFill>
          </p:spPr>
        </p:sp>
      </p:grpSp>
      <p:grpSp>
        <p:nvGrpSpPr>
          <p:cNvPr id="45" name="Group 5">
            <a:extLst>
              <a:ext uri="{FF2B5EF4-FFF2-40B4-BE49-F238E27FC236}">
                <a16:creationId xmlns:a16="http://schemas.microsoft.com/office/drawing/2014/main" id="{060DDE6D-0333-45FC-846C-B9B3110C3E6E}"/>
              </a:ext>
            </a:extLst>
          </p:cNvPr>
          <p:cNvGrpSpPr/>
          <p:nvPr/>
        </p:nvGrpSpPr>
        <p:grpSpPr>
          <a:xfrm>
            <a:off x="86219" y="5199043"/>
            <a:ext cx="5712085" cy="2188213"/>
            <a:chOff x="0" y="0"/>
            <a:chExt cx="3763941" cy="3045800"/>
          </a:xfrm>
        </p:grpSpPr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20ED10F2-B100-41A6-9AEB-DE75AFA6C612}"/>
                </a:ext>
              </a:extLst>
            </p:cNvPr>
            <p:cNvSpPr/>
            <p:nvPr/>
          </p:nvSpPr>
          <p:spPr>
            <a:xfrm>
              <a:off x="0" y="0"/>
              <a:ext cx="3763941" cy="3045801"/>
            </a:xfrm>
            <a:custGeom>
              <a:avLst/>
              <a:gdLst/>
              <a:ahLst/>
              <a:cxnLst/>
              <a:rect l="l" t="t" r="r" b="b"/>
              <a:pathLst>
                <a:path w="3763941" h="3045801">
                  <a:moveTo>
                    <a:pt x="3763941" y="1522900"/>
                  </a:moveTo>
                  <a:lnTo>
                    <a:pt x="3763941" y="1522900"/>
                  </a:lnTo>
                  <a:cubicBezTo>
                    <a:pt x="3763941" y="2617302"/>
                    <a:pt x="3335570" y="3045801"/>
                    <a:pt x="2806996" y="3045801"/>
                  </a:cubicBezTo>
                  <a:lnTo>
                    <a:pt x="956945" y="3045801"/>
                  </a:lnTo>
                  <a:cubicBezTo>
                    <a:pt x="428371" y="3045801"/>
                    <a:pt x="0" y="2617302"/>
                    <a:pt x="0" y="1522900"/>
                  </a:cubicBezTo>
                  <a:lnTo>
                    <a:pt x="0" y="1522900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2806996" y="0"/>
                  </a:lnTo>
                  <a:cubicBezTo>
                    <a:pt x="3335443" y="0"/>
                    <a:pt x="3763941" y="428371"/>
                    <a:pt x="3763941" y="1522900"/>
                  </a:cubicBezTo>
                  <a:close/>
                </a:path>
              </a:pathLst>
            </a:custGeom>
            <a:solidFill>
              <a:srgbClr val="C8FF16"/>
            </a:solidFill>
          </p:spPr>
        </p:sp>
      </p:grpSp>
      <p:grpSp>
        <p:nvGrpSpPr>
          <p:cNvPr id="43" name="Group 5">
            <a:extLst>
              <a:ext uri="{FF2B5EF4-FFF2-40B4-BE49-F238E27FC236}">
                <a16:creationId xmlns:a16="http://schemas.microsoft.com/office/drawing/2014/main" id="{2C22FA6E-F5B8-43CA-9A34-0D49BB1CC26C}"/>
              </a:ext>
            </a:extLst>
          </p:cNvPr>
          <p:cNvGrpSpPr/>
          <p:nvPr/>
        </p:nvGrpSpPr>
        <p:grpSpPr>
          <a:xfrm>
            <a:off x="11924797" y="5209104"/>
            <a:ext cx="5961523" cy="2094321"/>
            <a:chOff x="0" y="0"/>
            <a:chExt cx="3763941" cy="3045800"/>
          </a:xfrm>
        </p:grpSpPr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8E2BE0BB-C9AA-4ECB-B835-01C3D6891CE5}"/>
                </a:ext>
              </a:extLst>
            </p:cNvPr>
            <p:cNvSpPr/>
            <p:nvPr/>
          </p:nvSpPr>
          <p:spPr>
            <a:xfrm>
              <a:off x="0" y="0"/>
              <a:ext cx="3763941" cy="3045801"/>
            </a:xfrm>
            <a:custGeom>
              <a:avLst/>
              <a:gdLst/>
              <a:ahLst/>
              <a:cxnLst/>
              <a:rect l="l" t="t" r="r" b="b"/>
              <a:pathLst>
                <a:path w="3763941" h="3045801">
                  <a:moveTo>
                    <a:pt x="3763941" y="1522900"/>
                  </a:moveTo>
                  <a:lnTo>
                    <a:pt x="3763941" y="1522900"/>
                  </a:lnTo>
                  <a:cubicBezTo>
                    <a:pt x="3763941" y="2617302"/>
                    <a:pt x="3335570" y="3045801"/>
                    <a:pt x="2806996" y="3045801"/>
                  </a:cubicBezTo>
                  <a:lnTo>
                    <a:pt x="956945" y="3045801"/>
                  </a:lnTo>
                  <a:cubicBezTo>
                    <a:pt x="428371" y="3045801"/>
                    <a:pt x="0" y="2617302"/>
                    <a:pt x="0" y="1522900"/>
                  </a:cubicBezTo>
                  <a:lnTo>
                    <a:pt x="0" y="1522900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2806996" y="0"/>
                  </a:lnTo>
                  <a:cubicBezTo>
                    <a:pt x="3335443" y="0"/>
                    <a:pt x="3763941" y="428371"/>
                    <a:pt x="3763941" y="1522900"/>
                  </a:cubicBezTo>
                  <a:close/>
                </a:path>
              </a:pathLst>
            </a:custGeom>
            <a:solidFill>
              <a:srgbClr val="C8FF16"/>
            </a:solidFill>
          </p:spPr>
        </p:sp>
      </p:grpSp>
      <p:grpSp>
        <p:nvGrpSpPr>
          <p:cNvPr id="41" name="Group 5">
            <a:extLst>
              <a:ext uri="{FF2B5EF4-FFF2-40B4-BE49-F238E27FC236}">
                <a16:creationId xmlns:a16="http://schemas.microsoft.com/office/drawing/2014/main" id="{09278427-399D-41D8-8A3A-DCB25470DCAB}"/>
              </a:ext>
            </a:extLst>
          </p:cNvPr>
          <p:cNvGrpSpPr/>
          <p:nvPr/>
        </p:nvGrpSpPr>
        <p:grpSpPr>
          <a:xfrm>
            <a:off x="175602" y="2262870"/>
            <a:ext cx="5758178" cy="2611851"/>
            <a:chOff x="0" y="0"/>
            <a:chExt cx="3763941" cy="3045800"/>
          </a:xfrm>
        </p:grpSpPr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0C127044-95FE-481B-BB0B-0DBCA709C860}"/>
                </a:ext>
              </a:extLst>
            </p:cNvPr>
            <p:cNvSpPr/>
            <p:nvPr/>
          </p:nvSpPr>
          <p:spPr>
            <a:xfrm>
              <a:off x="0" y="0"/>
              <a:ext cx="3763941" cy="3045801"/>
            </a:xfrm>
            <a:custGeom>
              <a:avLst/>
              <a:gdLst/>
              <a:ahLst/>
              <a:cxnLst/>
              <a:rect l="l" t="t" r="r" b="b"/>
              <a:pathLst>
                <a:path w="3763941" h="3045801">
                  <a:moveTo>
                    <a:pt x="3763941" y="1522900"/>
                  </a:moveTo>
                  <a:lnTo>
                    <a:pt x="3763941" y="1522900"/>
                  </a:lnTo>
                  <a:cubicBezTo>
                    <a:pt x="3763941" y="2617302"/>
                    <a:pt x="3335570" y="3045801"/>
                    <a:pt x="2806996" y="3045801"/>
                  </a:cubicBezTo>
                  <a:lnTo>
                    <a:pt x="956945" y="3045801"/>
                  </a:lnTo>
                  <a:cubicBezTo>
                    <a:pt x="428371" y="3045801"/>
                    <a:pt x="0" y="2617302"/>
                    <a:pt x="0" y="1522900"/>
                  </a:cubicBezTo>
                  <a:lnTo>
                    <a:pt x="0" y="1522900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2806996" y="0"/>
                  </a:lnTo>
                  <a:cubicBezTo>
                    <a:pt x="3335443" y="0"/>
                    <a:pt x="3763941" y="428371"/>
                    <a:pt x="3763941" y="1522900"/>
                  </a:cubicBezTo>
                  <a:close/>
                </a:path>
              </a:pathLst>
            </a:custGeom>
            <a:solidFill>
              <a:srgbClr val="C8FF16"/>
            </a:solidFill>
          </p:spPr>
        </p:sp>
      </p:grpSp>
      <p:grpSp>
        <p:nvGrpSpPr>
          <p:cNvPr id="39" name="Group 5">
            <a:extLst>
              <a:ext uri="{FF2B5EF4-FFF2-40B4-BE49-F238E27FC236}">
                <a16:creationId xmlns:a16="http://schemas.microsoft.com/office/drawing/2014/main" id="{2F42B570-68D2-4F45-A205-D14ABD6D5647}"/>
              </a:ext>
            </a:extLst>
          </p:cNvPr>
          <p:cNvGrpSpPr/>
          <p:nvPr/>
        </p:nvGrpSpPr>
        <p:grpSpPr>
          <a:xfrm>
            <a:off x="11959433" y="2299080"/>
            <a:ext cx="6152965" cy="2611851"/>
            <a:chOff x="0" y="0"/>
            <a:chExt cx="3763941" cy="3045800"/>
          </a:xfrm>
        </p:grpSpPr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BCD978B0-36E4-4194-A9B7-DFC10D61F6AD}"/>
                </a:ext>
              </a:extLst>
            </p:cNvPr>
            <p:cNvSpPr/>
            <p:nvPr/>
          </p:nvSpPr>
          <p:spPr>
            <a:xfrm>
              <a:off x="0" y="0"/>
              <a:ext cx="3763941" cy="3045801"/>
            </a:xfrm>
            <a:custGeom>
              <a:avLst/>
              <a:gdLst/>
              <a:ahLst/>
              <a:cxnLst/>
              <a:rect l="l" t="t" r="r" b="b"/>
              <a:pathLst>
                <a:path w="3763941" h="3045801">
                  <a:moveTo>
                    <a:pt x="3763941" y="1522900"/>
                  </a:moveTo>
                  <a:lnTo>
                    <a:pt x="3763941" y="1522900"/>
                  </a:lnTo>
                  <a:cubicBezTo>
                    <a:pt x="3763941" y="2617302"/>
                    <a:pt x="3335570" y="3045801"/>
                    <a:pt x="2806996" y="3045801"/>
                  </a:cubicBezTo>
                  <a:lnTo>
                    <a:pt x="956945" y="3045801"/>
                  </a:lnTo>
                  <a:cubicBezTo>
                    <a:pt x="428371" y="3045801"/>
                    <a:pt x="0" y="2617302"/>
                    <a:pt x="0" y="1522900"/>
                  </a:cubicBezTo>
                  <a:lnTo>
                    <a:pt x="0" y="1522900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2806996" y="0"/>
                  </a:lnTo>
                  <a:cubicBezTo>
                    <a:pt x="3335443" y="0"/>
                    <a:pt x="3763941" y="428371"/>
                    <a:pt x="3763941" y="1522900"/>
                  </a:cubicBezTo>
                  <a:close/>
                </a:path>
              </a:pathLst>
            </a:custGeom>
            <a:solidFill>
              <a:srgbClr val="C8FF16"/>
            </a:solidFill>
          </p:spPr>
        </p:sp>
      </p:grpSp>
      <p:grpSp>
        <p:nvGrpSpPr>
          <p:cNvPr id="36" name="Group 5">
            <a:extLst>
              <a:ext uri="{FF2B5EF4-FFF2-40B4-BE49-F238E27FC236}">
                <a16:creationId xmlns:a16="http://schemas.microsoft.com/office/drawing/2014/main" id="{FDAC5640-3F4A-456E-86F1-869B332D4685}"/>
              </a:ext>
            </a:extLst>
          </p:cNvPr>
          <p:cNvGrpSpPr/>
          <p:nvPr/>
        </p:nvGrpSpPr>
        <p:grpSpPr>
          <a:xfrm>
            <a:off x="1600200" y="7558371"/>
            <a:ext cx="14859000" cy="2461927"/>
            <a:chOff x="0" y="0"/>
            <a:chExt cx="3763941" cy="3045800"/>
          </a:xfrm>
        </p:grpSpPr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82D5D76D-3AE1-4E8F-AFA3-C138934316B2}"/>
                </a:ext>
              </a:extLst>
            </p:cNvPr>
            <p:cNvSpPr/>
            <p:nvPr/>
          </p:nvSpPr>
          <p:spPr>
            <a:xfrm>
              <a:off x="0" y="0"/>
              <a:ext cx="3763941" cy="3045801"/>
            </a:xfrm>
            <a:custGeom>
              <a:avLst/>
              <a:gdLst/>
              <a:ahLst/>
              <a:cxnLst/>
              <a:rect l="l" t="t" r="r" b="b"/>
              <a:pathLst>
                <a:path w="3763941" h="3045801">
                  <a:moveTo>
                    <a:pt x="3763941" y="1522900"/>
                  </a:moveTo>
                  <a:lnTo>
                    <a:pt x="3763941" y="1522900"/>
                  </a:lnTo>
                  <a:cubicBezTo>
                    <a:pt x="3763941" y="2617302"/>
                    <a:pt x="3335570" y="3045801"/>
                    <a:pt x="2806996" y="3045801"/>
                  </a:cubicBezTo>
                  <a:lnTo>
                    <a:pt x="956945" y="3045801"/>
                  </a:lnTo>
                  <a:cubicBezTo>
                    <a:pt x="428371" y="3045801"/>
                    <a:pt x="0" y="2617302"/>
                    <a:pt x="0" y="1522900"/>
                  </a:cubicBezTo>
                  <a:lnTo>
                    <a:pt x="0" y="1522900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2806996" y="0"/>
                  </a:lnTo>
                  <a:cubicBezTo>
                    <a:pt x="3335443" y="0"/>
                    <a:pt x="3763941" y="428371"/>
                    <a:pt x="3763941" y="1522900"/>
                  </a:cubicBezTo>
                  <a:close/>
                </a:path>
              </a:pathLst>
            </a:custGeom>
            <a:solidFill>
              <a:srgbClr val="C8FF16"/>
            </a:solidFill>
          </p:spPr>
        </p:sp>
      </p:grpSp>
      <p:grpSp>
        <p:nvGrpSpPr>
          <p:cNvPr id="22" name="Group 5">
            <a:extLst>
              <a:ext uri="{FF2B5EF4-FFF2-40B4-BE49-F238E27FC236}">
                <a16:creationId xmlns:a16="http://schemas.microsoft.com/office/drawing/2014/main" id="{A2BA2F70-EC02-4FD8-958E-B1644A1FEBFE}"/>
              </a:ext>
            </a:extLst>
          </p:cNvPr>
          <p:cNvGrpSpPr/>
          <p:nvPr/>
        </p:nvGrpSpPr>
        <p:grpSpPr>
          <a:xfrm>
            <a:off x="6084029" y="228842"/>
            <a:ext cx="5840768" cy="2296135"/>
            <a:chOff x="0" y="0"/>
            <a:chExt cx="3763941" cy="3045800"/>
          </a:xfrm>
        </p:grpSpPr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7725090F-C7B3-48F2-AF5A-B282640DD377}"/>
                </a:ext>
              </a:extLst>
            </p:cNvPr>
            <p:cNvSpPr/>
            <p:nvPr/>
          </p:nvSpPr>
          <p:spPr>
            <a:xfrm>
              <a:off x="0" y="0"/>
              <a:ext cx="3763941" cy="3045801"/>
            </a:xfrm>
            <a:custGeom>
              <a:avLst/>
              <a:gdLst/>
              <a:ahLst/>
              <a:cxnLst/>
              <a:rect l="l" t="t" r="r" b="b"/>
              <a:pathLst>
                <a:path w="3763941" h="3045801">
                  <a:moveTo>
                    <a:pt x="3763941" y="1522900"/>
                  </a:moveTo>
                  <a:lnTo>
                    <a:pt x="3763941" y="1522900"/>
                  </a:lnTo>
                  <a:cubicBezTo>
                    <a:pt x="3763941" y="2617302"/>
                    <a:pt x="3335570" y="3045801"/>
                    <a:pt x="2806996" y="3045801"/>
                  </a:cubicBezTo>
                  <a:lnTo>
                    <a:pt x="956945" y="3045801"/>
                  </a:lnTo>
                  <a:cubicBezTo>
                    <a:pt x="428371" y="3045801"/>
                    <a:pt x="0" y="2617302"/>
                    <a:pt x="0" y="1522900"/>
                  </a:cubicBezTo>
                  <a:lnTo>
                    <a:pt x="0" y="1522900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2806996" y="0"/>
                  </a:lnTo>
                  <a:cubicBezTo>
                    <a:pt x="3335443" y="0"/>
                    <a:pt x="3763941" y="428371"/>
                    <a:pt x="3763941" y="1522900"/>
                  </a:cubicBezTo>
                  <a:close/>
                </a:path>
              </a:pathLst>
            </a:custGeom>
            <a:solidFill>
              <a:srgbClr val="C8FF16"/>
            </a:solidFill>
          </p:spPr>
        </p:sp>
      </p:grpSp>
      <p:grpSp>
        <p:nvGrpSpPr>
          <p:cNvPr id="24" name="Group 5">
            <a:extLst>
              <a:ext uri="{FF2B5EF4-FFF2-40B4-BE49-F238E27FC236}">
                <a16:creationId xmlns:a16="http://schemas.microsoft.com/office/drawing/2014/main" id="{5EBB4CC6-9D8A-490F-B0DD-0003F7818112}"/>
              </a:ext>
            </a:extLst>
          </p:cNvPr>
          <p:cNvGrpSpPr/>
          <p:nvPr/>
        </p:nvGrpSpPr>
        <p:grpSpPr>
          <a:xfrm>
            <a:off x="12450699" y="202235"/>
            <a:ext cx="5421766" cy="1796268"/>
            <a:chOff x="0" y="0"/>
            <a:chExt cx="3763941" cy="3045800"/>
          </a:xfrm>
        </p:grpSpPr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1ED6C4D7-3FDF-4AB1-897C-6C6D6016B9A8}"/>
                </a:ext>
              </a:extLst>
            </p:cNvPr>
            <p:cNvSpPr/>
            <p:nvPr/>
          </p:nvSpPr>
          <p:spPr>
            <a:xfrm>
              <a:off x="0" y="0"/>
              <a:ext cx="3763941" cy="3045801"/>
            </a:xfrm>
            <a:custGeom>
              <a:avLst/>
              <a:gdLst/>
              <a:ahLst/>
              <a:cxnLst/>
              <a:rect l="l" t="t" r="r" b="b"/>
              <a:pathLst>
                <a:path w="3763941" h="3045801">
                  <a:moveTo>
                    <a:pt x="3763941" y="1522900"/>
                  </a:moveTo>
                  <a:lnTo>
                    <a:pt x="3763941" y="1522900"/>
                  </a:lnTo>
                  <a:cubicBezTo>
                    <a:pt x="3763941" y="2617302"/>
                    <a:pt x="3335570" y="3045801"/>
                    <a:pt x="2806996" y="3045801"/>
                  </a:cubicBezTo>
                  <a:lnTo>
                    <a:pt x="956945" y="3045801"/>
                  </a:lnTo>
                  <a:cubicBezTo>
                    <a:pt x="428371" y="3045801"/>
                    <a:pt x="0" y="2617302"/>
                    <a:pt x="0" y="1522900"/>
                  </a:cubicBezTo>
                  <a:lnTo>
                    <a:pt x="0" y="1522900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2806996" y="0"/>
                  </a:lnTo>
                  <a:cubicBezTo>
                    <a:pt x="3335443" y="0"/>
                    <a:pt x="3763941" y="428371"/>
                    <a:pt x="3763941" y="1522900"/>
                  </a:cubicBezTo>
                  <a:close/>
                </a:path>
              </a:pathLst>
            </a:custGeom>
            <a:solidFill>
              <a:srgbClr val="C8FF16"/>
            </a:solidFill>
          </p:spPr>
        </p:sp>
      </p:grpSp>
      <p:grpSp>
        <p:nvGrpSpPr>
          <p:cNvPr id="2" name="Group 2"/>
          <p:cNvGrpSpPr/>
          <p:nvPr/>
        </p:nvGrpSpPr>
        <p:grpSpPr>
          <a:xfrm>
            <a:off x="6513454" y="3291170"/>
            <a:ext cx="5840768" cy="908919"/>
            <a:chOff x="-166005" y="158583"/>
            <a:chExt cx="22038254" cy="2768155"/>
          </a:xfrm>
        </p:grpSpPr>
        <p:sp>
          <p:nvSpPr>
            <p:cNvPr id="3" name="TextBox 3"/>
            <p:cNvSpPr txBox="1"/>
            <p:nvPr/>
          </p:nvSpPr>
          <p:spPr>
            <a:xfrm>
              <a:off x="-166005" y="158583"/>
              <a:ext cx="22038254" cy="106011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6160"/>
                </a:lnSpc>
                <a:spcBef>
                  <a:spcPct val="0"/>
                </a:spcBef>
              </a:pPr>
              <a:r>
                <a:rPr lang="ru-RU" sz="5600" dirty="0">
                  <a:solidFill>
                    <a:srgbClr val="5941FF"/>
                  </a:solidFill>
                  <a:latin typeface="Intro"/>
                </a:rPr>
                <a:t>Результаты</a:t>
              </a:r>
              <a:endParaRPr lang="en-US" sz="5600" dirty="0">
                <a:solidFill>
                  <a:srgbClr val="5941FF"/>
                </a:solidFill>
                <a:latin typeface="Intro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370055"/>
              <a:ext cx="21640800" cy="5566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5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58045" y="161646"/>
            <a:ext cx="5119184" cy="1796268"/>
            <a:chOff x="0" y="0"/>
            <a:chExt cx="3763941" cy="3045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763941" cy="3045801"/>
            </a:xfrm>
            <a:custGeom>
              <a:avLst/>
              <a:gdLst/>
              <a:ahLst/>
              <a:cxnLst/>
              <a:rect l="l" t="t" r="r" b="b"/>
              <a:pathLst>
                <a:path w="3763941" h="3045801">
                  <a:moveTo>
                    <a:pt x="3763941" y="1522900"/>
                  </a:moveTo>
                  <a:lnTo>
                    <a:pt x="3763941" y="1522900"/>
                  </a:lnTo>
                  <a:cubicBezTo>
                    <a:pt x="3763941" y="2617302"/>
                    <a:pt x="3335570" y="3045801"/>
                    <a:pt x="2806996" y="3045801"/>
                  </a:cubicBezTo>
                  <a:lnTo>
                    <a:pt x="956945" y="3045801"/>
                  </a:lnTo>
                  <a:cubicBezTo>
                    <a:pt x="428371" y="3045801"/>
                    <a:pt x="0" y="2617302"/>
                    <a:pt x="0" y="1522900"/>
                  </a:cubicBezTo>
                  <a:lnTo>
                    <a:pt x="0" y="1522900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2806996" y="0"/>
                  </a:lnTo>
                  <a:cubicBezTo>
                    <a:pt x="3335443" y="0"/>
                    <a:pt x="3763941" y="428371"/>
                    <a:pt x="3763941" y="1522900"/>
                  </a:cubicBezTo>
                  <a:close/>
                </a:path>
              </a:pathLst>
            </a:custGeom>
            <a:solidFill>
              <a:srgbClr val="C8FF16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689239" y="314705"/>
            <a:ext cx="4338958" cy="1571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200"/>
              </a:lnSpc>
              <a:spcBef>
                <a:spcPct val="0"/>
              </a:spcBef>
            </a:pPr>
            <a:r>
              <a:rPr lang="ru-RU" sz="3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Проведено 10 </a:t>
            </a:r>
            <a:r>
              <a:rPr lang="ru-RU" sz="3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обучающих занятий по </a:t>
            </a:r>
            <a:r>
              <a:rPr lang="ru-RU" sz="3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 </a:t>
            </a:r>
            <a:r>
              <a:rPr lang="ru-RU" sz="3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направлениям</a:t>
            </a:r>
            <a:endParaRPr lang="en-US" sz="4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875422" y="573283"/>
            <a:ext cx="6210539" cy="1571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200"/>
              </a:lnSpc>
              <a:spcBef>
                <a:spcPct val="0"/>
              </a:spcBef>
            </a:pPr>
            <a:r>
              <a:rPr lang="ru-RU" sz="3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Прошли обучение </a:t>
            </a:r>
            <a:r>
              <a:rPr lang="ru-RU" sz="3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не менее </a:t>
            </a:r>
            <a:r>
              <a:rPr lang="ru-RU" sz="3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40 </a:t>
            </a:r>
            <a:r>
              <a:rPr lang="ru-RU" sz="3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студентов города Кирова и работающей молодежи региона</a:t>
            </a:r>
            <a:endParaRPr lang="en-US" sz="3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690490" y="338982"/>
            <a:ext cx="4942183" cy="1571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200"/>
              </a:lnSpc>
              <a:spcBef>
                <a:spcPct val="0"/>
              </a:spcBef>
            </a:pPr>
            <a:r>
              <a:rPr lang="ru-RU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3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Привлечено не менее </a:t>
            </a:r>
            <a:r>
              <a:rPr lang="ru-RU" sz="3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6-ти</a:t>
            </a:r>
            <a:r>
              <a:rPr lang="ru-RU" sz="3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партнеров и не менее </a:t>
            </a:r>
            <a:r>
              <a:rPr lang="ru-RU" sz="3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7-ти</a:t>
            </a:r>
            <a:r>
              <a:rPr lang="ru-RU" sz="3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спикеров</a:t>
            </a:r>
            <a:endParaRPr lang="ru-RU" sz="3000" dirty="0"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Box 21">
            <a:extLst>
              <a:ext uri="{FF2B5EF4-FFF2-40B4-BE49-F238E27FC236}">
                <a16:creationId xmlns:a16="http://schemas.microsoft.com/office/drawing/2014/main" id="{8E0154AB-BA62-46F1-B272-38B4B7DF88BA}"/>
              </a:ext>
            </a:extLst>
          </p:cNvPr>
          <p:cNvSpPr txBox="1"/>
          <p:nvPr/>
        </p:nvSpPr>
        <p:spPr>
          <a:xfrm>
            <a:off x="11127528" y="4223311"/>
            <a:ext cx="5220633" cy="9425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lvl="0" indent="-457200" algn="l">
              <a:lnSpc>
                <a:spcPts val="4200"/>
              </a:lnSpc>
              <a:spcBef>
                <a:spcPct val="0"/>
              </a:spcBef>
              <a:buFontTx/>
              <a:buChar char="-"/>
            </a:pPr>
            <a:endParaRPr lang="ru-RU" sz="3000" dirty="0">
              <a:solidFill>
                <a:srgbClr val="000000"/>
              </a:solidFill>
              <a:latin typeface="Brice RegularSemiExpanded"/>
            </a:endParaRPr>
          </a:p>
          <a:p>
            <a:pPr marL="457200" lvl="0" indent="-457200" algn="l">
              <a:lnSpc>
                <a:spcPts val="4200"/>
              </a:lnSpc>
              <a:spcBef>
                <a:spcPct val="0"/>
              </a:spcBef>
              <a:buFontTx/>
              <a:buChar char="-"/>
            </a:pPr>
            <a:endParaRPr lang="en-US" sz="3000" dirty="0">
              <a:solidFill>
                <a:srgbClr val="000000"/>
              </a:solidFill>
              <a:latin typeface="Brice RegularSemiExpanded"/>
            </a:endParaRPr>
          </a:p>
        </p:txBody>
      </p:sp>
      <p:sp>
        <p:nvSpPr>
          <p:cNvPr id="27" name="TextBox 7">
            <a:extLst>
              <a:ext uri="{FF2B5EF4-FFF2-40B4-BE49-F238E27FC236}">
                <a16:creationId xmlns:a16="http://schemas.microsoft.com/office/drawing/2014/main" id="{20DEA953-D709-45CB-AB51-0B64DABC692E}"/>
              </a:ext>
            </a:extLst>
          </p:cNvPr>
          <p:cNvSpPr txBox="1"/>
          <p:nvPr/>
        </p:nvSpPr>
        <p:spPr>
          <a:xfrm>
            <a:off x="-48036" y="5182638"/>
            <a:ext cx="6058758" cy="21099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200"/>
              </a:lnSpc>
              <a:spcBef>
                <a:spcPct val="0"/>
              </a:spcBef>
            </a:pP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Сформирован </a:t>
            </a:r>
            <a:r>
              <a:rPr lang="ru-RU" sz="30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спрос</a:t>
            </a: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на</a:t>
            </a:r>
          </a:p>
          <a:p>
            <a:pPr marL="0" lvl="0" indent="0" algn="ctr">
              <a:lnSpc>
                <a:spcPts val="4200"/>
              </a:lnSpc>
              <a:spcBef>
                <a:spcPct val="0"/>
              </a:spcBef>
            </a:pP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политическое и гражданское участие, повышен </a:t>
            </a:r>
            <a:r>
              <a:rPr lang="ru-RU" sz="30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интерес к выборам</a:t>
            </a:r>
            <a:endParaRPr lang="en-US" sz="4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7">
            <a:extLst>
              <a:ext uri="{FF2B5EF4-FFF2-40B4-BE49-F238E27FC236}">
                <a16:creationId xmlns:a16="http://schemas.microsoft.com/office/drawing/2014/main" id="{C9416B28-B811-44D2-985E-6656B3FD9D9A}"/>
              </a:ext>
            </a:extLst>
          </p:cNvPr>
          <p:cNvSpPr txBox="1"/>
          <p:nvPr/>
        </p:nvSpPr>
        <p:spPr>
          <a:xfrm>
            <a:off x="12027231" y="5183676"/>
            <a:ext cx="5838307" cy="21099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200"/>
              </a:lnSpc>
              <a:spcBef>
                <a:spcPct val="0"/>
              </a:spcBef>
            </a:pP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Опубликовано не менее </a:t>
            </a:r>
          </a:p>
          <a:p>
            <a:pPr marL="0" lvl="0" indent="0" algn="ctr">
              <a:lnSpc>
                <a:spcPts val="4200"/>
              </a:lnSpc>
              <a:spcBef>
                <a:spcPct val="0"/>
              </a:spcBef>
            </a:pPr>
            <a:r>
              <a:rPr lang="ru-RU" sz="30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30</a:t>
            </a: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новостных </a:t>
            </a:r>
            <a:r>
              <a:rPr lang="ru-RU" sz="30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постов</a:t>
            </a: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о деятельности и ходе реализации проекта</a:t>
            </a:r>
            <a:endParaRPr lang="en-US" sz="4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7">
            <a:extLst>
              <a:ext uri="{FF2B5EF4-FFF2-40B4-BE49-F238E27FC236}">
                <a16:creationId xmlns:a16="http://schemas.microsoft.com/office/drawing/2014/main" id="{564FDBC9-0929-4A0A-A300-BFD3817CB2FC}"/>
              </a:ext>
            </a:extLst>
          </p:cNvPr>
          <p:cNvSpPr txBox="1"/>
          <p:nvPr/>
        </p:nvSpPr>
        <p:spPr>
          <a:xfrm>
            <a:off x="2591746" y="7636629"/>
            <a:ext cx="12875908" cy="21039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200"/>
              </a:lnSpc>
              <a:spcBef>
                <a:spcPct val="0"/>
              </a:spcBef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Создано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заинтересованное сообщество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объединяющее молодых людей, предлагающих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конструктивные инициативы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развития различных сфер жизни общества, обладающими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навыками публичных выступлений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ораторского искусства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грамотно анализирующие окружающие информационные потоки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7">
            <a:extLst>
              <a:ext uri="{FF2B5EF4-FFF2-40B4-BE49-F238E27FC236}">
                <a16:creationId xmlns:a16="http://schemas.microsoft.com/office/drawing/2014/main" id="{B0BCAE92-4853-411B-94FC-FC94E5138664}"/>
              </a:ext>
            </a:extLst>
          </p:cNvPr>
          <p:cNvSpPr txBox="1"/>
          <p:nvPr/>
        </p:nvSpPr>
        <p:spPr>
          <a:xfrm>
            <a:off x="149080" y="2435976"/>
            <a:ext cx="5649224" cy="21099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200"/>
              </a:lnSpc>
              <a:spcBef>
                <a:spcPct val="0"/>
              </a:spcBef>
            </a:pP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Лучшие выпускники школы дебатов вошли в </a:t>
            </a:r>
            <a:r>
              <a:rPr lang="ru-RU" sz="30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кадровый резерв </a:t>
            </a: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Молодежного правительства Кировской обл.</a:t>
            </a:r>
            <a:endParaRPr lang="en-US" sz="4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7">
            <a:extLst>
              <a:ext uri="{FF2B5EF4-FFF2-40B4-BE49-F238E27FC236}">
                <a16:creationId xmlns:a16="http://schemas.microsoft.com/office/drawing/2014/main" id="{93E80068-9F57-4E27-B6CE-24D29C5B2FCE}"/>
              </a:ext>
            </a:extLst>
          </p:cNvPr>
          <p:cNvSpPr txBox="1"/>
          <p:nvPr/>
        </p:nvSpPr>
        <p:spPr>
          <a:xfrm>
            <a:off x="12271521" y="2435976"/>
            <a:ext cx="5477990" cy="21099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200"/>
              </a:lnSpc>
              <a:spcBef>
                <a:spcPct val="0"/>
              </a:spcBef>
            </a:pP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Проведено итоговое мероприятие </a:t>
            </a:r>
            <a:r>
              <a:rPr lang="ru-RU" sz="30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 практическими дебатами </a:t>
            </a: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 темы социально-значимых вопросов общества </a:t>
            </a:r>
            <a:endParaRPr lang="en-US" sz="4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12">
            <a:extLst>
              <a:ext uri="{FF2B5EF4-FFF2-40B4-BE49-F238E27FC236}">
                <a16:creationId xmlns:a16="http://schemas.microsoft.com/office/drawing/2014/main" id="{95593E27-C9F2-4EA7-AA81-51EB23E71565}"/>
              </a:ext>
            </a:extLst>
          </p:cNvPr>
          <p:cNvSpPr txBox="1"/>
          <p:nvPr/>
        </p:nvSpPr>
        <p:spPr>
          <a:xfrm>
            <a:off x="6267766" y="4870120"/>
            <a:ext cx="5263981" cy="21099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200"/>
              </a:lnSpc>
              <a:spcBef>
                <a:spcPct val="0"/>
              </a:spcBef>
            </a:pPr>
            <a:r>
              <a:rPr lang="ru-RU" sz="3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Полученные в ходе обучения в проекте софт-скиллы будут способствовать </a:t>
            </a:r>
            <a:r>
              <a:rPr lang="ru-RU" sz="3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эффективному трудоустройству </a:t>
            </a:r>
            <a:r>
              <a:rPr lang="ru-RU" sz="3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участников</a:t>
            </a:r>
            <a:endParaRPr lang="en-US" sz="3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38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479027" y="6113269"/>
            <a:ext cx="8757445" cy="8757445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8FF16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2717616" y="1415295"/>
            <a:ext cx="16230600" cy="1385429"/>
            <a:chOff x="0" y="38100"/>
            <a:chExt cx="21640800" cy="1847238"/>
          </a:xfrm>
        </p:grpSpPr>
        <p:sp>
          <p:nvSpPr>
            <p:cNvPr id="6" name="TextBox 6"/>
            <p:cNvSpPr txBox="1"/>
            <p:nvPr/>
          </p:nvSpPr>
          <p:spPr>
            <a:xfrm>
              <a:off x="0" y="38100"/>
              <a:ext cx="21640800" cy="9997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6160"/>
                </a:lnSpc>
                <a:spcBef>
                  <a:spcPct val="0"/>
                </a:spcBef>
              </a:pPr>
              <a:r>
                <a:rPr lang="ru-RU" sz="4800" dirty="0">
                  <a:solidFill>
                    <a:srgbClr val="5941FF"/>
                  </a:solidFill>
                  <a:latin typeface="Intro"/>
                </a:rPr>
                <a:t>Собственный вклад: </a:t>
              </a:r>
              <a:r>
                <a:rPr lang="ru-RU" sz="4800" dirty="0">
                  <a:solidFill>
                    <a:srgbClr val="C8FF16"/>
                  </a:solidFill>
                  <a:latin typeface="Intro"/>
                </a:rPr>
                <a:t>143 600 рублей</a:t>
              </a:r>
              <a:endParaRPr lang="en-US" sz="4800" dirty="0">
                <a:solidFill>
                  <a:srgbClr val="C8FF16"/>
                </a:solidFill>
                <a:latin typeface="Intro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328655"/>
              <a:ext cx="21640800" cy="5566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5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object 19">
            <a:extLst>
              <a:ext uri="{FF2B5EF4-FFF2-40B4-BE49-F238E27FC236}">
                <a16:creationId xmlns:a16="http://schemas.microsoft.com/office/drawing/2014/main" id="{C261DD50-45A1-4F6B-81C5-FEB04D56CC21}"/>
              </a:ext>
            </a:extLst>
          </p:cNvPr>
          <p:cNvGrpSpPr/>
          <p:nvPr/>
        </p:nvGrpSpPr>
        <p:grpSpPr>
          <a:xfrm>
            <a:off x="3291420" y="2348423"/>
            <a:ext cx="11533949" cy="5891582"/>
            <a:chOff x="3430905" y="1923552"/>
            <a:chExt cx="6896284" cy="2808169"/>
          </a:xfrm>
        </p:grpSpPr>
        <p:sp>
          <p:nvSpPr>
            <p:cNvPr id="9" name="object 20">
              <a:extLst>
                <a:ext uri="{FF2B5EF4-FFF2-40B4-BE49-F238E27FC236}">
                  <a16:creationId xmlns:a16="http://schemas.microsoft.com/office/drawing/2014/main" id="{0A62CE24-9299-45AB-B25F-FE0AAB479DE8}"/>
                </a:ext>
              </a:extLst>
            </p:cNvPr>
            <p:cNvSpPr/>
            <p:nvPr/>
          </p:nvSpPr>
          <p:spPr>
            <a:xfrm>
              <a:off x="3430905" y="2902285"/>
              <a:ext cx="3048635" cy="1829435"/>
            </a:xfrm>
            <a:custGeom>
              <a:avLst/>
              <a:gdLst/>
              <a:ahLst/>
              <a:cxnLst/>
              <a:rect l="l" t="t" r="r" b="b"/>
              <a:pathLst>
                <a:path w="3048635" h="1829435">
                  <a:moveTo>
                    <a:pt x="3048045" y="0"/>
                  </a:moveTo>
                  <a:lnTo>
                    <a:pt x="0" y="1829026"/>
                  </a:lnTo>
                </a:path>
              </a:pathLst>
            </a:custGeom>
            <a:ln>
              <a:solidFill>
                <a:srgbClr val="C8FF16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0" name="object 21">
              <a:extLst>
                <a:ext uri="{FF2B5EF4-FFF2-40B4-BE49-F238E27FC236}">
                  <a16:creationId xmlns:a16="http://schemas.microsoft.com/office/drawing/2014/main" id="{E4A2B1E0-8BD9-4981-9E9F-CB459F6A3786}"/>
                </a:ext>
              </a:extLst>
            </p:cNvPr>
            <p:cNvSpPr/>
            <p:nvPr/>
          </p:nvSpPr>
          <p:spPr>
            <a:xfrm>
              <a:off x="5316953" y="2865786"/>
              <a:ext cx="3048635" cy="1829435"/>
            </a:xfrm>
            <a:custGeom>
              <a:avLst/>
              <a:gdLst/>
              <a:ahLst/>
              <a:cxnLst/>
              <a:rect l="l" t="t" r="r" b="b"/>
              <a:pathLst>
                <a:path w="3048634" h="1829435">
                  <a:moveTo>
                    <a:pt x="3048045" y="0"/>
                  </a:moveTo>
                  <a:lnTo>
                    <a:pt x="0" y="1829026"/>
                  </a:lnTo>
                </a:path>
              </a:pathLst>
            </a:custGeom>
            <a:ln>
              <a:solidFill>
                <a:srgbClr val="C8FF16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dirty="0"/>
            </a:p>
          </p:txBody>
        </p:sp>
        <p:sp>
          <p:nvSpPr>
            <p:cNvPr id="11" name="object 22">
              <a:extLst>
                <a:ext uri="{FF2B5EF4-FFF2-40B4-BE49-F238E27FC236}">
                  <a16:creationId xmlns:a16="http://schemas.microsoft.com/office/drawing/2014/main" id="{FA37FBBD-D1BD-43F6-B565-86234566D373}"/>
                </a:ext>
              </a:extLst>
            </p:cNvPr>
            <p:cNvSpPr/>
            <p:nvPr/>
          </p:nvSpPr>
          <p:spPr>
            <a:xfrm>
              <a:off x="7278554" y="2902286"/>
              <a:ext cx="3048635" cy="1829435"/>
            </a:xfrm>
            <a:custGeom>
              <a:avLst/>
              <a:gdLst/>
              <a:ahLst/>
              <a:cxnLst/>
              <a:rect l="l" t="t" r="r" b="b"/>
              <a:pathLst>
                <a:path w="3048634" h="1829435">
                  <a:moveTo>
                    <a:pt x="3048045" y="0"/>
                  </a:moveTo>
                  <a:lnTo>
                    <a:pt x="0" y="1829026"/>
                  </a:lnTo>
                </a:path>
              </a:pathLst>
            </a:custGeom>
            <a:ln>
              <a:solidFill>
                <a:srgbClr val="C8FF16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dirty="0"/>
            </a:p>
          </p:txBody>
        </p:sp>
        <p:sp>
          <p:nvSpPr>
            <p:cNvPr id="12" name="object 23">
              <a:extLst>
                <a:ext uri="{FF2B5EF4-FFF2-40B4-BE49-F238E27FC236}">
                  <a16:creationId xmlns:a16="http://schemas.microsoft.com/office/drawing/2014/main" id="{63F296EA-70D2-4C3F-B209-9A28B1B72C21}"/>
                </a:ext>
              </a:extLst>
            </p:cNvPr>
            <p:cNvSpPr/>
            <p:nvPr/>
          </p:nvSpPr>
          <p:spPr>
            <a:xfrm>
              <a:off x="4028969" y="1929534"/>
              <a:ext cx="577850" cy="972819"/>
            </a:xfrm>
            <a:custGeom>
              <a:avLst/>
              <a:gdLst/>
              <a:ahLst/>
              <a:cxnLst/>
              <a:rect l="l" t="t" r="r" b="b"/>
              <a:pathLst>
                <a:path w="577850" h="972819">
                  <a:moveTo>
                    <a:pt x="0" y="0"/>
                  </a:moveTo>
                  <a:lnTo>
                    <a:pt x="577658" y="972714"/>
                  </a:lnTo>
                </a:path>
              </a:pathLst>
            </a:custGeom>
            <a:ln>
              <a:solidFill>
                <a:srgbClr val="C8FF16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3" name="object 24">
              <a:extLst>
                <a:ext uri="{FF2B5EF4-FFF2-40B4-BE49-F238E27FC236}">
                  <a16:creationId xmlns:a16="http://schemas.microsoft.com/office/drawing/2014/main" id="{C7C15DF2-68C0-4336-96D2-D3DE0FD3373E}"/>
                </a:ext>
              </a:extLst>
            </p:cNvPr>
            <p:cNvSpPr/>
            <p:nvPr/>
          </p:nvSpPr>
          <p:spPr>
            <a:xfrm>
              <a:off x="7799290" y="1923552"/>
              <a:ext cx="577850" cy="956636"/>
            </a:xfrm>
            <a:custGeom>
              <a:avLst/>
              <a:gdLst/>
              <a:ahLst/>
              <a:cxnLst/>
              <a:rect l="l" t="t" r="r" b="b"/>
              <a:pathLst>
                <a:path w="828040" h="1382395">
                  <a:moveTo>
                    <a:pt x="0" y="0"/>
                  </a:moveTo>
                  <a:lnTo>
                    <a:pt x="828031" y="1382077"/>
                  </a:lnTo>
                </a:path>
              </a:pathLst>
            </a:custGeom>
            <a:ln>
              <a:solidFill>
                <a:srgbClr val="C8FF16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dirty="0"/>
            </a:p>
          </p:txBody>
        </p:sp>
        <p:sp>
          <p:nvSpPr>
            <p:cNvPr id="14" name="object 25">
              <a:extLst>
                <a:ext uri="{FF2B5EF4-FFF2-40B4-BE49-F238E27FC236}">
                  <a16:creationId xmlns:a16="http://schemas.microsoft.com/office/drawing/2014/main" id="{1FF818E5-7FFD-40C4-9946-03EE0DA3A72D}"/>
                </a:ext>
              </a:extLst>
            </p:cNvPr>
            <p:cNvSpPr/>
            <p:nvPr/>
          </p:nvSpPr>
          <p:spPr>
            <a:xfrm>
              <a:off x="9662741" y="1943822"/>
              <a:ext cx="664210" cy="944244"/>
            </a:xfrm>
            <a:custGeom>
              <a:avLst/>
              <a:gdLst/>
              <a:ahLst/>
              <a:cxnLst/>
              <a:rect l="l" t="t" r="r" b="b"/>
              <a:pathLst>
                <a:path w="664209" h="944244">
                  <a:moveTo>
                    <a:pt x="0" y="0"/>
                  </a:moveTo>
                  <a:lnTo>
                    <a:pt x="663857" y="944216"/>
                  </a:lnTo>
                </a:path>
              </a:pathLst>
            </a:custGeom>
            <a:ln>
              <a:solidFill>
                <a:srgbClr val="C8FF16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5" name="object 27">
              <a:extLst>
                <a:ext uri="{FF2B5EF4-FFF2-40B4-BE49-F238E27FC236}">
                  <a16:creationId xmlns:a16="http://schemas.microsoft.com/office/drawing/2014/main" id="{C0AE2402-F91A-45C5-BE8E-97862CCA5EA5}"/>
                </a:ext>
              </a:extLst>
            </p:cNvPr>
            <p:cNvSpPr/>
            <p:nvPr/>
          </p:nvSpPr>
          <p:spPr>
            <a:xfrm>
              <a:off x="5946140" y="1970695"/>
              <a:ext cx="533400" cy="944244"/>
            </a:xfrm>
            <a:custGeom>
              <a:avLst/>
              <a:gdLst/>
              <a:ahLst/>
              <a:cxnLst/>
              <a:rect l="l" t="t" r="r" b="b"/>
              <a:pathLst>
                <a:path w="533400" h="944244">
                  <a:moveTo>
                    <a:pt x="0" y="0"/>
                  </a:moveTo>
                  <a:lnTo>
                    <a:pt x="533233" y="944216"/>
                  </a:lnTo>
                </a:path>
              </a:pathLst>
            </a:custGeom>
            <a:ln>
              <a:solidFill>
                <a:srgbClr val="C8FF16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sp>
        <p:nvSpPr>
          <p:cNvPr id="17" name="object 32">
            <a:extLst>
              <a:ext uri="{FF2B5EF4-FFF2-40B4-BE49-F238E27FC236}">
                <a16:creationId xmlns:a16="http://schemas.microsoft.com/office/drawing/2014/main" id="{1566586C-81FA-48DF-BA13-91C328251975}"/>
              </a:ext>
            </a:extLst>
          </p:cNvPr>
          <p:cNvSpPr txBox="1"/>
          <p:nvPr/>
        </p:nvSpPr>
        <p:spPr>
          <a:xfrm rot="19392398">
            <a:off x="1583723" y="5764947"/>
            <a:ext cx="7050458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lnSpc>
                <a:spcPts val="3600"/>
              </a:lnSpc>
            </a:pPr>
            <a:r>
              <a:rPr lang="ru-RU" sz="3000" b="1" dirty="0">
                <a:solidFill>
                  <a:srgbClr val="5941FF"/>
                </a:solidFill>
                <a:latin typeface="Intro" panose="02000000000000000000" charset="0"/>
                <a:cs typeface="Times New Roman" panose="02020603050405020304" pitchFamily="18" charset="0"/>
              </a:rPr>
              <a:t>Техника и оборудование для реализации проекта</a:t>
            </a:r>
            <a:endParaRPr sz="3000" dirty="0">
              <a:solidFill>
                <a:srgbClr val="5941FF"/>
              </a:solidFill>
              <a:latin typeface="Intro" panose="02000000000000000000" charset="0"/>
              <a:cs typeface="Times New Roman" panose="02020603050405020304" pitchFamily="18" charset="0"/>
            </a:endParaRPr>
          </a:p>
        </p:txBody>
      </p:sp>
      <p:sp>
        <p:nvSpPr>
          <p:cNvPr id="18" name="object 32">
            <a:extLst>
              <a:ext uri="{FF2B5EF4-FFF2-40B4-BE49-F238E27FC236}">
                <a16:creationId xmlns:a16="http://schemas.microsoft.com/office/drawing/2014/main" id="{936EC7A3-914D-417F-9CA2-3A461CB7375E}"/>
              </a:ext>
            </a:extLst>
          </p:cNvPr>
          <p:cNvSpPr txBox="1"/>
          <p:nvPr/>
        </p:nvSpPr>
        <p:spPr>
          <a:xfrm rot="19392398">
            <a:off x="155276" y="5173871"/>
            <a:ext cx="5124681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lnSpc>
                <a:spcPts val="3600"/>
              </a:lnSpc>
            </a:pPr>
            <a:r>
              <a:rPr lang="ru-RU" sz="3000" b="1" dirty="0">
                <a:solidFill>
                  <a:srgbClr val="5941FF"/>
                </a:solidFill>
                <a:latin typeface="Intro" panose="02000000000000000000" charset="0"/>
                <a:cs typeface="Century Gothic"/>
              </a:rPr>
              <a:t>Разработка брендбука проекта</a:t>
            </a:r>
            <a:endParaRPr sz="3000" dirty="0">
              <a:solidFill>
                <a:srgbClr val="5941FF"/>
              </a:solidFill>
              <a:latin typeface="Intro" panose="02000000000000000000" charset="0"/>
              <a:cs typeface="Century Gothic"/>
            </a:endParaRPr>
          </a:p>
        </p:txBody>
      </p:sp>
      <p:sp>
        <p:nvSpPr>
          <p:cNvPr id="19" name="object 32">
            <a:extLst>
              <a:ext uri="{FF2B5EF4-FFF2-40B4-BE49-F238E27FC236}">
                <a16:creationId xmlns:a16="http://schemas.microsoft.com/office/drawing/2014/main" id="{85889C91-257D-4B8E-9124-8835C310FA41}"/>
              </a:ext>
            </a:extLst>
          </p:cNvPr>
          <p:cNvSpPr txBox="1"/>
          <p:nvPr/>
        </p:nvSpPr>
        <p:spPr>
          <a:xfrm rot="19392398">
            <a:off x="5203967" y="5046284"/>
            <a:ext cx="6372515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lnSpc>
                <a:spcPts val="3600"/>
              </a:lnSpc>
            </a:pPr>
            <a:r>
              <a:rPr lang="ru-RU" sz="3000" b="1" dirty="0">
                <a:solidFill>
                  <a:srgbClr val="5941FF"/>
                </a:solidFill>
                <a:latin typeface="Intro" panose="02000000000000000000" charset="0"/>
                <a:cs typeface="Century Gothic"/>
              </a:rPr>
              <a:t>5 привлеченных спикеров и экспертов на безвозмездной основе</a:t>
            </a:r>
            <a:endParaRPr sz="3000" dirty="0">
              <a:solidFill>
                <a:srgbClr val="5941FF"/>
              </a:solidFill>
              <a:latin typeface="Intro" panose="02000000000000000000" charset="0"/>
              <a:cs typeface="Century Gothic"/>
            </a:endParaRPr>
          </a:p>
        </p:txBody>
      </p:sp>
      <p:sp>
        <p:nvSpPr>
          <p:cNvPr id="20" name="object 32">
            <a:extLst>
              <a:ext uri="{FF2B5EF4-FFF2-40B4-BE49-F238E27FC236}">
                <a16:creationId xmlns:a16="http://schemas.microsoft.com/office/drawing/2014/main" id="{D2287BF2-DFBD-4C77-98BB-E5F7CDE2856A}"/>
              </a:ext>
            </a:extLst>
          </p:cNvPr>
          <p:cNvSpPr txBox="1"/>
          <p:nvPr/>
        </p:nvSpPr>
        <p:spPr>
          <a:xfrm rot="19392398">
            <a:off x="8460730" y="5099875"/>
            <a:ext cx="6355974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lnSpc>
                <a:spcPts val="3600"/>
              </a:lnSpc>
            </a:pPr>
            <a:r>
              <a:rPr lang="ru-RU" sz="3000" b="1" dirty="0">
                <a:solidFill>
                  <a:srgbClr val="5941FF"/>
                </a:solidFill>
                <a:latin typeface="Intro" panose="02000000000000000000" charset="0"/>
                <a:cs typeface="Century Gothic"/>
              </a:rPr>
              <a:t>Выступление в качестве спикера и модератора </a:t>
            </a:r>
          </a:p>
          <a:p>
            <a:pPr algn="r">
              <a:lnSpc>
                <a:spcPts val="3600"/>
              </a:lnSpc>
            </a:pPr>
            <a:r>
              <a:rPr lang="ru-RU" sz="3000" b="1" dirty="0">
                <a:solidFill>
                  <a:srgbClr val="5941FF"/>
                </a:solidFill>
                <a:latin typeface="Intro" panose="02000000000000000000" charset="0"/>
                <a:cs typeface="Century Gothic"/>
              </a:rPr>
              <a:t>в рамках проекта</a:t>
            </a:r>
            <a:endParaRPr lang="ru-RU" sz="3000" dirty="0">
              <a:solidFill>
                <a:srgbClr val="5941FF"/>
              </a:solidFill>
              <a:latin typeface="Intro" panose="02000000000000000000" charset="0"/>
              <a:cs typeface="Century Gothic"/>
            </a:endParaRPr>
          </a:p>
        </p:txBody>
      </p:sp>
      <p:sp>
        <p:nvSpPr>
          <p:cNvPr id="21" name="object 32">
            <a:extLst>
              <a:ext uri="{FF2B5EF4-FFF2-40B4-BE49-F238E27FC236}">
                <a16:creationId xmlns:a16="http://schemas.microsoft.com/office/drawing/2014/main" id="{E2AC0184-934F-45CE-BF11-9F9BB9C00F2C}"/>
              </a:ext>
            </a:extLst>
          </p:cNvPr>
          <p:cNvSpPr txBox="1"/>
          <p:nvPr/>
        </p:nvSpPr>
        <p:spPr>
          <a:xfrm rot="19392398">
            <a:off x="12691562" y="4785163"/>
            <a:ext cx="5162481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lnSpc>
                <a:spcPts val="3600"/>
              </a:lnSpc>
            </a:pPr>
            <a:r>
              <a:rPr lang="ru-RU" sz="3000" b="1" dirty="0">
                <a:solidFill>
                  <a:srgbClr val="5941FF"/>
                </a:solidFill>
                <a:latin typeface="Intro" panose="02000000000000000000" charset="0"/>
                <a:cs typeface="Century Gothic"/>
              </a:rPr>
              <a:t>Расходы на бензин, телефонную и интернет связь</a:t>
            </a:r>
            <a:endParaRPr sz="3000" dirty="0">
              <a:solidFill>
                <a:srgbClr val="5941FF"/>
              </a:solidFill>
              <a:latin typeface="Intro" panose="02000000000000000000" charset="0"/>
              <a:cs typeface="Century Gothic"/>
            </a:endParaRPr>
          </a:p>
        </p:txBody>
      </p:sp>
      <p:sp>
        <p:nvSpPr>
          <p:cNvPr id="22" name="object 25">
            <a:extLst>
              <a:ext uri="{FF2B5EF4-FFF2-40B4-BE49-F238E27FC236}">
                <a16:creationId xmlns:a16="http://schemas.microsoft.com/office/drawing/2014/main" id="{52A9040C-E78F-4857-9872-22AB0CBFB3A9}"/>
              </a:ext>
            </a:extLst>
          </p:cNvPr>
          <p:cNvSpPr/>
          <p:nvPr/>
        </p:nvSpPr>
        <p:spPr>
          <a:xfrm>
            <a:off x="16707361" y="2454191"/>
            <a:ext cx="1110883" cy="1981039"/>
          </a:xfrm>
          <a:custGeom>
            <a:avLst/>
            <a:gdLst/>
            <a:ahLst/>
            <a:cxnLst/>
            <a:rect l="l" t="t" r="r" b="b"/>
            <a:pathLst>
              <a:path w="664209" h="944244">
                <a:moveTo>
                  <a:pt x="0" y="0"/>
                </a:moveTo>
                <a:lnTo>
                  <a:pt x="663857" y="944216"/>
                </a:lnTo>
              </a:path>
            </a:pathLst>
          </a:custGeom>
          <a:ln>
            <a:solidFill>
              <a:srgbClr val="C8FF1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23" name="object 22">
            <a:extLst>
              <a:ext uri="{FF2B5EF4-FFF2-40B4-BE49-F238E27FC236}">
                <a16:creationId xmlns:a16="http://schemas.microsoft.com/office/drawing/2014/main" id="{40E165FC-246D-4A35-A0F9-8C2C628FDEE2}"/>
              </a:ext>
            </a:extLst>
          </p:cNvPr>
          <p:cNvSpPr/>
          <p:nvPr/>
        </p:nvSpPr>
        <p:spPr>
          <a:xfrm>
            <a:off x="12758946" y="4462567"/>
            <a:ext cx="5098804" cy="3838183"/>
          </a:xfrm>
          <a:custGeom>
            <a:avLst/>
            <a:gdLst/>
            <a:ahLst/>
            <a:cxnLst/>
            <a:rect l="l" t="t" r="r" b="b"/>
            <a:pathLst>
              <a:path w="3048634" h="1829435">
                <a:moveTo>
                  <a:pt x="3048045" y="0"/>
                </a:moveTo>
                <a:lnTo>
                  <a:pt x="0" y="1829026"/>
                </a:lnTo>
              </a:path>
            </a:pathLst>
          </a:custGeom>
          <a:ln>
            <a:solidFill>
              <a:srgbClr val="C8FF1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dirty="0"/>
          </a:p>
        </p:txBody>
      </p:sp>
      <p:sp>
        <p:nvSpPr>
          <p:cNvPr id="24" name="object 22">
            <a:extLst>
              <a:ext uri="{FF2B5EF4-FFF2-40B4-BE49-F238E27FC236}">
                <a16:creationId xmlns:a16="http://schemas.microsoft.com/office/drawing/2014/main" id="{F7E12963-0587-4DA5-80A3-C6B5F6D8230B}"/>
              </a:ext>
            </a:extLst>
          </p:cNvPr>
          <p:cNvSpPr/>
          <p:nvPr/>
        </p:nvSpPr>
        <p:spPr>
          <a:xfrm>
            <a:off x="179178" y="4401820"/>
            <a:ext cx="5098804" cy="3829112"/>
          </a:xfrm>
          <a:custGeom>
            <a:avLst/>
            <a:gdLst/>
            <a:ahLst/>
            <a:cxnLst/>
            <a:rect l="l" t="t" r="r" b="b"/>
            <a:pathLst>
              <a:path w="3048634" h="1829435">
                <a:moveTo>
                  <a:pt x="3048045" y="0"/>
                </a:moveTo>
                <a:lnTo>
                  <a:pt x="0" y="1829026"/>
                </a:lnTo>
              </a:path>
            </a:pathLst>
          </a:custGeom>
          <a:ln>
            <a:solidFill>
              <a:srgbClr val="C8FF1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dirty="0"/>
          </a:p>
        </p:txBody>
      </p:sp>
      <p:grpSp>
        <p:nvGrpSpPr>
          <p:cNvPr id="25" name="Group 2">
            <a:extLst>
              <a:ext uri="{FF2B5EF4-FFF2-40B4-BE49-F238E27FC236}">
                <a16:creationId xmlns:a16="http://schemas.microsoft.com/office/drawing/2014/main" id="{777400B8-C176-4E3B-881E-B192E72A9EBB}"/>
              </a:ext>
            </a:extLst>
          </p:cNvPr>
          <p:cNvGrpSpPr/>
          <p:nvPr/>
        </p:nvGrpSpPr>
        <p:grpSpPr>
          <a:xfrm>
            <a:off x="9601025" y="-219211"/>
            <a:ext cx="8065502" cy="1655727"/>
            <a:chOff x="0" y="0"/>
            <a:chExt cx="10754004" cy="2207636"/>
          </a:xfrm>
        </p:grpSpPr>
        <p:grpSp>
          <p:nvGrpSpPr>
            <p:cNvPr id="26" name="Group 3">
              <a:extLst>
                <a:ext uri="{FF2B5EF4-FFF2-40B4-BE49-F238E27FC236}">
                  <a16:creationId xmlns:a16="http://schemas.microsoft.com/office/drawing/2014/main" id="{F32511BE-CCFF-4649-A1C5-B2C44743E40F}"/>
                </a:ext>
              </a:extLst>
            </p:cNvPr>
            <p:cNvGrpSpPr/>
            <p:nvPr/>
          </p:nvGrpSpPr>
          <p:grpSpPr>
            <a:xfrm>
              <a:off x="0" y="1066223"/>
              <a:ext cx="1141413" cy="1141413"/>
              <a:chOff x="0" y="0"/>
              <a:chExt cx="6350000" cy="6350000"/>
            </a:xfrm>
          </p:grpSpPr>
          <p:sp>
            <p:nvSpPr>
              <p:cNvPr id="30" name="Freeform 4">
                <a:extLst>
                  <a:ext uri="{FF2B5EF4-FFF2-40B4-BE49-F238E27FC236}">
                    <a16:creationId xmlns:a16="http://schemas.microsoft.com/office/drawing/2014/main" id="{B6B7F650-5C88-4ABF-8257-81731A701364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8FF16"/>
              </a:solidFill>
            </p:spPr>
          </p:sp>
        </p:grpSp>
        <p:sp>
          <p:nvSpPr>
            <p:cNvPr id="27" name="AutoShape 5">
              <a:extLst>
                <a:ext uri="{FF2B5EF4-FFF2-40B4-BE49-F238E27FC236}">
                  <a16:creationId xmlns:a16="http://schemas.microsoft.com/office/drawing/2014/main" id="{29F9D1FE-B0AD-4A82-BBBB-8D610D4D8D2D}"/>
                </a:ext>
              </a:extLst>
            </p:cNvPr>
            <p:cNvSpPr/>
            <p:nvPr/>
          </p:nvSpPr>
          <p:spPr>
            <a:xfrm>
              <a:off x="1580805" y="1066222"/>
              <a:ext cx="3702393" cy="0"/>
            </a:xfrm>
            <a:prstGeom prst="line">
              <a:avLst/>
            </a:prstGeom>
            <a:ln w="1155700" cap="rnd">
              <a:solidFill>
                <a:srgbClr val="C8FF16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8" name="AutoShape 6">
              <a:extLst>
                <a:ext uri="{FF2B5EF4-FFF2-40B4-BE49-F238E27FC236}">
                  <a16:creationId xmlns:a16="http://schemas.microsoft.com/office/drawing/2014/main" id="{F05E1F96-6B4F-4975-9CD3-227D53323A17}"/>
                </a:ext>
              </a:extLst>
            </p:cNvPr>
            <p:cNvSpPr/>
            <p:nvPr/>
          </p:nvSpPr>
          <p:spPr>
            <a:xfrm>
              <a:off x="4574617" y="0"/>
              <a:ext cx="2494409" cy="0"/>
            </a:xfrm>
            <a:prstGeom prst="line">
              <a:avLst/>
            </a:prstGeom>
            <a:ln w="1155700" cap="rnd">
              <a:solidFill>
                <a:srgbClr val="C8FF16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9" name="AutoShape 7">
              <a:extLst>
                <a:ext uri="{FF2B5EF4-FFF2-40B4-BE49-F238E27FC236}">
                  <a16:creationId xmlns:a16="http://schemas.microsoft.com/office/drawing/2014/main" id="{C82284AD-D4D5-4CE3-8845-CD158ED15028}"/>
                </a:ext>
              </a:extLst>
            </p:cNvPr>
            <p:cNvSpPr/>
            <p:nvPr/>
          </p:nvSpPr>
          <p:spPr>
            <a:xfrm>
              <a:off x="7184058" y="932169"/>
              <a:ext cx="3569946" cy="0"/>
            </a:xfrm>
            <a:prstGeom prst="line">
              <a:avLst/>
            </a:prstGeom>
            <a:ln w="1155700" cap="rnd">
              <a:solidFill>
                <a:srgbClr val="C8FF16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31" name="TextBox 10">
            <a:extLst>
              <a:ext uri="{FF2B5EF4-FFF2-40B4-BE49-F238E27FC236}">
                <a16:creationId xmlns:a16="http://schemas.microsoft.com/office/drawing/2014/main" id="{FAC10848-D101-4060-82D7-F16AB4628C6D}"/>
              </a:ext>
            </a:extLst>
          </p:cNvPr>
          <p:cNvSpPr txBox="1"/>
          <p:nvPr/>
        </p:nvSpPr>
        <p:spPr>
          <a:xfrm>
            <a:off x="10597490" y="257016"/>
            <a:ext cx="7461910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5500"/>
              </a:lnSpc>
              <a:spcBef>
                <a:spcPct val="0"/>
              </a:spcBef>
            </a:pPr>
            <a:r>
              <a:rPr lang="ru-RU" sz="5000" dirty="0">
                <a:solidFill>
                  <a:srgbClr val="FFFFFF"/>
                </a:solidFill>
                <a:latin typeface="Intro"/>
              </a:rPr>
              <a:t>Бюджет       проекта</a:t>
            </a:r>
            <a:endParaRPr lang="en-US" sz="5000" dirty="0">
              <a:solidFill>
                <a:srgbClr val="FFFFFF"/>
              </a:solidFill>
              <a:latin typeface="Intro"/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1B98380-1EC2-47D9-B1F9-ED7FE27227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73" b="90000" l="9898" r="89989">
                        <a14:foregroundMark x1="53811" y1="33636" x2="53811" y2="33636"/>
                        <a14:foregroundMark x1="34130" y1="23977" x2="34130" y2="23977"/>
                        <a14:foregroundMark x1="28441" y1="41818" x2="28441" y2="41818"/>
                        <a14:foregroundMark x1="18089" y1="29773" x2="18089" y2="29773"/>
                        <a14:foregroundMark x1="23549" y1="12727" x2="23549" y2="12727"/>
                        <a14:foregroundMark x1="41411" y1="7273" x2="41411" y2="7273"/>
                        <a14:foregroundMark x1="57110" y1="17045" x2="57110" y2="17045"/>
                        <a14:foregroundMark x1="71900" y1="14091" x2="71900" y2="14091"/>
                        <a14:foregroundMark x1="23663" y1="58409" x2="23663" y2="58409"/>
                        <a14:foregroundMark x1="23094" y1="62273" x2="23094" y2="62273"/>
                        <a14:foregroundMark x1="29124" y1="48295" x2="29124" y2="48295"/>
                        <a14:foregroundMark x1="16268" y1="34659" x2="16268" y2="34659"/>
                        <a14:foregroundMark x1="74516" y1="41250" x2="74516" y2="41250"/>
                        <a14:foregroundMark x1="72241" y1="44545" x2="72241" y2="44545"/>
                        <a14:foregroundMark x1="82139" y1="26364" x2="82139" y2="26364"/>
                        <a14:foregroundMark x1="79863" y1="28977" x2="79863" y2="28977"/>
                        <a14:foregroundMark x1="70080" y1="20682" x2="70080" y2="20682"/>
                        <a14:foregroundMark x1="55745" y1="20114" x2="55745" y2="20114"/>
                        <a14:foregroundMark x1="40273" y1="12386" x2="40273" y2="12386"/>
                        <a14:foregroundMark x1="32196" y1="31364" x2="32196" y2="31364"/>
                        <a14:foregroundMark x1="22753" y1="17614" x2="22753" y2="176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2851" y="6400673"/>
            <a:ext cx="4520795" cy="452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8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4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A565CD0-30C8-4C2C-B0BF-20B3CF79DF60}"/>
              </a:ext>
            </a:extLst>
          </p:cNvPr>
          <p:cNvSpPr txBox="1"/>
          <p:nvPr/>
        </p:nvSpPr>
        <p:spPr>
          <a:xfrm>
            <a:off x="2641654" y="1410244"/>
            <a:ext cx="15392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Intro" panose="02000000000000000000" charset="0"/>
              </a:rPr>
              <a:t>собственный вклад: </a:t>
            </a:r>
            <a:r>
              <a:rPr lang="ru-RU" sz="4800" dirty="0">
                <a:solidFill>
                  <a:srgbClr val="C8FF16"/>
                </a:solidFill>
                <a:latin typeface="Intro" panose="02000000000000000000" charset="0"/>
              </a:rPr>
              <a:t>143 600 рублей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389EDDF-1FE3-44AD-A90F-BC80C6B626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98" y="3271846"/>
            <a:ext cx="2261255" cy="226125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F373C0A-4B24-4367-8C4A-F3B0AC29CD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757" y="2529766"/>
            <a:ext cx="2950681" cy="304193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8E3FB6D-D4DF-43DF-90B2-AABE68B9EC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368" y="2725921"/>
            <a:ext cx="3651037" cy="35668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CEAAB1B-867B-4595-BF0B-33BA07BED1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50" b="89316" l="7338" r="89496">
                        <a14:foregroundMark x1="9353" y1="57596" x2="9353" y2="57596"/>
                        <a14:foregroundMark x1="63165" y1="18197" x2="63597" y2="18364"/>
                        <a14:foregroundMark x1="8345" y1="32220" x2="8345" y2="32220"/>
                        <a14:foregroundMark x1="21583" y1="30384" x2="21583" y2="30384"/>
                        <a14:foregroundMark x1="24029" y1="30050" x2="24029" y2="30050"/>
                        <a14:foregroundMark x1="78561" y1="31553" x2="78561" y2="31553"/>
                        <a14:foregroundMark x1="89784" y1="32387" x2="89784" y2="32387"/>
                        <a14:foregroundMark x1="24604" y1="29716" x2="24604" y2="29716"/>
                        <a14:foregroundMark x1="21583" y1="29883" x2="21583" y2="29883"/>
                        <a14:foregroundMark x1="7626" y1="40401" x2="7626" y2="40401"/>
                        <a14:foregroundMark x1="8345" y1="62104" x2="8345" y2="62104"/>
                        <a14:foregroundMark x1="7914" y1="65275" x2="7914" y2="65275"/>
                        <a14:foregroundMark x1="7338" y1="65442" x2="7338" y2="65442"/>
                        <a14:foregroundMark x1="23453" y1="30551" x2="23453" y2="30551"/>
                        <a14:foregroundMark x1="29496" y1="26377" x2="29496" y2="26377"/>
                        <a14:backgroundMark x1="29496" y1="27713" x2="29496" y2="27713"/>
                        <a14:backgroundMark x1="90647" y1="64775" x2="90647" y2="64775"/>
                        <a14:backgroundMark x1="89784" y1="62771" x2="89784" y2="62771"/>
                        <a14:backgroundMark x1="7194" y1="65609" x2="7194" y2="65609"/>
                        <a14:backgroundMark x1="28201" y1="28715" x2="28201" y2="28715"/>
                        <a14:backgroundMark x1="26331" y1="29549" x2="26331" y2="29549"/>
                        <a14:backgroundMark x1="23597" y1="29549" x2="23597" y2="29549"/>
                        <a14:backgroundMark x1="20576" y1="30050" x2="20576" y2="30050"/>
                        <a14:backgroundMark x1="7770" y1="39566" x2="7770" y2="39566"/>
                        <a14:backgroundMark x1="7482" y1="41068" x2="7482" y2="41235"/>
                        <a14:backgroundMark x1="7626" y1="40902" x2="7626" y2="40902"/>
                        <a14:backgroundMark x1="7482" y1="40401" x2="7482" y2="40401"/>
                        <a14:backgroundMark x1="7626" y1="40568" x2="7626" y2="40568"/>
                        <a14:backgroundMark x1="7914" y1="40401" x2="7914" y2="40401"/>
                        <a14:backgroundMark x1="7626" y1="40401" x2="7626" y2="40401"/>
                        <a14:backgroundMark x1="22878" y1="30050" x2="22878" y2="30050"/>
                        <a14:backgroundMark x1="21439" y1="30384" x2="21439" y2="30384"/>
                        <a14:backgroundMark x1="18849" y1="31219" x2="18849" y2="31219"/>
                        <a14:backgroundMark x1="25180" y1="29883" x2="25180" y2="29883"/>
                        <a14:backgroundMark x1="24029" y1="29549" x2="24029" y2="29549"/>
                        <a14:backgroundMark x1="24604" y1="29382" x2="24604" y2="29382"/>
                        <a14:backgroundMark x1="24317" y1="29716" x2="24317" y2="29716"/>
                        <a14:backgroundMark x1="24173" y1="29716" x2="24173" y2="29716"/>
                        <a14:backgroundMark x1="23885" y1="30050" x2="23885" y2="30050"/>
                        <a14:backgroundMark x1="24317" y1="30217" x2="24317" y2="30217"/>
                        <a14:backgroundMark x1="24460" y1="29883" x2="24460" y2="29883"/>
                        <a14:backgroundMark x1="24748" y1="29716" x2="24748" y2="29716"/>
                        <a14:backgroundMark x1="21583" y1="30050" x2="21583" y2="30050"/>
                        <a14:backgroundMark x1="21871" y1="30551" x2="21871" y2="30551"/>
                        <a14:backgroundMark x1="21727" y1="30384" x2="21727" y2="30384"/>
                        <a14:backgroundMark x1="49065" y1="21035" x2="49065" y2="21035"/>
                        <a14:backgroundMark x1="50072" y1="21536" x2="50072" y2="21536"/>
                        <a14:backgroundMark x1="49065" y1="21703" x2="49065" y2="21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7098" y="3174353"/>
            <a:ext cx="3465774" cy="3113276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54BA083-75CB-487E-82E9-065F51FB0E7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79"/>
          <a:stretch/>
        </p:blipFill>
        <p:spPr>
          <a:xfrm>
            <a:off x="6154473" y="2832699"/>
            <a:ext cx="1874352" cy="303077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2979CF8-7DC6-45A7-A229-7AC25F2C9082}"/>
              </a:ext>
            </a:extLst>
          </p:cNvPr>
          <p:cNvSpPr txBox="1"/>
          <p:nvPr/>
        </p:nvSpPr>
        <p:spPr>
          <a:xfrm>
            <a:off x="1380900" y="7456606"/>
            <a:ext cx="162856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  <a:latin typeface="Intro" panose="02000000000000000000" charset="0"/>
              </a:rPr>
              <a:t>Вклад привлеченных партнеров: </a:t>
            </a:r>
            <a:r>
              <a:rPr lang="ru-RU" sz="4400" dirty="0">
                <a:solidFill>
                  <a:srgbClr val="C8FF16"/>
                </a:solidFill>
                <a:latin typeface="Intro" panose="02000000000000000000" charset="0"/>
              </a:rPr>
              <a:t>46 250 рублей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BDE624E-1502-4A77-8827-398B6A7BB13E}"/>
              </a:ext>
            </a:extLst>
          </p:cNvPr>
          <p:cNvSpPr txBox="1"/>
          <p:nvPr/>
        </p:nvSpPr>
        <p:spPr>
          <a:xfrm>
            <a:off x="1624219" y="9078450"/>
            <a:ext cx="162856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Intro" panose="02000000000000000000" charset="0"/>
              </a:rPr>
              <a:t>Общая сумма </a:t>
            </a:r>
            <a:r>
              <a:rPr lang="ru-RU" sz="4000" dirty="0" err="1">
                <a:solidFill>
                  <a:schemeClr val="bg1"/>
                </a:solidFill>
                <a:latin typeface="Intro" panose="02000000000000000000" charset="0"/>
              </a:rPr>
              <a:t>софинансирования</a:t>
            </a:r>
            <a:r>
              <a:rPr lang="ru-RU" sz="4000" dirty="0">
                <a:solidFill>
                  <a:schemeClr val="bg1"/>
                </a:solidFill>
                <a:latin typeface="Intro" panose="02000000000000000000" charset="0"/>
              </a:rPr>
              <a:t>: </a:t>
            </a:r>
            <a:r>
              <a:rPr lang="ru-RU" sz="4000" dirty="0">
                <a:solidFill>
                  <a:srgbClr val="C8FF16"/>
                </a:solidFill>
                <a:latin typeface="Intro" panose="02000000000000000000" charset="0"/>
              </a:rPr>
              <a:t>189 850 рублей</a:t>
            </a:r>
          </a:p>
        </p:txBody>
      </p:sp>
      <p:sp>
        <p:nvSpPr>
          <p:cNvPr id="29" name="Равно 28">
            <a:extLst>
              <a:ext uri="{FF2B5EF4-FFF2-40B4-BE49-F238E27FC236}">
                <a16:creationId xmlns:a16="http://schemas.microsoft.com/office/drawing/2014/main" id="{10C3F87B-F90E-4D7A-896A-A5818F7CD7D3}"/>
              </a:ext>
            </a:extLst>
          </p:cNvPr>
          <p:cNvSpPr/>
          <p:nvPr/>
        </p:nvSpPr>
        <p:spPr>
          <a:xfrm>
            <a:off x="8461446" y="8180999"/>
            <a:ext cx="1365104" cy="925624"/>
          </a:xfrm>
          <a:prstGeom prst="mathEqual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Знак ''плюс'' 29">
            <a:extLst>
              <a:ext uri="{FF2B5EF4-FFF2-40B4-BE49-F238E27FC236}">
                <a16:creationId xmlns:a16="http://schemas.microsoft.com/office/drawing/2014/main" id="{D08E0BCE-3CC4-4C0C-8C48-B87C8A18A4CE}"/>
              </a:ext>
            </a:extLst>
          </p:cNvPr>
          <p:cNvSpPr/>
          <p:nvPr/>
        </p:nvSpPr>
        <p:spPr>
          <a:xfrm>
            <a:off x="8397239" y="3470253"/>
            <a:ext cx="1493519" cy="1489204"/>
          </a:xfrm>
          <a:prstGeom prst="mathPl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7">
            <a:extLst>
              <a:ext uri="{FF2B5EF4-FFF2-40B4-BE49-F238E27FC236}">
                <a16:creationId xmlns:a16="http://schemas.microsoft.com/office/drawing/2014/main" id="{DFDBF50D-4848-4136-B88D-734C7D52AAE9}"/>
              </a:ext>
            </a:extLst>
          </p:cNvPr>
          <p:cNvSpPr txBox="1"/>
          <p:nvPr/>
        </p:nvSpPr>
        <p:spPr>
          <a:xfrm>
            <a:off x="-201299" y="5567866"/>
            <a:ext cx="3651037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Молодежное </a:t>
            </a:r>
          </a:p>
          <a:p>
            <a:pPr marL="0" lvl="0" indent="0" algn="ctr">
              <a:spcBef>
                <a:spcPct val="0"/>
              </a:spcBef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правительство Кировской области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7">
            <a:extLst>
              <a:ext uri="{FF2B5EF4-FFF2-40B4-BE49-F238E27FC236}">
                <a16:creationId xmlns:a16="http://schemas.microsoft.com/office/drawing/2014/main" id="{75D1F4DD-730E-46A2-BBE2-D061433E3391}"/>
              </a:ext>
            </a:extLst>
          </p:cNvPr>
          <p:cNvSpPr txBox="1"/>
          <p:nvPr/>
        </p:nvSpPr>
        <p:spPr>
          <a:xfrm>
            <a:off x="2479276" y="2488170"/>
            <a:ext cx="3651037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Областной дворец молодежи</a:t>
            </a:r>
          </a:p>
        </p:txBody>
      </p:sp>
      <p:sp>
        <p:nvSpPr>
          <p:cNvPr id="33" name="TextBox 7">
            <a:extLst>
              <a:ext uri="{FF2B5EF4-FFF2-40B4-BE49-F238E27FC236}">
                <a16:creationId xmlns:a16="http://schemas.microsoft.com/office/drawing/2014/main" id="{31FF43CC-C095-4B6F-B7CC-22640A4A54D7}"/>
              </a:ext>
            </a:extLst>
          </p:cNvPr>
          <p:cNvSpPr txBox="1"/>
          <p:nvPr/>
        </p:nvSpPr>
        <p:spPr>
          <a:xfrm>
            <a:off x="5148784" y="5591609"/>
            <a:ext cx="3903103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Министерство молодежной политики Кировской области</a:t>
            </a:r>
          </a:p>
        </p:txBody>
      </p:sp>
      <p:sp>
        <p:nvSpPr>
          <p:cNvPr id="34" name="TextBox 7">
            <a:extLst>
              <a:ext uri="{FF2B5EF4-FFF2-40B4-BE49-F238E27FC236}">
                <a16:creationId xmlns:a16="http://schemas.microsoft.com/office/drawing/2014/main" id="{0D6C1CF1-0CF4-4F0F-BA19-41C791CB90D6}"/>
              </a:ext>
            </a:extLst>
          </p:cNvPr>
          <p:cNvSpPr txBox="1"/>
          <p:nvPr/>
        </p:nvSpPr>
        <p:spPr>
          <a:xfrm>
            <a:off x="9192876" y="5572296"/>
            <a:ext cx="3494585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Движение спортивных волонтеров </a:t>
            </a:r>
          </a:p>
          <a:p>
            <a:pPr marL="0" lvl="0" indent="0" algn="ctr">
              <a:spcBef>
                <a:spcPct val="0"/>
              </a:spcBef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Кировской области</a:t>
            </a:r>
          </a:p>
        </p:txBody>
      </p:sp>
      <p:sp>
        <p:nvSpPr>
          <p:cNvPr id="35" name="TextBox 7">
            <a:extLst>
              <a:ext uri="{FF2B5EF4-FFF2-40B4-BE49-F238E27FC236}">
                <a16:creationId xmlns:a16="http://schemas.microsoft.com/office/drawing/2014/main" id="{A751B948-6E67-4A8F-BCF3-224ACCCA0A04}"/>
              </a:ext>
            </a:extLst>
          </p:cNvPr>
          <p:cNvSpPr txBox="1"/>
          <p:nvPr/>
        </p:nvSpPr>
        <p:spPr>
          <a:xfrm>
            <a:off x="11931794" y="2299781"/>
            <a:ext cx="3651037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Вятская </a:t>
            </a:r>
          </a:p>
          <a:p>
            <a:pPr marL="0" lvl="0" indent="0" algn="ctr">
              <a:spcBef>
                <a:spcPct val="0"/>
              </a:spcBef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Филармония</a:t>
            </a:r>
          </a:p>
        </p:txBody>
      </p:sp>
      <p:sp>
        <p:nvSpPr>
          <p:cNvPr id="36" name="TextBox 7">
            <a:extLst>
              <a:ext uri="{FF2B5EF4-FFF2-40B4-BE49-F238E27FC236}">
                <a16:creationId xmlns:a16="http://schemas.microsoft.com/office/drawing/2014/main" id="{B50F5D84-4E41-479A-B842-D52943CFDC0F}"/>
              </a:ext>
            </a:extLst>
          </p:cNvPr>
          <p:cNvSpPr txBox="1"/>
          <p:nvPr/>
        </p:nvSpPr>
        <p:spPr>
          <a:xfrm>
            <a:off x="14434192" y="5542935"/>
            <a:ext cx="3651037" cy="1723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Проектный офис по поддержке молодежных инициатив Кировской области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801283D-C65F-4F50-AC53-B7DADD31C1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8273" y="3143898"/>
            <a:ext cx="2296328" cy="2296328"/>
          </a:xfrm>
          <a:prstGeom prst="rect">
            <a:avLst/>
          </a:prstGeom>
        </p:spPr>
      </p:pic>
      <p:grpSp>
        <p:nvGrpSpPr>
          <p:cNvPr id="37" name="Group 2">
            <a:extLst>
              <a:ext uri="{FF2B5EF4-FFF2-40B4-BE49-F238E27FC236}">
                <a16:creationId xmlns:a16="http://schemas.microsoft.com/office/drawing/2014/main" id="{FDB902B1-1FD4-4542-9F40-A993EFC342ED}"/>
              </a:ext>
            </a:extLst>
          </p:cNvPr>
          <p:cNvGrpSpPr/>
          <p:nvPr/>
        </p:nvGrpSpPr>
        <p:grpSpPr>
          <a:xfrm>
            <a:off x="9601025" y="-219211"/>
            <a:ext cx="8065502" cy="1655727"/>
            <a:chOff x="0" y="0"/>
            <a:chExt cx="10754004" cy="2207636"/>
          </a:xfrm>
        </p:grpSpPr>
        <p:grpSp>
          <p:nvGrpSpPr>
            <p:cNvPr id="38" name="Group 3">
              <a:extLst>
                <a:ext uri="{FF2B5EF4-FFF2-40B4-BE49-F238E27FC236}">
                  <a16:creationId xmlns:a16="http://schemas.microsoft.com/office/drawing/2014/main" id="{8392F210-297E-4B92-969E-C9D5F6BD8E2C}"/>
                </a:ext>
              </a:extLst>
            </p:cNvPr>
            <p:cNvGrpSpPr/>
            <p:nvPr/>
          </p:nvGrpSpPr>
          <p:grpSpPr>
            <a:xfrm>
              <a:off x="0" y="1066223"/>
              <a:ext cx="1141413" cy="1141413"/>
              <a:chOff x="0" y="0"/>
              <a:chExt cx="6350000" cy="6350000"/>
            </a:xfrm>
          </p:grpSpPr>
          <p:sp>
            <p:nvSpPr>
              <p:cNvPr id="42" name="Freeform 4">
                <a:extLst>
                  <a:ext uri="{FF2B5EF4-FFF2-40B4-BE49-F238E27FC236}">
                    <a16:creationId xmlns:a16="http://schemas.microsoft.com/office/drawing/2014/main" id="{4587E699-2B10-4F8E-A85A-21F5A159D845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8FF16"/>
              </a:solidFill>
            </p:spPr>
          </p:sp>
        </p:grpSp>
        <p:sp>
          <p:nvSpPr>
            <p:cNvPr id="39" name="AutoShape 5">
              <a:extLst>
                <a:ext uri="{FF2B5EF4-FFF2-40B4-BE49-F238E27FC236}">
                  <a16:creationId xmlns:a16="http://schemas.microsoft.com/office/drawing/2014/main" id="{1465C8DC-D3FF-4B01-84D1-E8F5F28E1DEE}"/>
                </a:ext>
              </a:extLst>
            </p:cNvPr>
            <p:cNvSpPr/>
            <p:nvPr/>
          </p:nvSpPr>
          <p:spPr>
            <a:xfrm>
              <a:off x="1580805" y="1066222"/>
              <a:ext cx="3702393" cy="0"/>
            </a:xfrm>
            <a:prstGeom prst="line">
              <a:avLst/>
            </a:prstGeom>
            <a:ln w="1155700" cap="rnd">
              <a:solidFill>
                <a:srgbClr val="C8FF16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0" name="AutoShape 6">
              <a:extLst>
                <a:ext uri="{FF2B5EF4-FFF2-40B4-BE49-F238E27FC236}">
                  <a16:creationId xmlns:a16="http://schemas.microsoft.com/office/drawing/2014/main" id="{2EB1D1FC-6638-4907-BEE1-17A33FFEBF28}"/>
                </a:ext>
              </a:extLst>
            </p:cNvPr>
            <p:cNvSpPr/>
            <p:nvPr/>
          </p:nvSpPr>
          <p:spPr>
            <a:xfrm>
              <a:off x="4574617" y="0"/>
              <a:ext cx="2494409" cy="0"/>
            </a:xfrm>
            <a:prstGeom prst="line">
              <a:avLst/>
            </a:prstGeom>
            <a:ln w="1155700" cap="rnd">
              <a:solidFill>
                <a:srgbClr val="C8FF16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" name="AutoShape 7">
              <a:extLst>
                <a:ext uri="{FF2B5EF4-FFF2-40B4-BE49-F238E27FC236}">
                  <a16:creationId xmlns:a16="http://schemas.microsoft.com/office/drawing/2014/main" id="{984FA0B4-FB6A-4C4C-B27A-FDD336139423}"/>
                </a:ext>
              </a:extLst>
            </p:cNvPr>
            <p:cNvSpPr/>
            <p:nvPr/>
          </p:nvSpPr>
          <p:spPr>
            <a:xfrm>
              <a:off x="7184058" y="932169"/>
              <a:ext cx="3569946" cy="0"/>
            </a:xfrm>
            <a:prstGeom prst="line">
              <a:avLst/>
            </a:prstGeom>
            <a:ln w="1155700" cap="rnd">
              <a:solidFill>
                <a:srgbClr val="C8FF16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43" name="TextBox 10">
            <a:extLst>
              <a:ext uri="{FF2B5EF4-FFF2-40B4-BE49-F238E27FC236}">
                <a16:creationId xmlns:a16="http://schemas.microsoft.com/office/drawing/2014/main" id="{5A25D8E3-1D76-42A7-A6BA-B0473F10AE0F}"/>
              </a:ext>
            </a:extLst>
          </p:cNvPr>
          <p:cNvSpPr txBox="1"/>
          <p:nvPr/>
        </p:nvSpPr>
        <p:spPr>
          <a:xfrm>
            <a:off x="10597490" y="257016"/>
            <a:ext cx="7461910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5500"/>
              </a:lnSpc>
              <a:spcBef>
                <a:spcPct val="0"/>
              </a:spcBef>
            </a:pPr>
            <a:r>
              <a:rPr lang="ru-RU" sz="5000" dirty="0">
                <a:solidFill>
                  <a:srgbClr val="FFFFFF"/>
                </a:solidFill>
                <a:latin typeface="Intro"/>
              </a:rPr>
              <a:t>Бюджет       проекта</a:t>
            </a:r>
            <a:endParaRPr lang="en-US" sz="5000" dirty="0">
              <a:solidFill>
                <a:srgbClr val="FFFFFF"/>
              </a:solidFill>
              <a:latin typeface="Intr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479027" y="6113269"/>
            <a:ext cx="8757445" cy="8757445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8FF16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936052" y="1502579"/>
            <a:ext cx="17333765" cy="853194"/>
            <a:chOff x="-45496" y="747746"/>
            <a:chExt cx="21686296" cy="1137592"/>
          </a:xfrm>
        </p:grpSpPr>
        <p:sp>
          <p:nvSpPr>
            <p:cNvPr id="6" name="TextBox 6"/>
            <p:cNvSpPr txBox="1"/>
            <p:nvPr/>
          </p:nvSpPr>
          <p:spPr>
            <a:xfrm>
              <a:off x="-45496" y="747746"/>
              <a:ext cx="21640800" cy="9997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6160"/>
                </a:lnSpc>
                <a:spcBef>
                  <a:spcPct val="0"/>
                </a:spcBef>
              </a:pPr>
              <a:r>
                <a:rPr lang="ru-RU" sz="4800" dirty="0">
                  <a:solidFill>
                    <a:srgbClr val="5941FF"/>
                  </a:solidFill>
                  <a:latin typeface="Intro"/>
                </a:rPr>
                <a:t>Запрашиваемая сумма гранта: </a:t>
              </a:r>
              <a:r>
                <a:rPr lang="ru-RU" sz="4800" dirty="0">
                  <a:solidFill>
                    <a:srgbClr val="C8FF16"/>
                  </a:solidFill>
                  <a:latin typeface="Intro"/>
                </a:rPr>
                <a:t>150 100 рублей</a:t>
              </a:r>
              <a:endParaRPr lang="en-US" sz="4800" dirty="0">
                <a:solidFill>
                  <a:srgbClr val="C8FF16"/>
                </a:solidFill>
                <a:latin typeface="Intro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328655"/>
              <a:ext cx="21640800" cy="5566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5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object 19">
            <a:extLst>
              <a:ext uri="{FF2B5EF4-FFF2-40B4-BE49-F238E27FC236}">
                <a16:creationId xmlns:a16="http://schemas.microsoft.com/office/drawing/2014/main" id="{C261DD50-45A1-4F6B-81C5-FEB04D56CC21}"/>
              </a:ext>
            </a:extLst>
          </p:cNvPr>
          <p:cNvGrpSpPr/>
          <p:nvPr/>
        </p:nvGrpSpPr>
        <p:grpSpPr>
          <a:xfrm>
            <a:off x="3291420" y="2348423"/>
            <a:ext cx="11533949" cy="5891582"/>
            <a:chOff x="3430905" y="1923552"/>
            <a:chExt cx="6896284" cy="2808169"/>
          </a:xfrm>
        </p:grpSpPr>
        <p:sp>
          <p:nvSpPr>
            <p:cNvPr id="9" name="object 20">
              <a:extLst>
                <a:ext uri="{FF2B5EF4-FFF2-40B4-BE49-F238E27FC236}">
                  <a16:creationId xmlns:a16="http://schemas.microsoft.com/office/drawing/2014/main" id="{0A62CE24-9299-45AB-B25F-FE0AAB479DE8}"/>
                </a:ext>
              </a:extLst>
            </p:cNvPr>
            <p:cNvSpPr/>
            <p:nvPr/>
          </p:nvSpPr>
          <p:spPr>
            <a:xfrm>
              <a:off x="3430905" y="2902285"/>
              <a:ext cx="3048635" cy="1829435"/>
            </a:xfrm>
            <a:custGeom>
              <a:avLst/>
              <a:gdLst/>
              <a:ahLst/>
              <a:cxnLst/>
              <a:rect l="l" t="t" r="r" b="b"/>
              <a:pathLst>
                <a:path w="3048635" h="1829435">
                  <a:moveTo>
                    <a:pt x="3048045" y="0"/>
                  </a:moveTo>
                  <a:lnTo>
                    <a:pt x="0" y="1829026"/>
                  </a:lnTo>
                </a:path>
              </a:pathLst>
            </a:custGeom>
            <a:ln>
              <a:solidFill>
                <a:srgbClr val="C8FF16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0" name="object 21">
              <a:extLst>
                <a:ext uri="{FF2B5EF4-FFF2-40B4-BE49-F238E27FC236}">
                  <a16:creationId xmlns:a16="http://schemas.microsoft.com/office/drawing/2014/main" id="{E4A2B1E0-8BD9-4981-9E9F-CB459F6A3786}"/>
                </a:ext>
              </a:extLst>
            </p:cNvPr>
            <p:cNvSpPr/>
            <p:nvPr/>
          </p:nvSpPr>
          <p:spPr>
            <a:xfrm>
              <a:off x="5316953" y="2865786"/>
              <a:ext cx="3048635" cy="1829435"/>
            </a:xfrm>
            <a:custGeom>
              <a:avLst/>
              <a:gdLst/>
              <a:ahLst/>
              <a:cxnLst/>
              <a:rect l="l" t="t" r="r" b="b"/>
              <a:pathLst>
                <a:path w="3048634" h="1829435">
                  <a:moveTo>
                    <a:pt x="3048045" y="0"/>
                  </a:moveTo>
                  <a:lnTo>
                    <a:pt x="0" y="1829026"/>
                  </a:lnTo>
                </a:path>
              </a:pathLst>
            </a:custGeom>
            <a:ln>
              <a:solidFill>
                <a:srgbClr val="C8FF16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dirty="0"/>
            </a:p>
          </p:txBody>
        </p:sp>
        <p:sp>
          <p:nvSpPr>
            <p:cNvPr id="11" name="object 22">
              <a:extLst>
                <a:ext uri="{FF2B5EF4-FFF2-40B4-BE49-F238E27FC236}">
                  <a16:creationId xmlns:a16="http://schemas.microsoft.com/office/drawing/2014/main" id="{FA37FBBD-D1BD-43F6-B565-86234566D373}"/>
                </a:ext>
              </a:extLst>
            </p:cNvPr>
            <p:cNvSpPr/>
            <p:nvPr/>
          </p:nvSpPr>
          <p:spPr>
            <a:xfrm>
              <a:off x="7278554" y="2902286"/>
              <a:ext cx="3048635" cy="1829435"/>
            </a:xfrm>
            <a:custGeom>
              <a:avLst/>
              <a:gdLst/>
              <a:ahLst/>
              <a:cxnLst/>
              <a:rect l="l" t="t" r="r" b="b"/>
              <a:pathLst>
                <a:path w="3048634" h="1829435">
                  <a:moveTo>
                    <a:pt x="3048045" y="0"/>
                  </a:moveTo>
                  <a:lnTo>
                    <a:pt x="0" y="1829026"/>
                  </a:lnTo>
                </a:path>
              </a:pathLst>
            </a:custGeom>
            <a:ln>
              <a:solidFill>
                <a:srgbClr val="C8FF16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dirty="0"/>
            </a:p>
          </p:txBody>
        </p:sp>
        <p:sp>
          <p:nvSpPr>
            <p:cNvPr id="12" name="object 23">
              <a:extLst>
                <a:ext uri="{FF2B5EF4-FFF2-40B4-BE49-F238E27FC236}">
                  <a16:creationId xmlns:a16="http://schemas.microsoft.com/office/drawing/2014/main" id="{63F296EA-70D2-4C3F-B209-9A28B1B72C21}"/>
                </a:ext>
              </a:extLst>
            </p:cNvPr>
            <p:cNvSpPr/>
            <p:nvPr/>
          </p:nvSpPr>
          <p:spPr>
            <a:xfrm>
              <a:off x="4028969" y="1929534"/>
              <a:ext cx="577850" cy="972819"/>
            </a:xfrm>
            <a:custGeom>
              <a:avLst/>
              <a:gdLst/>
              <a:ahLst/>
              <a:cxnLst/>
              <a:rect l="l" t="t" r="r" b="b"/>
              <a:pathLst>
                <a:path w="577850" h="972819">
                  <a:moveTo>
                    <a:pt x="0" y="0"/>
                  </a:moveTo>
                  <a:lnTo>
                    <a:pt x="577658" y="972714"/>
                  </a:lnTo>
                </a:path>
              </a:pathLst>
            </a:custGeom>
            <a:ln>
              <a:solidFill>
                <a:srgbClr val="C8FF16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3" name="object 24">
              <a:extLst>
                <a:ext uri="{FF2B5EF4-FFF2-40B4-BE49-F238E27FC236}">
                  <a16:creationId xmlns:a16="http://schemas.microsoft.com/office/drawing/2014/main" id="{C7C15DF2-68C0-4336-96D2-D3DE0FD3373E}"/>
                </a:ext>
              </a:extLst>
            </p:cNvPr>
            <p:cNvSpPr/>
            <p:nvPr/>
          </p:nvSpPr>
          <p:spPr>
            <a:xfrm>
              <a:off x="7799290" y="1923552"/>
              <a:ext cx="577850" cy="956636"/>
            </a:xfrm>
            <a:custGeom>
              <a:avLst/>
              <a:gdLst/>
              <a:ahLst/>
              <a:cxnLst/>
              <a:rect l="l" t="t" r="r" b="b"/>
              <a:pathLst>
                <a:path w="828040" h="1382395">
                  <a:moveTo>
                    <a:pt x="0" y="0"/>
                  </a:moveTo>
                  <a:lnTo>
                    <a:pt x="828031" y="1382077"/>
                  </a:lnTo>
                </a:path>
              </a:pathLst>
            </a:custGeom>
            <a:ln>
              <a:solidFill>
                <a:srgbClr val="C8FF16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dirty="0"/>
            </a:p>
          </p:txBody>
        </p:sp>
        <p:sp>
          <p:nvSpPr>
            <p:cNvPr id="14" name="object 25">
              <a:extLst>
                <a:ext uri="{FF2B5EF4-FFF2-40B4-BE49-F238E27FC236}">
                  <a16:creationId xmlns:a16="http://schemas.microsoft.com/office/drawing/2014/main" id="{1FF818E5-7FFD-40C4-9946-03EE0DA3A72D}"/>
                </a:ext>
              </a:extLst>
            </p:cNvPr>
            <p:cNvSpPr/>
            <p:nvPr/>
          </p:nvSpPr>
          <p:spPr>
            <a:xfrm>
              <a:off x="9662741" y="1943822"/>
              <a:ext cx="664210" cy="944244"/>
            </a:xfrm>
            <a:custGeom>
              <a:avLst/>
              <a:gdLst/>
              <a:ahLst/>
              <a:cxnLst/>
              <a:rect l="l" t="t" r="r" b="b"/>
              <a:pathLst>
                <a:path w="664209" h="944244">
                  <a:moveTo>
                    <a:pt x="0" y="0"/>
                  </a:moveTo>
                  <a:lnTo>
                    <a:pt x="663857" y="944216"/>
                  </a:lnTo>
                </a:path>
              </a:pathLst>
            </a:custGeom>
            <a:ln>
              <a:solidFill>
                <a:srgbClr val="C8FF16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5" name="object 27">
              <a:extLst>
                <a:ext uri="{FF2B5EF4-FFF2-40B4-BE49-F238E27FC236}">
                  <a16:creationId xmlns:a16="http://schemas.microsoft.com/office/drawing/2014/main" id="{C0AE2402-F91A-45C5-BE8E-97862CCA5EA5}"/>
                </a:ext>
              </a:extLst>
            </p:cNvPr>
            <p:cNvSpPr/>
            <p:nvPr/>
          </p:nvSpPr>
          <p:spPr>
            <a:xfrm>
              <a:off x="5946140" y="1970695"/>
              <a:ext cx="533400" cy="944244"/>
            </a:xfrm>
            <a:custGeom>
              <a:avLst/>
              <a:gdLst/>
              <a:ahLst/>
              <a:cxnLst/>
              <a:rect l="l" t="t" r="r" b="b"/>
              <a:pathLst>
                <a:path w="533400" h="944244">
                  <a:moveTo>
                    <a:pt x="0" y="0"/>
                  </a:moveTo>
                  <a:lnTo>
                    <a:pt x="533233" y="944216"/>
                  </a:lnTo>
                </a:path>
              </a:pathLst>
            </a:custGeom>
            <a:ln>
              <a:solidFill>
                <a:srgbClr val="C8FF16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sp>
        <p:nvSpPr>
          <p:cNvPr id="17" name="object 32">
            <a:extLst>
              <a:ext uri="{FF2B5EF4-FFF2-40B4-BE49-F238E27FC236}">
                <a16:creationId xmlns:a16="http://schemas.microsoft.com/office/drawing/2014/main" id="{1566586C-81FA-48DF-BA13-91C328251975}"/>
              </a:ext>
            </a:extLst>
          </p:cNvPr>
          <p:cNvSpPr txBox="1"/>
          <p:nvPr/>
        </p:nvSpPr>
        <p:spPr>
          <a:xfrm rot="19392398">
            <a:off x="64202" y="5208604"/>
            <a:ext cx="5311006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lnSpc>
                <a:spcPts val="3600"/>
              </a:lnSpc>
            </a:pPr>
            <a:r>
              <a:rPr lang="ru-RU" sz="3000" b="1" dirty="0">
                <a:solidFill>
                  <a:srgbClr val="5941FF"/>
                </a:solidFill>
                <a:latin typeface="Intro" panose="02000000000000000000" charset="0"/>
                <a:cs typeface="Times New Roman" panose="02020603050405020304" pitchFamily="18" charset="0"/>
              </a:rPr>
              <a:t>Федеральные Спикеры и эксперты</a:t>
            </a:r>
            <a:endParaRPr sz="3000" dirty="0">
              <a:solidFill>
                <a:srgbClr val="5941FF"/>
              </a:solidFill>
              <a:latin typeface="Intro" panose="02000000000000000000" charset="0"/>
              <a:cs typeface="Times New Roman" panose="02020603050405020304" pitchFamily="18" charset="0"/>
            </a:endParaRPr>
          </a:p>
        </p:txBody>
      </p:sp>
      <p:sp>
        <p:nvSpPr>
          <p:cNvPr id="18" name="object 32">
            <a:extLst>
              <a:ext uri="{FF2B5EF4-FFF2-40B4-BE49-F238E27FC236}">
                <a16:creationId xmlns:a16="http://schemas.microsoft.com/office/drawing/2014/main" id="{936EC7A3-914D-417F-9CA2-3A461CB7375E}"/>
              </a:ext>
            </a:extLst>
          </p:cNvPr>
          <p:cNvSpPr txBox="1"/>
          <p:nvPr/>
        </p:nvSpPr>
        <p:spPr>
          <a:xfrm rot="19392398">
            <a:off x="2318906" y="5455867"/>
            <a:ext cx="6234852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lnSpc>
                <a:spcPts val="3600"/>
              </a:lnSpc>
            </a:pPr>
            <a:r>
              <a:rPr lang="ru-RU" sz="3000" b="1" dirty="0">
                <a:solidFill>
                  <a:srgbClr val="5941FF"/>
                </a:solidFill>
                <a:latin typeface="Intro" panose="02000000000000000000" charset="0"/>
                <a:cs typeface="Century Gothic"/>
              </a:rPr>
              <a:t>полиграфические услуги и канцтовары</a:t>
            </a:r>
            <a:endParaRPr sz="3000" dirty="0">
              <a:solidFill>
                <a:srgbClr val="5941FF"/>
              </a:solidFill>
              <a:latin typeface="Intro" panose="02000000000000000000" charset="0"/>
              <a:cs typeface="Century Gothic"/>
            </a:endParaRPr>
          </a:p>
        </p:txBody>
      </p:sp>
      <p:sp>
        <p:nvSpPr>
          <p:cNvPr id="19" name="object 32">
            <a:extLst>
              <a:ext uri="{FF2B5EF4-FFF2-40B4-BE49-F238E27FC236}">
                <a16:creationId xmlns:a16="http://schemas.microsoft.com/office/drawing/2014/main" id="{85889C91-257D-4B8E-9124-8835C310FA41}"/>
              </a:ext>
            </a:extLst>
          </p:cNvPr>
          <p:cNvSpPr txBox="1"/>
          <p:nvPr/>
        </p:nvSpPr>
        <p:spPr>
          <a:xfrm rot="19392398">
            <a:off x="4697059" y="5641560"/>
            <a:ext cx="7050091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lnSpc>
                <a:spcPts val="3600"/>
              </a:lnSpc>
            </a:pPr>
            <a:r>
              <a:rPr lang="ru-RU" sz="3000" b="1" dirty="0">
                <a:solidFill>
                  <a:srgbClr val="5941FF"/>
                </a:solidFill>
                <a:latin typeface="Intro" panose="02000000000000000000" charset="0"/>
                <a:cs typeface="Century Gothic"/>
              </a:rPr>
              <a:t>Оборудование и Товары для образовательного процесса</a:t>
            </a:r>
            <a:endParaRPr sz="3000" dirty="0">
              <a:solidFill>
                <a:srgbClr val="5941FF"/>
              </a:solidFill>
              <a:latin typeface="Intro" panose="02000000000000000000" charset="0"/>
              <a:cs typeface="Century Gothic"/>
            </a:endParaRPr>
          </a:p>
        </p:txBody>
      </p:sp>
      <p:sp>
        <p:nvSpPr>
          <p:cNvPr id="20" name="object 32">
            <a:extLst>
              <a:ext uri="{FF2B5EF4-FFF2-40B4-BE49-F238E27FC236}">
                <a16:creationId xmlns:a16="http://schemas.microsoft.com/office/drawing/2014/main" id="{D2287BF2-DFBD-4C77-98BB-E5F7CDE2856A}"/>
              </a:ext>
            </a:extLst>
          </p:cNvPr>
          <p:cNvSpPr txBox="1"/>
          <p:nvPr/>
        </p:nvSpPr>
        <p:spPr>
          <a:xfrm rot="19392398">
            <a:off x="11707546" y="5546011"/>
            <a:ext cx="6234852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lnSpc>
                <a:spcPts val="3600"/>
              </a:lnSpc>
            </a:pPr>
            <a:r>
              <a:rPr lang="ru-RU" sz="3000" b="1" dirty="0">
                <a:solidFill>
                  <a:srgbClr val="5941FF"/>
                </a:solidFill>
                <a:latin typeface="Intro" panose="02000000000000000000" charset="0"/>
                <a:cs typeface="Century Gothic"/>
              </a:rPr>
              <a:t>Поощрения для лучших участников проекта</a:t>
            </a:r>
            <a:endParaRPr sz="3000" dirty="0">
              <a:solidFill>
                <a:srgbClr val="5941FF"/>
              </a:solidFill>
              <a:latin typeface="Intro" panose="02000000000000000000" charset="0"/>
              <a:cs typeface="Century Gothic"/>
            </a:endParaRPr>
          </a:p>
        </p:txBody>
      </p:sp>
      <p:sp>
        <p:nvSpPr>
          <p:cNvPr id="21" name="object 32">
            <a:extLst>
              <a:ext uri="{FF2B5EF4-FFF2-40B4-BE49-F238E27FC236}">
                <a16:creationId xmlns:a16="http://schemas.microsoft.com/office/drawing/2014/main" id="{E2AC0184-934F-45CE-BF11-9F9BB9C00F2C}"/>
              </a:ext>
            </a:extLst>
          </p:cNvPr>
          <p:cNvSpPr txBox="1"/>
          <p:nvPr/>
        </p:nvSpPr>
        <p:spPr>
          <a:xfrm rot="19392398">
            <a:off x="8711455" y="5490339"/>
            <a:ext cx="6234852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lnSpc>
                <a:spcPts val="3600"/>
              </a:lnSpc>
            </a:pPr>
            <a:r>
              <a:rPr lang="ru-RU" sz="3000" b="1" dirty="0">
                <a:solidFill>
                  <a:srgbClr val="5941FF"/>
                </a:solidFill>
                <a:latin typeface="Intro" panose="02000000000000000000" charset="0"/>
                <a:cs typeface="Century Gothic"/>
              </a:rPr>
              <a:t>Раздаточный материал для участников проекта</a:t>
            </a:r>
            <a:endParaRPr sz="3000" dirty="0">
              <a:solidFill>
                <a:srgbClr val="5941FF"/>
              </a:solidFill>
              <a:latin typeface="Intro" panose="02000000000000000000" charset="0"/>
              <a:cs typeface="Century Gothic"/>
            </a:endParaRPr>
          </a:p>
        </p:txBody>
      </p:sp>
      <p:sp>
        <p:nvSpPr>
          <p:cNvPr id="22" name="object 25">
            <a:extLst>
              <a:ext uri="{FF2B5EF4-FFF2-40B4-BE49-F238E27FC236}">
                <a16:creationId xmlns:a16="http://schemas.microsoft.com/office/drawing/2014/main" id="{52A9040C-E78F-4857-9872-22AB0CBFB3A9}"/>
              </a:ext>
            </a:extLst>
          </p:cNvPr>
          <p:cNvSpPr/>
          <p:nvPr/>
        </p:nvSpPr>
        <p:spPr>
          <a:xfrm>
            <a:off x="16707361" y="2454191"/>
            <a:ext cx="1110883" cy="1981039"/>
          </a:xfrm>
          <a:custGeom>
            <a:avLst/>
            <a:gdLst/>
            <a:ahLst/>
            <a:cxnLst/>
            <a:rect l="l" t="t" r="r" b="b"/>
            <a:pathLst>
              <a:path w="664209" h="944244">
                <a:moveTo>
                  <a:pt x="0" y="0"/>
                </a:moveTo>
                <a:lnTo>
                  <a:pt x="663857" y="944216"/>
                </a:lnTo>
              </a:path>
            </a:pathLst>
          </a:custGeom>
          <a:ln>
            <a:solidFill>
              <a:srgbClr val="C8FF1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23" name="object 22">
            <a:extLst>
              <a:ext uri="{FF2B5EF4-FFF2-40B4-BE49-F238E27FC236}">
                <a16:creationId xmlns:a16="http://schemas.microsoft.com/office/drawing/2014/main" id="{40E165FC-246D-4A35-A0F9-8C2C628FDEE2}"/>
              </a:ext>
            </a:extLst>
          </p:cNvPr>
          <p:cNvSpPr/>
          <p:nvPr/>
        </p:nvSpPr>
        <p:spPr>
          <a:xfrm>
            <a:off x="12758946" y="4462567"/>
            <a:ext cx="5098804" cy="3838183"/>
          </a:xfrm>
          <a:custGeom>
            <a:avLst/>
            <a:gdLst/>
            <a:ahLst/>
            <a:cxnLst/>
            <a:rect l="l" t="t" r="r" b="b"/>
            <a:pathLst>
              <a:path w="3048634" h="1829435">
                <a:moveTo>
                  <a:pt x="3048045" y="0"/>
                </a:moveTo>
                <a:lnTo>
                  <a:pt x="0" y="1829026"/>
                </a:lnTo>
              </a:path>
            </a:pathLst>
          </a:custGeom>
          <a:ln>
            <a:solidFill>
              <a:srgbClr val="C8FF1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dirty="0"/>
          </a:p>
        </p:txBody>
      </p:sp>
      <p:sp>
        <p:nvSpPr>
          <p:cNvPr id="24" name="object 22">
            <a:extLst>
              <a:ext uri="{FF2B5EF4-FFF2-40B4-BE49-F238E27FC236}">
                <a16:creationId xmlns:a16="http://schemas.microsoft.com/office/drawing/2014/main" id="{F7E12963-0587-4DA5-80A3-C6B5F6D8230B}"/>
              </a:ext>
            </a:extLst>
          </p:cNvPr>
          <p:cNvSpPr/>
          <p:nvPr/>
        </p:nvSpPr>
        <p:spPr>
          <a:xfrm>
            <a:off x="179178" y="4401820"/>
            <a:ext cx="5098804" cy="3829112"/>
          </a:xfrm>
          <a:custGeom>
            <a:avLst/>
            <a:gdLst/>
            <a:ahLst/>
            <a:cxnLst/>
            <a:rect l="l" t="t" r="r" b="b"/>
            <a:pathLst>
              <a:path w="3048634" h="1829435">
                <a:moveTo>
                  <a:pt x="3048045" y="0"/>
                </a:moveTo>
                <a:lnTo>
                  <a:pt x="0" y="1829026"/>
                </a:lnTo>
              </a:path>
            </a:pathLst>
          </a:custGeom>
          <a:ln>
            <a:solidFill>
              <a:srgbClr val="C8FF1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dirty="0"/>
          </a:p>
        </p:txBody>
      </p:sp>
      <p:grpSp>
        <p:nvGrpSpPr>
          <p:cNvPr id="25" name="Group 2">
            <a:extLst>
              <a:ext uri="{FF2B5EF4-FFF2-40B4-BE49-F238E27FC236}">
                <a16:creationId xmlns:a16="http://schemas.microsoft.com/office/drawing/2014/main" id="{C62A86ED-41FF-4D7C-AF8A-05D9851EF8FB}"/>
              </a:ext>
            </a:extLst>
          </p:cNvPr>
          <p:cNvGrpSpPr/>
          <p:nvPr/>
        </p:nvGrpSpPr>
        <p:grpSpPr>
          <a:xfrm>
            <a:off x="9601025" y="-219211"/>
            <a:ext cx="8065502" cy="1655727"/>
            <a:chOff x="0" y="0"/>
            <a:chExt cx="10754004" cy="2207636"/>
          </a:xfrm>
        </p:grpSpPr>
        <p:grpSp>
          <p:nvGrpSpPr>
            <p:cNvPr id="26" name="Group 3">
              <a:extLst>
                <a:ext uri="{FF2B5EF4-FFF2-40B4-BE49-F238E27FC236}">
                  <a16:creationId xmlns:a16="http://schemas.microsoft.com/office/drawing/2014/main" id="{94DDDC37-7A8F-4301-B21F-179202E5402C}"/>
                </a:ext>
              </a:extLst>
            </p:cNvPr>
            <p:cNvGrpSpPr/>
            <p:nvPr/>
          </p:nvGrpSpPr>
          <p:grpSpPr>
            <a:xfrm>
              <a:off x="0" y="1066223"/>
              <a:ext cx="1141413" cy="1141413"/>
              <a:chOff x="0" y="0"/>
              <a:chExt cx="6350000" cy="6350000"/>
            </a:xfrm>
          </p:grpSpPr>
          <p:sp>
            <p:nvSpPr>
              <p:cNvPr id="30" name="Freeform 4">
                <a:extLst>
                  <a:ext uri="{FF2B5EF4-FFF2-40B4-BE49-F238E27FC236}">
                    <a16:creationId xmlns:a16="http://schemas.microsoft.com/office/drawing/2014/main" id="{51ABCC0F-D8A5-498E-8C34-669F8FDA273D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8FF16"/>
              </a:solidFill>
            </p:spPr>
          </p:sp>
        </p:grpSp>
        <p:sp>
          <p:nvSpPr>
            <p:cNvPr id="27" name="AutoShape 5">
              <a:extLst>
                <a:ext uri="{FF2B5EF4-FFF2-40B4-BE49-F238E27FC236}">
                  <a16:creationId xmlns:a16="http://schemas.microsoft.com/office/drawing/2014/main" id="{ED2B7766-E6B7-4881-BC84-EF2AE0149567}"/>
                </a:ext>
              </a:extLst>
            </p:cNvPr>
            <p:cNvSpPr/>
            <p:nvPr/>
          </p:nvSpPr>
          <p:spPr>
            <a:xfrm>
              <a:off x="1580805" y="1066222"/>
              <a:ext cx="3702393" cy="0"/>
            </a:xfrm>
            <a:prstGeom prst="line">
              <a:avLst/>
            </a:prstGeom>
            <a:ln w="1155700" cap="rnd">
              <a:solidFill>
                <a:srgbClr val="C8FF16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8" name="AutoShape 6">
              <a:extLst>
                <a:ext uri="{FF2B5EF4-FFF2-40B4-BE49-F238E27FC236}">
                  <a16:creationId xmlns:a16="http://schemas.microsoft.com/office/drawing/2014/main" id="{5BD3EED6-D6E2-4FDB-92ED-B6BB5397DE10}"/>
                </a:ext>
              </a:extLst>
            </p:cNvPr>
            <p:cNvSpPr/>
            <p:nvPr/>
          </p:nvSpPr>
          <p:spPr>
            <a:xfrm>
              <a:off x="4574617" y="0"/>
              <a:ext cx="2494409" cy="0"/>
            </a:xfrm>
            <a:prstGeom prst="line">
              <a:avLst/>
            </a:prstGeom>
            <a:ln w="1155700" cap="rnd">
              <a:solidFill>
                <a:srgbClr val="C8FF16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9" name="AutoShape 7">
              <a:extLst>
                <a:ext uri="{FF2B5EF4-FFF2-40B4-BE49-F238E27FC236}">
                  <a16:creationId xmlns:a16="http://schemas.microsoft.com/office/drawing/2014/main" id="{F4D687D6-DE46-474F-A585-D49E93C955C5}"/>
                </a:ext>
              </a:extLst>
            </p:cNvPr>
            <p:cNvSpPr/>
            <p:nvPr/>
          </p:nvSpPr>
          <p:spPr>
            <a:xfrm>
              <a:off x="7184058" y="932169"/>
              <a:ext cx="3569946" cy="0"/>
            </a:xfrm>
            <a:prstGeom prst="line">
              <a:avLst/>
            </a:prstGeom>
            <a:ln w="1155700" cap="rnd">
              <a:solidFill>
                <a:srgbClr val="C8FF16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31" name="TextBox 10">
            <a:extLst>
              <a:ext uri="{FF2B5EF4-FFF2-40B4-BE49-F238E27FC236}">
                <a16:creationId xmlns:a16="http://schemas.microsoft.com/office/drawing/2014/main" id="{1B4D026F-F047-4D7E-BF55-6F773B5674F7}"/>
              </a:ext>
            </a:extLst>
          </p:cNvPr>
          <p:cNvSpPr txBox="1"/>
          <p:nvPr/>
        </p:nvSpPr>
        <p:spPr>
          <a:xfrm>
            <a:off x="10597490" y="257016"/>
            <a:ext cx="7461910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5500"/>
              </a:lnSpc>
              <a:spcBef>
                <a:spcPct val="0"/>
              </a:spcBef>
            </a:pPr>
            <a:r>
              <a:rPr lang="ru-RU" sz="5000" dirty="0">
                <a:solidFill>
                  <a:srgbClr val="FFFFFF"/>
                </a:solidFill>
                <a:latin typeface="Intro"/>
              </a:rPr>
              <a:t>Бюджет       проекта</a:t>
            </a:r>
            <a:endParaRPr lang="en-US" sz="5000" dirty="0">
              <a:solidFill>
                <a:srgbClr val="FFFFFF"/>
              </a:solidFill>
              <a:latin typeface="Intro"/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A02EBE5-72A5-4851-9851-3930417757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534" y="6217326"/>
            <a:ext cx="6202310" cy="413689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C562C29-D4A2-4F75-B9F1-8A79291322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33" b="96708" l="10000" r="99453">
                        <a14:foregroundMark x1="96406" y1="87411" x2="96406" y2="87411"/>
                        <a14:foregroundMark x1="95703" y1="96708" x2="95703" y2="96708"/>
                        <a14:foregroundMark x1="63984" y1="38541" x2="63984" y2="38541"/>
                        <a14:foregroundMark x1="62969" y1="31440" x2="62969" y2="31440"/>
                        <a14:foregroundMark x1="62187" y1="26921" x2="62187" y2="26921"/>
                        <a14:foregroundMark x1="63125" y1="15494" x2="63125" y2="15494"/>
                        <a14:foregroundMark x1="66563" y1="6908" x2="66563" y2="6908"/>
                        <a14:foregroundMark x1="69922" y1="4648" x2="69922" y2="4648"/>
                        <a14:foregroundMark x1="76406" y1="1097" x2="76406" y2="1097"/>
                        <a14:foregroundMark x1="80859" y1="2260" x2="80859" y2="2260"/>
                        <a14:foregroundMark x1="85156" y1="3422" x2="85156" y2="3422"/>
                        <a14:foregroundMark x1="88438" y1="6198" x2="88438" y2="6198"/>
                        <a14:foregroundMark x1="93789" y1="10265" x2="93789" y2="10265"/>
                        <a14:foregroundMark x1="93789" y1="10265" x2="93789" y2="10265"/>
                        <a14:foregroundMark x1="93086" y1="17108" x2="93086" y2="17108"/>
                        <a14:foregroundMark x1="94570" y1="23499" x2="94570" y2="23499"/>
                        <a14:foregroundMark x1="95078" y1="30471" x2="95078" y2="30471"/>
                        <a14:foregroundMark x1="94375" y1="40865" x2="94375" y2="40865"/>
                        <a14:foregroundMark x1="91758" y1="43383" x2="91758" y2="43383"/>
                        <a14:foregroundMark x1="63320" y1="9684" x2="63320" y2="9684"/>
                        <a14:foregroundMark x1="99453" y1="74435" x2="99453" y2="74435"/>
                        <a14:backgroundMark x1="62578" y1="38347" x2="62578" y2="38347"/>
                        <a14:backgroundMark x1="60781" y1="30923" x2="60781" y2="30923"/>
                        <a14:backgroundMark x1="62344" y1="30730" x2="61992" y2="30730"/>
                        <a14:backgroundMark x1="65039" y1="11556" x2="65039" y2="11556"/>
                        <a14:backgroundMark x1="71406" y1="1227" x2="71406" y2="1227"/>
                        <a14:backgroundMark x1="64414" y1="13493" x2="64414" y2="13493"/>
                        <a14:backgroundMark x1="78164" y1="129" x2="78164" y2="129"/>
                        <a14:backgroundMark x1="86367" y1="4325" x2="86367" y2="4325"/>
                        <a14:backgroundMark x1="90039" y1="5810" x2="90039" y2="5810"/>
                        <a14:backgroundMark x1="94844" y1="18980" x2="94844" y2="18980"/>
                        <a14:backgroundMark x1="95156" y1="24532" x2="95156" y2="24532"/>
                        <a14:backgroundMark x1="96367" y1="25242" x2="96367" y2="25242"/>
                        <a14:backgroundMark x1="92852" y1="46159" x2="92852" y2="46159"/>
                        <a14:backgroundMark x1="90508" y1="50742" x2="90508" y2="50742"/>
                        <a14:backgroundMark x1="63906" y1="45901" x2="63906" y2="45901"/>
                        <a14:backgroundMark x1="70703" y1="1485" x2="70703" y2="1485"/>
                        <a14:backgroundMark x1="85352" y1="2582" x2="85352" y2="2582"/>
                        <a14:backgroundMark x1="81250" y1="1162" x2="81250" y2="11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470" y="0"/>
            <a:ext cx="9738529" cy="596434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057399" y="374274"/>
            <a:ext cx="16230600" cy="2266241"/>
            <a:chOff x="0" y="-1136316"/>
            <a:chExt cx="21640800" cy="3021654"/>
          </a:xfrm>
        </p:grpSpPr>
        <p:sp>
          <p:nvSpPr>
            <p:cNvPr id="6" name="TextBox 6"/>
            <p:cNvSpPr txBox="1"/>
            <p:nvPr/>
          </p:nvSpPr>
          <p:spPr>
            <a:xfrm>
              <a:off x="0" y="-1136316"/>
              <a:ext cx="21640800" cy="9997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6160"/>
                </a:lnSpc>
                <a:spcBef>
                  <a:spcPct val="0"/>
                </a:spcBef>
              </a:pPr>
              <a:r>
                <a:rPr lang="ru-RU" sz="4800" dirty="0">
                  <a:solidFill>
                    <a:srgbClr val="5941FF"/>
                  </a:solidFill>
                  <a:latin typeface="Intro"/>
                </a:rPr>
                <a:t>Перспективы развития проекта</a:t>
              </a:r>
              <a:endParaRPr lang="en-US" sz="4800" dirty="0">
                <a:solidFill>
                  <a:srgbClr val="5941FF"/>
                </a:solidFill>
                <a:latin typeface="Intro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328655"/>
              <a:ext cx="21640800" cy="5566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5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object 19">
            <a:extLst>
              <a:ext uri="{FF2B5EF4-FFF2-40B4-BE49-F238E27FC236}">
                <a16:creationId xmlns:a16="http://schemas.microsoft.com/office/drawing/2014/main" id="{C261DD50-45A1-4F6B-81C5-FEB04D56CC21}"/>
              </a:ext>
            </a:extLst>
          </p:cNvPr>
          <p:cNvGrpSpPr/>
          <p:nvPr/>
        </p:nvGrpSpPr>
        <p:grpSpPr>
          <a:xfrm rot="2323974">
            <a:off x="3488050" y="3768788"/>
            <a:ext cx="11737762" cy="6032641"/>
            <a:chOff x="3114143" y="1929573"/>
            <a:chExt cx="7213046" cy="2802148"/>
          </a:xfrm>
        </p:grpSpPr>
        <p:sp>
          <p:nvSpPr>
            <p:cNvPr id="9" name="object 20">
              <a:extLst>
                <a:ext uri="{FF2B5EF4-FFF2-40B4-BE49-F238E27FC236}">
                  <a16:creationId xmlns:a16="http://schemas.microsoft.com/office/drawing/2014/main" id="{0A62CE24-9299-45AB-B25F-FE0AAB479DE8}"/>
                </a:ext>
              </a:extLst>
            </p:cNvPr>
            <p:cNvSpPr/>
            <p:nvPr/>
          </p:nvSpPr>
          <p:spPr>
            <a:xfrm>
              <a:off x="3114143" y="2888034"/>
              <a:ext cx="3048635" cy="1829435"/>
            </a:xfrm>
            <a:custGeom>
              <a:avLst/>
              <a:gdLst/>
              <a:ahLst/>
              <a:cxnLst/>
              <a:rect l="l" t="t" r="r" b="b"/>
              <a:pathLst>
                <a:path w="3048635" h="1829435">
                  <a:moveTo>
                    <a:pt x="3048045" y="0"/>
                  </a:moveTo>
                  <a:lnTo>
                    <a:pt x="0" y="1829026"/>
                  </a:lnTo>
                </a:path>
              </a:pathLst>
            </a:custGeom>
            <a:ln>
              <a:solidFill>
                <a:srgbClr val="C8FF16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0" name="object 21">
              <a:extLst>
                <a:ext uri="{FF2B5EF4-FFF2-40B4-BE49-F238E27FC236}">
                  <a16:creationId xmlns:a16="http://schemas.microsoft.com/office/drawing/2014/main" id="{E4A2B1E0-8BD9-4981-9E9F-CB459F6A3786}"/>
                </a:ext>
              </a:extLst>
            </p:cNvPr>
            <p:cNvSpPr/>
            <p:nvPr/>
          </p:nvSpPr>
          <p:spPr>
            <a:xfrm>
              <a:off x="5207974" y="2891237"/>
              <a:ext cx="3048635" cy="1829435"/>
            </a:xfrm>
            <a:custGeom>
              <a:avLst/>
              <a:gdLst/>
              <a:ahLst/>
              <a:cxnLst/>
              <a:rect l="l" t="t" r="r" b="b"/>
              <a:pathLst>
                <a:path w="3048634" h="1829435">
                  <a:moveTo>
                    <a:pt x="3048045" y="0"/>
                  </a:moveTo>
                  <a:lnTo>
                    <a:pt x="0" y="1829026"/>
                  </a:lnTo>
                </a:path>
              </a:pathLst>
            </a:custGeom>
            <a:ln>
              <a:solidFill>
                <a:srgbClr val="C8FF16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1" name="object 22">
              <a:extLst>
                <a:ext uri="{FF2B5EF4-FFF2-40B4-BE49-F238E27FC236}">
                  <a16:creationId xmlns:a16="http://schemas.microsoft.com/office/drawing/2014/main" id="{FA37FBBD-D1BD-43F6-B565-86234566D373}"/>
                </a:ext>
              </a:extLst>
            </p:cNvPr>
            <p:cNvSpPr/>
            <p:nvPr/>
          </p:nvSpPr>
          <p:spPr>
            <a:xfrm>
              <a:off x="7278554" y="2902286"/>
              <a:ext cx="3048635" cy="1829435"/>
            </a:xfrm>
            <a:custGeom>
              <a:avLst/>
              <a:gdLst/>
              <a:ahLst/>
              <a:cxnLst/>
              <a:rect l="l" t="t" r="r" b="b"/>
              <a:pathLst>
                <a:path w="3048634" h="1829435">
                  <a:moveTo>
                    <a:pt x="3048045" y="0"/>
                  </a:moveTo>
                  <a:lnTo>
                    <a:pt x="0" y="1829026"/>
                  </a:lnTo>
                </a:path>
              </a:pathLst>
            </a:custGeom>
            <a:ln>
              <a:solidFill>
                <a:srgbClr val="C8FF16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dirty="0"/>
            </a:p>
          </p:txBody>
        </p:sp>
        <p:sp>
          <p:nvSpPr>
            <p:cNvPr id="12" name="object 23">
              <a:extLst>
                <a:ext uri="{FF2B5EF4-FFF2-40B4-BE49-F238E27FC236}">
                  <a16:creationId xmlns:a16="http://schemas.microsoft.com/office/drawing/2014/main" id="{63F296EA-70D2-4C3F-B209-9A28B1B72C21}"/>
                </a:ext>
              </a:extLst>
            </p:cNvPr>
            <p:cNvSpPr/>
            <p:nvPr/>
          </p:nvSpPr>
          <p:spPr>
            <a:xfrm>
              <a:off x="3525320" y="1929574"/>
              <a:ext cx="577850" cy="972819"/>
            </a:xfrm>
            <a:custGeom>
              <a:avLst/>
              <a:gdLst/>
              <a:ahLst/>
              <a:cxnLst/>
              <a:rect l="l" t="t" r="r" b="b"/>
              <a:pathLst>
                <a:path w="577850" h="972819">
                  <a:moveTo>
                    <a:pt x="0" y="0"/>
                  </a:moveTo>
                  <a:lnTo>
                    <a:pt x="577658" y="972714"/>
                  </a:lnTo>
                </a:path>
              </a:pathLst>
            </a:custGeom>
            <a:ln>
              <a:solidFill>
                <a:srgbClr val="C8FF16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3" name="object 24">
              <a:extLst>
                <a:ext uri="{FF2B5EF4-FFF2-40B4-BE49-F238E27FC236}">
                  <a16:creationId xmlns:a16="http://schemas.microsoft.com/office/drawing/2014/main" id="{C7C15DF2-68C0-4336-96D2-D3DE0FD3373E}"/>
                </a:ext>
              </a:extLst>
            </p:cNvPr>
            <p:cNvSpPr/>
            <p:nvPr/>
          </p:nvSpPr>
          <p:spPr>
            <a:xfrm>
              <a:off x="7678178" y="1929573"/>
              <a:ext cx="577850" cy="956636"/>
            </a:xfrm>
            <a:custGeom>
              <a:avLst/>
              <a:gdLst/>
              <a:ahLst/>
              <a:cxnLst/>
              <a:rect l="l" t="t" r="r" b="b"/>
              <a:pathLst>
                <a:path w="828040" h="1382395">
                  <a:moveTo>
                    <a:pt x="0" y="0"/>
                  </a:moveTo>
                  <a:lnTo>
                    <a:pt x="828031" y="1382077"/>
                  </a:lnTo>
                </a:path>
              </a:pathLst>
            </a:custGeom>
            <a:ln>
              <a:solidFill>
                <a:srgbClr val="C8FF16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dirty="0"/>
            </a:p>
          </p:txBody>
        </p:sp>
        <p:sp>
          <p:nvSpPr>
            <p:cNvPr id="14" name="object 25">
              <a:extLst>
                <a:ext uri="{FF2B5EF4-FFF2-40B4-BE49-F238E27FC236}">
                  <a16:creationId xmlns:a16="http://schemas.microsoft.com/office/drawing/2014/main" id="{1FF818E5-7FFD-40C4-9946-03EE0DA3A72D}"/>
                </a:ext>
              </a:extLst>
            </p:cNvPr>
            <p:cNvSpPr/>
            <p:nvPr/>
          </p:nvSpPr>
          <p:spPr>
            <a:xfrm>
              <a:off x="9662741" y="1943822"/>
              <a:ext cx="664210" cy="944244"/>
            </a:xfrm>
            <a:custGeom>
              <a:avLst/>
              <a:gdLst/>
              <a:ahLst/>
              <a:cxnLst/>
              <a:rect l="l" t="t" r="r" b="b"/>
              <a:pathLst>
                <a:path w="664209" h="944244">
                  <a:moveTo>
                    <a:pt x="0" y="0"/>
                  </a:moveTo>
                  <a:lnTo>
                    <a:pt x="663857" y="944216"/>
                  </a:lnTo>
                </a:path>
              </a:pathLst>
            </a:custGeom>
            <a:ln>
              <a:solidFill>
                <a:srgbClr val="C8FF16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5" name="object 27">
              <a:extLst>
                <a:ext uri="{FF2B5EF4-FFF2-40B4-BE49-F238E27FC236}">
                  <a16:creationId xmlns:a16="http://schemas.microsoft.com/office/drawing/2014/main" id="{C0AE2402-F91A-45C5-BE8E-97862CCA5EA5}"/>
                </a:ext>
              </a:extLst>
            </p:cNvPr>
            <p:cNvSpPr/>
            <p:nvPr/>
          </p:nvSpPr>
          <p:spPr>
            <a:xfrm>
              <a:off x="5628046" y="1943822"/>
              <a:ext cx="533400" cy="944244"/>
            </a:xfrm>
            <a:custGeom>
              <a:avLst/>
              <a:gdLst/>
              <a:ahLst/>
              <a:cxnLst/>
              <a:rect l="l" t="t" r="r" b="b"/>
              <a:pathLst>
                <a:path w="533400" h="944244">
                  <a:moveTo>
                    <a:pt x="0" y="0"/>
                  </a:moveTo>
                  <a:lnTo>
                    <a:pt x="533233" y="944216"/>
                  </a:lnTo>
                </a:path>
              </a:pathLst>
            </a:custGeom>
            <a:ln>
              <a:solidFill>
                <a:srgbClr val="C8FF16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sp>
        <p:nvSpPr>
          <p:cNvPr id="17" name="object 32">
            <a:extLst>
              <a:ext uri="{FF2B5EF4-FFF2-40B4-BE49-F238E27FC236}">
                <a16:creationId xmlns:a16="http://schemas.microsoft.com/office/drawing/2014/main" id="{1566586C-81FA-48DF-BA13-91C328251975}"/>
              </a:ext>
            </a:extLst>
          </p:cNvPr>
          <p:cNvSpPr txBox="1"/>
          <p:nvPr/>
        </p:nvSpPr>
        <p:spPr>
          <a:xfrm>
            <a:off x="984583" y="1527761"/>
            <a:ext cx="5759898" cy="1807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ru-RU" sz="2400" b="1" dirty="0">
                <a:solidFill>
                  <a:srgbClr val="5941FF"/>
                </a:solidFill>
                <a:latin typeface="Intro" panose="02000000000000000000" charset="0"/>
                <a:cs typeface="Century Gothic"/>
              </a:rPr>
              <a:t>Участие </a:t>
            </a:r>
            <a:r>
              <a:rPr lang="ru-RU" sz="2400" b="1" dirty="0" err="1">
                <a:solidFill>
                  <a:srgbClr val="5941FF"/>
                </a:solidFill>
                <a:latin typeface="Intro" panose="02000000000000000000" charset="0"/>
                <a:cs typeface="Century Gothic"/>
              </a:rPr>
              <a:t>дебатеров</a:t>
            </a:r>
            <a:r>
              <a:rPr lang="ru-RU" sz="2400" b="1" dirty="0">
                <a:solidFill>
                  <a:srgbClr val="5941FF"/>
                </a:solidFill>
                <a:latin typeface="Intro" panose="02000000000000000000" charset="0"/>
                <a:cs typeface="Century Gothic"/>
              </a:rPr>
              <a:t> региональной школы дебатов на Всероссийской лиге дебатов</a:t>
            </a:r>
            <a:endParaRPr sz="2400" dirty="0">
              <a:solidFill>
                <a:srgbClr val="5941FF"/>
              </a:solidFill>
              <a:latin typeface="Intro" panose="02000000000000000000" charset="0"/>
              <a:cs typeface="Century Gothic"/>
            </a:endParaRPr>
          </a:p>
        </p:txBody>
      </p:sp>
      <p:sp>
        <p:nvSpPr>
          <p:cNvPr id="18" name="object 32">
            <a:extLst>
              <a:ext uri="{FF2B5EF4-FFF2-40B4-BE49-F238E27FC236}">
                <a16:creationId xmlns:a16="http://schemas.microsoft.com/office/drawing/2014/main" id="{936EC7A3-914D-417F-9CA2-3A461CB7375E}"/>
              </a:ext>
            </a:extLst>
          </p:cNvPr>
          <p:cNvSpPr txBox="1"/>
          <p:nvPr/>
        </p:nvSpPr>
        <p:spPr>
          <a:xfrm>
            <a:off x="5025477" y="5659981"/>
            <a:ext cx="7099057" cy="1807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ru-RU" sz="2400" b="1" dirty="0">
                <a:solidFill>
                  <a:srgbClr val="5941FF"/>
                </a:solidFill>
                <a:latin typeface="Intro" panose="02000000000000000000" charset="0"/>
                <a:cs typeface="Century Gothic"/>
              </a:rPr>
              <a:t>запуск серии </a:t>
            </a:r>
            <a:r>
              <a:rPr lang="ru-RU" sz="2400" b="1" dirty="0" err="1">
                <a:solidFill>
                  <a:srgbClr val="5941FF"/>
                </a:solidFill>
                <a:latin typeface="Intro" panose="02000000000000000000" charset="0"/>
                <a:cs typeface="Century Gothic"/>
              </a:rPr>
              <a:t>внутривузовских</a:t>
            </a:r>
            <a:r>
              <a:rPr lang="ru-RU" sz="2400" b="1" dirty="0">
                <a:solidFill>
                  <a:srgbClr val="5941FF"/>
                </a:solidFill>
                <a:latin typeface="Intro" panose="02000000000000000000" charset="0"/>
                <a:cs typeface="Century Gothic"/>
              </a:rPr>
              <a:t> и </a:t>
            </a:r>
            <a:r>
              <a:rPr lang="ru-RU" sz="2400" b="1" dirty="0" err="1">
                <a:solidFill>
                  <a:srgbClr val="5941FF"/>
                </a:solidFill>
                <a:latin typeface="Intro" panose="02000000000000000000" charset="0"/>
                <a:cs typeface="Century Gothic"/>
              </a:rPr>
              <a:t>внутрипрофсоюзых</a:t>
            </a:r>
            <a:r>
              <a:rPr lang="ru-RU" sz="2400" b="1" dirty="0">
                <a:solidFill>
                  <a:srgbClr val="5941FF"/>
                </a:solidFill>
                <a:latin typeface="Intro" panose="02000000000000000000" charset="0"/>
                <a:cs typeface="Century Gothic"/>
              </a:rPr>
              <a:t> этапов дебатов Выпускниками школы  на основе полученных знаний </a:t>
            </a:r>
            <a:endParaRPr sz="2400" dirty="0">
              <a:solidFill>
                <a:srgbClr val="5941FF"/>
              </a:solidFill>
              <a:latin typeface="Intro" panose="02000000000000000000" charset="0"/>
              <a:cs typeface="Century Gothic"/>
            </a:endParaRPr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154947B4-5146-4352-8101-A71555023B49}"/>
              </a:ext>
            </a:extLst>
          </p:cNvPr>
          <p:cNvSpPr/>
          <p:nvPr/>
        </p:nvSpPr>
        <p:spPr>
          <a:xfrm rot="2248968">
            <a:off x="1305769" y="1595424"/>
            <a:ext cx="4723196" cy="3610779"/>
          </a:xfrm>
          <a:custGeom>
            <a:avLst/>
            <a:gdLst/>
            <a:ahLst/>
            <a:cxnLst/>
            <a:rect l="l" t="t" r="r" b="b"/>
            <a:pathLst>
              <a:path w="3048635" h="1829435">
                <a:moveTo>
                  <a:pt x="3048045" y="0"/>
                </a:moveTo>
                <a:lnTo>
                  <a:pt x="0" y="1829026"/>
                </a:lnTo>
              </a:path>
            </a:pathLst>
          </a:custGeom>
          <a:ln>
            <a:solidFill>
              <a:srgbClr val="C8FF1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21" name="object 32">
            <a:extLst>
              <a:ext uri="{FF2B5EF4-FFF2-40B4-BE49-F238E27FC236}">
                <a16:creationId xmlns:a16="http://schemas.microsoft.com/office/drawing/2014/main" id="{1261D013-7893-4B51-A03C-3A6030AFBFF5}"/>
              </a:ext>
            </a:extLst>
          </p:cNvPr>
          <p:cNvSpPr txBox="1"/>
          <p:nvPr/>
        </p:nvSpPr>
        <p:spPr>
          <a:xfrm>
            <a:off x="2446772" y="3545764"/>
            <a:ext cx="7262111" cy="1807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ru-RU" sz="2400" b="1" dirty="0">
                <a:solidFill>
                  <a:srgbClr val="5941FF"/>
                </a:solidFill>
                <a:latin typeface="Intro" panose="02000000000000000000" charset="0"/>
                <a:cs typeface="Century Gothic"/>
              </a:rPr>
              <a:t>проведение регулярных дебатов на базе региональной школы с привлечением и обучением новых участников</a:t>
            </a:r>
            <a:endParaRPr sz="2400" dirty="0">
              <a:solidFill>
                <a:srgbClr val="5941FF"/>
              </a:solidFill>
              <a:latin typeface="Intro" panose="02000000000000000000" charset="0"/>
              <a:cs typeface="Century Gothic"/>
            </a:endParaRPr>
          </a:p>
        </p:txBody>
      </p:sp>
      <p:grpSp>
        <p:nvGrpSpPr>
          <p:cNvPr id="23" name="Group 20">
            <a:extLst>
              <a:ext uri="{FF2B5EF4-FFF2-40B4-BE49-F238E27FC236}">
                <a16:creationId xmlns:a16="http://schemas.microsoft.com/office/drawing/2014/main" id="{A1550868-A175-4B9B-A930-CBB6A6720C11}"/>
              </a:ext>
            </a:extLst>
          </p:cNvPr>
          <p:cNvGrpSpPr/>
          <p:nvPr/>
        </p:nvGrpSpPr>
        <p:grpSpPr>
          <a:xfrm>
            <a:off x="14355351" y="5888340"/>
            <a:ext cx="4787670" cy="1388760"/>
            <a:chOff x="0" y="0"/>
            <a:chExt cx="5081820" cy="1607836"/>
          </a:xfrm>
        </p:grpSpPr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1159B700-A7E3-4524-A7E1-66FD63273AF1}"/>
                </a:ext>
              </a:extLst>
            </p:cNvPr>
            <p:cNvSpPr/>
            <p:nvPr/>
          </p:nvSpPr>
          <p:spPr>
            <a:xfrm>
              <a:off x="0" y="0"/>
              <a:ext cx="5081820" cy="1607836"/>
            </a:xfrm>
            <a:custGeom>
              <a:avLst/>
              <a:gdLst/>
              <a:ahLst/>
              <a:cxnLst/>
              <a:rect l="l" t="t" r="r" b="b"/>
              <a:pathLst>
                <a:path w="5081820" h="1607836">
                  <a:moveTo>
                    <a:pt x="5081820" y="803918"/>
                  </a:moveTo>
                  <a:lnTo>
                    <a:pt x="5081820" y="803918"/>
                  </a:lnTo>
                  <a:cubicBezTo>
                    <a:pt x="5081820" y="1179338"/>
                    <a:pt x="4653449" y="1607836"/>
                    <a:pt x="4124875" y="1607836"/>
                  </a:cubicBezTo>
                  <a:lnTo>
                    <a:pt x="956945" y="1607836"/>
                  </a:lnTo>
                  <a:cubicBezTo>
                    <a:pt x="428371" y="1607836"/>
                    <a:pt x="0" y="1179338"/>
                    <a:pt x="0" y="803918"/>
                  </a:cubicBezTo>
                  <a:lnTo>
                    <a:pt x="0" y="803918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4124875" y="0"/>
                  </a:lnTo>
                  <a:cubicBezTo>
                    <a:pt x="4653322" y="0"/>
                    <a:pt x="5081820" y="428371"/>
                    <a:pt x="5081820" y="803918"/>
                  </a:cubicBezTo>
                  <a:close/>
                </a:path>
              </a:pathLst>
            </a:custGeom>
            <a:solidFill>
              <a:srgbClr val="C8FF16"/>
            </a:solidFill>
          </p:spPr>
        </p:sp>
      </p:grpSp>
      <p:sp>
        <p:nvSpPr>
          <p:cNvPr id="4" name="Стрелка: шеврон 3">
            <a:extLst>
              <a:ext uri="{FF2B5EF4-FFF2-40B4-BE49-F238E27FC236}">
                <a16:creationId xmlns:a16="http://schemas.microsoft.com/office/drawing/2014/main" id="{5C9CEEA2-0145-4BDA-A169-A43A77675E9A}"/>
              </a:ext>
            </a:extLst>
          </p:cNvPr>
          <p:cNvSpPr/>
          <p:nvPr/>
        </p:nvSpPr>
        <p:spPr>
          <a:xfrm>
            <a:off x="14903256" y="6207357"/>
            <a:ext cx="570679" cy="750726"/>
          </a:xfrm>
          <a:prstGeom prst="chevron">
            <a:avLst/>
          </a:prstGeom>
          <a:solidFill>
            <a:srgbClr val="5941FF"/>
          </a:solidFill>
          <a:ln>
            <a:solidFill>
              <a:srgbClr val="594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Стрелка: шеврон 24">
            <a:extLst>
              <a:ext uri="{FF2B5EF4-FFF2-40B4-BE49-F238E27FC236}">
                <a16:creationId xmlns:a16="http://schemas.microsoft.com/office/drawing/2014/main" id="{FA18CE76-3A9D-4478-AFAC-5D4207831C26}"/>
              </a:ext>
            </a:extLst>
          </p:cNvPr>
          <p:cNvSpPr/>
          <p:nvPr/>
        </p:nvSpPr>
        <p:spPr>
          <a:xfrm>
            <a:off x="15579761" y="6207357"/>
            <a:ext cx="570679" cy="750726"/>
          </a:xfrm>
          <a:prstGeom prst="chevron">
            <a:avLst/>
          </a:prstGeom>
          <a:solidFill>
            <a:srgbClr val="5941FF"/>
          </a:solidFill>
          <a:ln>
            <a:solidFill>
              <a:srgbClr val="594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Стрелка: шеврон 26">
            <a:extLst>
              <a:ext uri="{FF2B5EF4-FFF2-40B4-BE49-F238E27FC236}">
                <a16:creationId xmlns:a16="http://schemas.microsoft.com/office/drawing/2014/main" id="{ABACEBA0-D969-4FF4-B2E3-E5FC52CC5B99}"/>
              </a:ext>
            </a:extLst>
          </p:cNvPr>
          <p:cNvSpPr/>
          <p:nvPr/>
        </p:nvSpPr>
        <p:spPr>
          <a:xfrm>
            <a:off x="16248397" y="6207357"/>
            <a:ext cx="570679" cy="750726"/>
          </a:xfrm>
          <a:prstGeom prst="chevron">
            <a:avLst/>
          </a:prstGeom>
          <a:solidFill>
            <a:srgbClr val="5941FF"/>
          </a:solidFill>
          <a:ln>
            <a:solidFill>
              <a:srgbClr val="594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Стрелка: шеврон 27">
            <a:extLst>
              <a:ext uri="{FF2B5EF4-FFF2-40B4-BE49-F238E27FC236}">
                <a16:creationId xmlns:a16="http://schemas.microsoft.com/office/drawing/2014/main" id="{3BF89242-12E0-4CA4-A72B-10A89B5FEF11}"/>
              </a:ext>
            </a:extLst>
          </p:cNvPr>
          <p:cNvSpPr/>
          <p:nvPr/>
        </p:nvSpPr>
        <p:spPr>
          <a:xfrm>
            <a:off x="16917033" y="6204787"/>
            <a:ext cx="570679" cy="750726"/>
          </a:xfrm>
          <a:prstGeom prst="chevron">
            <a:avLst/>
          </a:prstGeom>
          <a:solidFill>
            <a:srgbClr val="5941FF"/>
          </a:solidFill>
          <a:ln>
            <a:solidFill>
              <a:srgbClr val="594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Стрелка: шеврон 28">
            <a:extLst>
              <a:ext uri="{FF2B5EF4-FFF2-40B4-BE49-F238E27FC236}">
                <a16:creationId xmlns:a16="http://schemas.microsoft.com/office/drawing/2014/main" id="{AD519432-DE20-4527-A543-B7EC3A2DA1DA}"/>
              </a:ext>
            </a:extLst>
          </p:cNvPr>
          <p:cNvSpPr/>
          <p:nvPr/>
        </p:nvSpPr>
        <p:spPr>
          <a:xfrm>
            <a:off x="17585669" y="6206342"/>
            <a:ext cx="570679" cy="750726"/>
          </a:xfrm>
          <a:prstGeom prst="chevron">
            <a:avLst/>
          </a:prstGeom>
          <a:solidFill>
            <a:srgbClr val="5941FF"/>
          </a:solidFill>
          <a:ln>
            <a:solidFill>
              <a:srgbClr val="594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31" name="Group 5">
            <a:extLst>
              <a:ext uri="{FF2B5EF4-FFF2-40B4-BE49-F238E27FC236}">
                <a16:creationId xmlns:a16="http://schemas.microsoft.com/office/drawing/2014/main" id="{27F67C67-EC04-4F1F-A8E7-FB314BA91ED7}"/>
              </a:ext>
            </a:extLst>
          </p:cNvPr>
          <p:cNvGrpSpPr/>
          <p:nvPr/>
        </p:nvGrpSpPr>
        <p:grpSpPr>
          <a:xfrm>
            <a:off x="247437" y="7704053"/>
            <a:ext cx="6194090" cy="2392447"/>
            <a:chOff x="0" y="0"/>
            <a:chExt cx="3763941" cy="3045800"/>
          </a:xfrm>
        </p:grpSpPr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EECC1452-C659-4F66-9A9C-39F083092D59}"/>
                </a:ext>
              </a:extLst>
            </p:cNvPr>
            <p:cNvSpPr/>
            <p:nvPr/>
          </p:nvSpPr>
          <p:spPr>
            <a:xfrm>
              <a:off x="0" y="0"/>
              <a:ext cx="3763941" cy="3045801"/>
            </a:xfrm>
            <a:custGeom>
              <a:avLst/>
              <a:gdLst/>
              <a:ahLst/>
              <a:cxnLst/>
              <a:rect l="l" t="t" r="r" b="b"/>
              <a:pathLst>
                <a:path w="3763941" h="3045801">
                  <a:moveTo>
                    <a:pt x="3763941" y="1522900"/>
                  </a:moveTo>
                  <a:lnTo>
                    <a:pt x="3763941" y="1522900"/>
                  </a:lnTo>
                  <a:cubicBezTo>
                    <a:pt x="3763941" y="2617302"/>
                    <a:pt x="3335570" y="3045801"/>
                    <a:pt x="2806996" y="3045801"/>
                  </a:cubicBezTo>
                  <a:lnTo>
                    <a:pt x="956945" y="3045801"/>
                  </a:lnTo>
                  <a:cubicBezTo>
                    <a:pt x="428371" y="3045801"/>
                    <a:pt x="0" y="2617302"/>
                    <a:pt x="0" y="1522900"/>
                  </a:cubicBezTo>
                  <a:lnTo>
                    <a:pt x="0" y="1522900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2806996" y="0"/>
                  </a:lnTo>
                  <a:cubicBezTo>
                    <a:pt x="3335443" y="0"/>
                    <a:pt x="3763941" y="428371"/>
                    <a:pt x="3763941" y="1522900"/>
                  </a:cubicBezTo>
                  <a:close/>
                </a:path>
              </a:pathLst>
            </a:custGeom>
            <a:solidFill>
              <a:srgbClr val="C8FF16"/>
            </a:solidFill>
          </p:spPr>
        </p:sp>
      </p:grpSp>
      <p:sp>
        <p:nvSpPr>
          <p:cNvPr id="33" name="object 32">
            <a:extLst>
              <a:ext uri="{FF2B5EF4-FFF2-40B4-BE49-F238E27FC236}">
                <a16:creationId xmlns:a16="http://schemas.microsoft.com/office/drawing/2014/main" id="{8BBD6294-4B76-4FC3-B9CD-429AFCBCCCB6}"/>
              </a:ext>
            </a:extLst>
          </p:cNvPr>
          <p:cNvSpPr txBox="1"/>
          <p:nvPr/>
        </p:nvSpPr>
        <p:spPr>
          <a:xfrm>
            <a:off x="734690" y="7862804"/>
            <a:ext cx="5182322" cy="2031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ru-RU" sz="4400" b="1" dirty="0">
                <a:solidFill>
                  <a:srgbClr val="5941FF"/>
                </a:solidFill>
                <a:latin typeface="Intro" panose="02000000000000000000" charset="0"/>
                <a:cs typeface="Century Gothic"/>
              </a:rPr>
              <a:t>Создание региональной лиги дебатов</a:t>
            </a:r>
            <a:endParaRPr sz="4400" dirty="0">
              <a:solidFill>
                <a:srgbClr val="5941FF"/>
              </a:solidFill>
              <a:latin typeface="Intro" panose="02000000000000000000" charset="0"/>
              <a:cs typeface="Century Gothic"/>
            </a:endParaRPr>
          </a:p>
        </p:txBody>
      </p:sp>
      <p:sp>
        <p:nvSpPr>
          <p:cNvPr id="30" name="object 32">
            <a:extLst>
              <a:ext uri="{FF2B5EF4-FFF2-40B4-BE49-F238E27FC236}">
                <a16:creationId xmlns:a16="http://schemas.microsoft.com/office/drawing/2014/main" id="{976A0B6E-54B7-4D3C-B280-CC2F9F59E438}"/>
              </a:ext>
            </a:extLst>
          </p:cNvPr>
          <p:cNvSpPr txBox="1"/>
          <p:nvPr/>
        </p:nvSpPr>
        <p:spPr>
          <a:xfrm>
            <a:off x="8617537" y="7838971"/>
            <a:ext cx="5833736" cy="1807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ru-RU" sz="2400" b="1" dirty="0">
                <a:solidFill>
                  <a:srgbClr val="5941FF"/>
                </a:solidFill>
                <a:latin typeface="Intro" panose="02000000000000000000" charset="0"/>
                <a:cs typeface="Century Gothic"/>
              </a:rPr>
              <a:t>Проведение совместных соревнований дебатов между региональной школой и другими регионами</a:t>
            </a:r>
            <a:endParaRPr sz="2400" dirty="0">
              <a:solidFill>
                <a:srgbClr val="5941FF"/>
              </a:solidFill>
              <a:latin typeface="Intro" panose="02000000000000000000" charset="0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79347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2829</TotalTime>
  <Words>650</Words>
  <Application>Microsoft Office PowerPoint</Application>
  <PresentationFormat>Произвольный</PresentationFormat>
  <Paragraphs>87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Brice RegularSemiExpanded</vt:lpstr>
      <vt:lpstr>Arial</vt:lpstr>
      <vt:lpstr>Calibri</vt:lpstr>
      <vt:lpstr>Intro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Неоновый Зеленый и Фиолетовый Дружественный Профессиональный Мессенджер Приложение Краткая Презентация</dc:title>
  <dc:creator>ODM</dc:creator>
  <cp:lastModifiedBy>Анастасия Шубина</cp:lastModifiedBy>
  <cp:revision>35</cp:revision>
  <cp:lastPrinted>2022-07-26T19:19:54Z</cp:lastPrinted>
  <dcterms:created xsi:type="dcterms:W3CDTF">2006-08-16T00:00:00Z</dcterms:created>
  <dcterms:modified xsi:type="dcterms:W3CDTF">2022-10-04T12:32:56Z</dcterms:modified>
  <dc:identifier>DAE_J6c76Uw</dc:identifier>
</cp:coreProperties>
</file>