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63" r:id="rId3"/>
    <p:sldId id="262" r:id="rId4"/>
    <p:sldId id="259" r:id="rId5"/>
    <p:sldId id="261" r:id="rId6"/>
    <p:sldId id="260" r:id="rId7"/>
    <p:sldId id="258" r:id="rId8"/>
    <p:sldId id="257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58" autoAdjust="0"/>
    <p:restoredTop sz="94638" autoAdjust="0"/>
  </p:normalViewPr>
  <p:slideViewPr>
    <p:cSldViewPr>
      <p:cViewPr varScale="1">
        <p:scale>
          <a:sx n="86" d="100"/>
          <a:sy n="86" d="100"/>
        </p:scale>
        <p:origin x="-150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latin typeface="Palatino Linotype" pitchFamily="18" charset="0"/>
              </a:rPr>
              <a:t>Наши победы</a:t>
            </a:r>
            <a:endParaRPr lang="ru-RU" dirty="0">
              <a:latin typeface="Palatino Linotype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АНО «Право на жизнь» г.Бугульма</a:t>
            </a:r>
          </a:p>
          <a:p>
            <a:r>
              <a:rPr lang="ru-RU" dirty="0" smtClean="0"/>
              <a:t>2019-2026 гг.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457200" y="2332061"/>
            <a:ext cx="4186238" cy="4525963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ru-RU" sz="2900" b="1" dirty="0" smtClean="0"/>
              <a:t>Одобренная сумма:</a:t>
            </a:r>
            <a:br>
              <a:rPr lang="ru-RU" sz="2900" b="1" dirty="0" smtClean="0"/>
            </a:br>
            <a:r>
              <a:rPr lang="ru-RU" sz="2900" b="1" dirty="0" smtClean="0"/>
              <a:t> 499 754 рублей</a:t>
            </a:r>
          </a:p>
          <a:p>
            <a:pPr>
              <a:lnSpc>
                <a:spcPct val="120000"/>
              </a:lnSpc>
            </a:pPr>
            <a:endParaRPr lang="ru-RU" b="1" dirty="0" smtClean="0"/>
          </a:p>
          <a:p>
            <a:pPr>
              <a:lnSpc>
                <a:spcPct val="120000"/>
              </a:lnSpc>
            </a:pPr>
            <a:r>
              <a:rPr lang="ru-RU" sz="2900" b="1" dirty="0" smtClean="0"/>
              <a:t>Начало проекта:</a:t>
            </a:r>
            <a:br>
              <a:rPr lang="ru-RU" sz="2900" b="1" dirty="0" smtClean="0"/>
            </a:br>
            <a:r>
              <a:rPr lang="ru-RU" sz="2900" b="1" dirty="0" smtClean="0"/>
              <a:t> 01.11.2019</a:t>
            </a:r>
          </a:p>
          <a:p>
            <a:pPr>
              <a:lnSpc>
                <a:spcPct val="120000"/>
              </a:lnSpc>
            </a:pPr>
            <a:endParaRPr lang="ru-RU" dirty="0" smtClean="0"/>
          </a:p>
          <a:p>
            <a:pPr>
              <a:lnSpc>
                <a:spcPct val="120000"/>
              </a:lnSpc>
            </a:pPr>
            <a:r>
              <a:rPr lang="ru-RU" sz="2900" b="1" dirty="0" smtClean="0"/>
              <a:t>Стерилизовано:</a:t>
            </a:r>
            <a:r>
              <a:rPr lang="ru-RU" sz="2900" b="1" dirty="0" smtClean="0"/>
              <a:t/>
            </a:r>
            <a:br>
              <a:rPr lang="ru-RU" sz="2900" b="1" dirty="0" smtClean="0"/>
            </a:br>
            <a:r>
              <a:rPr lang="ru-RU" sz="2900" b="1" dirty="0" smtClean="0"/>
              <a:t>58 домашних </a:t>
            </a:r>
            <a:r>
              <a:rPr lang="ru-RU" sz="2900" b="1" dirty="0" smtClean="0"/>
              <a:t>кошек и</a:t>
            </a:r>
            <a:r>
              <a:rPr lang="ru-RU" sz="2900" b="1" dirty="0" smtClean="0"/>
              <a:t/>
            </a:r>
            <a:br>
              <a:rPr lang="ru-RU" sz="2900" b="1" dirty="0" smtClean="0"/>
            </a:br>
            <a:r>
              <a:rPr lang="ru-RU" sz="2900" b="1" dirty="0" smtClean="0"/>
              <a:t>103 домашние собаки</a:t>
            </a:r>
            <a:endParaRPr lang="ru-RU" sz="2900" b="1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4500562" y="2332061"/>
            <a:ext cx="4429156" cy="4525963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ru-RU" sz="2900" b="1" dirty="0" err="1" smtClean="0"/>
              <a:t>Софинансирование</a:t>
            </a:r>
            <a:r>
              <a:rPr lang="ru-RU" sz="2900" b="1" dirty="0" smtClean="0"/>
              <a:t>:</a:t>
            </a:r>
            <a:br>
              <a:rPr lang="ru-RU" sz="2900" b="1" dirty="0" smtClean="0"/>
            </a:br>
            <a:r>
              <a:rPr lang="ru-RU" sz="2900" b="1" dirty="0" smtClean="0"/>
              <a:t> 191 690 рублей</a:t>
            </a:r>
          </a:p>
          <a:p>
            <a:pPr>
              <a:lnSpc>
                <a:spcPct val="120000"/>
              </a:lnSpc>
            </a:pPr>
            <a:endParaRPr lang="ru-RU" b="1" dirty="0" smtClean="0"/>
          </a:p>
          <a:p>
            <a:pPr>
              <a:lnSpc>
                <a:spcPct val="120000"/>
              </a:lnSpc>
            </a:pPr>
            <a:r>
              <a:rPr lang="ru-RU" sz="2900" b="1" dirty="0" smtClean="0"/>
              <a:t>Окончание проекта: </a:t>
            </a:r>
            <a:br>
              <a:rPr lang="ru-RU" sz="2900" b="1" dirty="0" smtClean="0"/>
            </a:br>
            <a:r>
              <a:rPr lang="ru-RU" sz="2900" b="1" dirty="0" smtClean="0"/>
              <a:t> 30.04.2020</a:t>
            </a:r>
          </a:p>
          <a:p>
            <a:pPr>
              <a:lnSpc>
                <a:spcPct val="120000"/>
              </a:lnSpc>
            </a:pPr>
            <a:endParaRPr lang="ru-RU" dirty="0" smtClean="0"/>
          </a:p>
          <a:p>
            <a:pPr>
              <a:lnSpc>
                <a:spcPct val="120000"/>
              </a:lnSpc>
            </a:pPr>
            <a:r>
              <a:rPr lang="ru-RU" sz="2900" b="1" dirty="0" smtClean="0"/>
              <a:t>Наш вклад: </a:t>
            </a:r>
            <a:r>
              <a:rPr lang="ru-RU" sz="2900" b="1" dirty="0" smtClean="0"/>
              <a:t>работа волонтёров, аренда </a:t>
            </a:r>
            <a:r>
              <a:rPr lang="ru-RU" sz="2900" b="1" dirty="0" smtClean="0"/>
              <a:t/>
            </a:r>
            <a:br>
              <a:rPr lang="ru-RU" sz="2900" b="1" dirty="0" smtClean="0"/>
            </a:br>
            <a:r>
              <a:rPr lang="ru-RU" sz="2900" b="1" dirty="0" smtClean="0"/>
              <a:t>офисного </a:t>
            </a:r>
            <a:r>
              <a:rPr lang="ru-RU" sz="2900" b="1" dirty="0" smtClean="0"/>
              <a:t>оборудования, </a:t>
            </a:r>
            <a:r>
              <a:rPr lang="ru-RU" sz="2900" b="1" dirty="0" smtClean="0"/>
              <a:t>офисные </a:t>
            </a:r>
            <a:r>
              <a:rPr lang="ru-RU" sz="2900" b="1" dirty="0" smtClean="0"/>
              <a:t>расходы, оплата связи, транспортные расходы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 smtClean="0">
              <a:solidFill>
                <a:srgbClr val="FF0000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</a:t>
            </a:r>
            <a:r>
              <a:rPr lang="ru-RU" b="0" dirty="0" smtClean="0"/>
              <a:t>Бездомные рождаются дома! Осознай свою ответственность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9" name="Заголовок 5"/>
          <p:cNvSpPr txBox="1">
            <a:spLocks/>
          </p:cNvSpPr>
          <p:nvPr/>
        </p:nvSpPr>
        <p:spPr>
          <a:xfrm>
            <a:off x="2214546" y="1500174"/>
            <a:ext cx="6729402" cy="571496"/>
          </a:xfrm>
          <a:prstGeom prst="rect">
            <a:avLst/>
          </a:prstGeom>
        </p:spPr>
        <p:txBody>
          <a:bodyPr vert="horz" rtlCol="0" anchor="ctr">
            <a:normAutofit fontScale="825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Фонд Президентских Грантов        </a:t>
            </a:r>
            <a:endParaRPr kumimoji="0" lang="ru-RU" sz="41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428596" y="2332061"/>
            <a:ext cx="4214842" cy="4525939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ru-RU" sz="2900" b="1" dirty="0" smtClean="0"/>
              <a:t>Одобренная сумма:</a:t>
            </a:r>
            <a:br>
              <a:rPr lang="ru-RU" sz="2900" b="1" dirty="0" smtClean="0"/>
            </a:br>
            <a:r>
              <a:rPr lang="ru-RU" sz="2900" b="1" dirty="0" smtClean="0"/>
              <a:t> 1 550 626 рублей</a:t>
            </a:r>
          </a:p>
          <a:p>
            <a:pPr>
              <a:lnSpc>
                <a:spcPct val="120000"/>
              </a:lnSpc>
            </a:pPr>
            <a:endParaRPr lang="ru-RU" b="1" dirty="0" smtClean="0"/>
          </a:p>
          <a:p>
            <a:pPr>
              <a:lnSpc>
                <a:spcPct val="120000"/>
              </a:lnSpc>
            </a:pPr>
            <a:r>
              <a:rPr lang="ru-RU" sz="2900" b="1" dirty="0" smtClean="0"/>
              <a:t>Начало проекта:</a:t>
            </a:r>
            <a:br>
              <a:rPr lang="ru-RU" sz="2900" b="1" dirty="0" smtClean="0"/>
            </a:br>
            <a:r>
              <a:rPr lang="ru-RU" sz="2900" b="1" dirty="0" smtClean="0"/>
              <a:t> 01.07.2020</a:t>
            </a:r>
          </a:p>
          <a:p>
            <a:pPr>
              <a:lnSpc>
                <a:spcPct val="120000"/>
              </a:lnSpc>
            </a:pPr>
            <a:endParaRPr lang="ru-RU" dirty="0" smtClean="0"/>
          </a:p>
          <a:p>
            <a:pPr>
              <a:lnSpc>
                <a:spcPct val="120000"/>
              </a:lnSpc>
            </a:pPr>
            <a:r>
              <a:rPr lang="ru-RU" sz="2900" b="1" dirty="0" smtClean="0"/>
              <a:t>Отловлено 289 собак</a:t>
            </a:r>
            <a:r>
              <a:rPr lang="ru-RU" sz="2900" b="1" dirty="0" smtClean="0"/>
              <a:t>, </a:t>
            </a:r>
            <a:r>
              <a:rPr lang="ru-RU" sz="2900" b="1" dirty="0" smtClean="0"/>
              <a:t>щенков</a:t>
            </a:r>
            <a:r>
              <a:rPr lang="ru-RU" sz="2900" b="1" dirty="0" smtClean="0"/>
              <a:t/>
            </a:r>
            <a:br>
              <a:rPr lang="ru-RU" sz="2900" b="1" dirty="0" smtClean="0"/>
            </a:br>
            <a:r>
              <a:rPr lang="ru-RU" sz="2900" b="1" dirty="0" smtClean="0"/>
              <a:t>Стерилизовано/кастрировано </a:t>
            </a:r>
            <a:r>
              <a:rPr lang="ru-RU" sz="2900" b="1" dirty="0" smtClean="0"/>
              <a:t>254 собак, </a:t>
            </a:r>
            <a:r>
              <a:rPr lang="ru-RU" sz="2900" b="1" dirty="0" smtClean="0"/>
              <a:t>щенков</a:t>
            </a:r>
            <a:br>
              <a:rPr lang="ru-RU" sz="2900" b="1" dirty="0" smtClean="0"/>
            </a:br>
            <a:r>
              <a:rPr lang="ru-RU" sz="2900" b="1" dirty="0" smtClean="0"/>
              <a:t>Установлено </a:t>
            </a:r>
            <a:r>
              <a:rPr lang="ru-RU" sz="2900" b="1" dirty="0" smtClean="0"/>
              <a:t>252 чипа</a:t>
            </a:r>
            <a:br>
              <a:rPr lang="ru-RU" sz="2900" b="1" dirty="0" smtClean="0"/>
            </a:br>
            <a:r>
              <a:rPr lang="ru-RU" sz="2900" b="1" dirty="0" smtClean="0"/>
              <a:t>Пристроено 231 собака</a:t>
            </a:r>
            <a:br>
              <a:rPr lang="ru-RU" sz="2900" b="1" dirty="0" smtClean="0"/>
            </a:br>
            <a:r>
              <a:rPr lang="ru-RU" sz="2900" b="1" dirty="0" smtClean="0"/>
              <a:t>Возвращено в среду 50 собак</a:t>
            </a:r>
            <a:endParaRPr lang="ru-RU" sz="2900" b="1" dirty="0" smtClean="0">
              <a:solidFill>
                <a:srgbClr val="FF0000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4500562" y="2332061"/>
            <a:ext cx="4429156" cy="4525963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ru-RU" sz="2900" b="1" dirty="0" err="1" smtClean="0"/>
              <a:t>Софинансирование</a:t>
            </a:r>
            <a:r>
              <a:rPr lang="ru-RU" sz="2900" b="1" dirty="0" smtClean="0"/>
              <a:t>:</a:t>
            </a:r>
            <a:br>
              <a:rPr lang="ru-RU" sz="2900" b="1" dirty="0" smtClean="0"/>
            </a:br>
            <a:r>
              <a:rPr lang="ru-RU" sz="2900" b="1" dirty="0" smtClean="0"/>
              <a:t> 1 857 457,40 рублей</a:t>
            </a:r>
          </a:p>
          <a:p>
            <a:pPr>
              <a:lnSpc>
                <a:spcPct val="120000"/>
              </a:lnSpc>
            </a:pPr>
            <a:endParaRPr lang="ru-RU" b="1" dirty="0" smtClean="0"/>
          </a:p>
          <a:p>
            <a:pPr>
              <a:lnSpc>
                <a:spcPct val="120000"/>
              </a:lnSpc>
            </a:pPr>
            <a:r>
              <a:rPr lang="ru-RU" sz="2900" b="1" dirty="0" smtClean="0"/>
              <a:t>Окончание проекта: </a:t>
            </a:r>
            <a:br>
              <a:rPr lang="ru-RU" sz="2900" b="1" dirty="0" smtClean="0"/>
            </a:br>
            <a:r>
              <a:rPr lang="ru-RU" sz="2900" b="1" dirty="0" smtClean="0"/>
              <a:t> 30.06.2021</a:t>
            </a:r>
          </a:p>
          <a:p>
            <a:pPr>
              <a:lnSpc>
                <a:spcPct val="120000"/>
              </a:lnSpc>
            </a:pPr>
            <a:endParaRPr lang="ru-RU" dirty="0" smtClean="0"/>
          </a:p>
          <a:p>
            <a:pPr>
              <a:lnSpc>
                <a:spcPct val="120000"/>
              </a:lnSpc>
            </a:pPr>
            <a:r>
              <a:rPr lang="ru-RU" sz="2900" b="1" dirty="0" smtClean="0"/>
              <a:t>Наш вклад: работа волонтёров, </a:t>
            </a:r>
            <a:r>
              <a:rPr lang="ru-RU" sz="2900" b="1" dirty="0" smtClean="0"/>
              <a:t/>
            </a:r>
            <a:br>
              <a:rPr lang="ru-RU" sz="2900" b="1" dirty="0" smtClean="0"/>
            </a:br>
            <a:r>
              <a:rPr lang="ru-RU" sz="2900" b="1" dirty="0" smtClean="0"/>
              <a:t>аренда </a:t>
            </a:r>
            <a:r>
              <a:rPr lang="ru-RU" sz="2900" b="1" dirty="0" smtClean="0"/>
              <a:t>офисного оборудования, </a:t>
            </a:r>
            <a:r>
              <a:rPr lang="ru-RU" sz="2900" b="1" dirty="0" smtClean="0"/>
              <a:t/>
            </a:r>
            <a:br>
              <a:rPr lang="ru-RU" sz="2900" b="1" dirty="0" smtClean="0"/>
            </a:br>
            <a:r>
              <a:rPr lang="ru-RU" sz="2900" b="1" dirty="0" smtClean="0"/>
              <a:t>офисные  </a:t>
            </a:r>
            <a:r>
              <a:rPr lang="ru-RU" sz="2900" b="1" dirty="0" smtClean="0"/>
              <a:t>и транспортные расходы, приобретение специализированного оборудования и средств, </a:t>
            </a:r>
            <a:r>
              <a:rPr lang="ru-RU" sz="2900" b="1" dirty="0" smtClean="0"/>
              <a:t/>
            </a:r>
            <a:br>
              <a:rPr lang="ru-RU" sz="2900" b="1" dirty="0" smtClean="0"/>
            </a:br>
            <a:r>
              <a:rPr lang="ru-RU" sz="2900" b="1" dirty="0" smtClean="0"/>
              <a:t>содержание </a:t>
            </a:r>
            <a:r>
              <a:rPr lang="ru-RU" sz="2900" b="1" dirty="0" smtClean="0"/>
              <a:t>собаки-матери и щенков, </a:t>
            </a:r>
            <a:r>
              <a:rPr lang="ru-RU" sz="2900" b="1" dirty="0" smtClean="0"/>
              <a:t>приобретение и установка бирок.</a:t>
            </a:r>
            <a:endParaRPr lang="ru-RU" sz="2900" b="1" dirty="0" smtClean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43956" cy="1143000"/>
          </a:xfrm>
        </p:spPr>
        <p:txBody>
          <a:bodyPr>
            <a:noAutofit/>
          </a:bodyPr>
          <a:lstStyle/>
          <a:p>
            <a:pPr fontAlgn="ctr"/>
            <a:r>
              <a:rPr lang="ru-RU" sz="3000" dirty="0" smtClean="0"/>
              <a:t>«</a:t>
            </a:r>
            <a:r>
              <a:rPr lang="ru-RU" sz="3000" b="0" dirty="0" smtClean="0"/>
              <a:t>Стерилизация </a:t>
            </a:r>
            <a:r>
              <a:rPr lang="ru-RU" sz="3000" b="0" dirty="0" err="1" smtClean="0"/>
              <a:t>бездомышей</a:t>
            </a:r>
            <a:r>
              <a:rPr lang="ru-RU" sz="3000" b="0" dirty="0" smtClean="0"/>
              <a:t>: комплексный подход - безопасный город</a:t>
            </a:r>
            <a:r>
              <a:rPr lang="ru-RU" sz="3000" dirty="0" smtClean="0"/>
              <a:t>»</a:t>
            </a:r>
            <a:endParaRPr lang="ru-RU" sz="3000" dirty="0"/>
          </a:p>
        </p:txBody>
      </p:sp>
      <p:sp>
        <p:nvSpPr>
          <p:cNvPr id="9" name="Заголовок 5"/>
          <p:cNvSpPr txBox="1">
            <a:spLocks/>
          </p:cNvSpPr>
          <p:nvPr/>
        </p:nvSpPr>
        <p:spPr>
          <a:xfrm>
            <a:off x="2214546" y="1500174"/>
            <a:ext cx="6729402" cy="571496"/>
          </a:xfrm>
          <a:prstGeom prst="rect">
            <a:avLst/>
          </a:prstGeom>
        </p:spPr>
        <p:txBody>
          <a:bodyPr vert="horz" rtlCol="0" anchor="ctr">
            <a:normAutofit fontScale="825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ru-RU" sz="41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Фонд Президентских Грантов</a:t>
            </a:r>
            <a:endParaRPr kumimoji="0" lang="ru-RU" sz="41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457200" y="2214554"/>
            <a:ext cx="4543428" cy="3954459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ru-RU" b="1" dirty="0" smtClean="0"/>
              <a:t>Одобренная сумма:</a:t>
            </a:r>
            <a:br>
              <a:rPr lang="ru-RU" b="1" dirty="0" smtClean="0"/>
            </a:br>
            <a:r>
              <a:rPr lang="ru-RU" b="1" dirty="0" smtClean="0"/>
              <a:t>956 240 рублей</a:t>
            </a:r>
          </a:p>
          <a:p>
            <a:pPr>
              <a:lnSpc>
                <a:spcPct val="120000"/>
              </a:lnSpc>
            </a:pPr>
            <a:endParaRPr lang="ru-RU" b="1" dirty="0" smtClean="0"/>
          </a:p>
          <a:p>
            <a:r>
              <a:rPr lang="ru-RU" b="1" dirty="0" smtClean="0"/>
              <a:t>Начало проекта:</a:t>
            </a:r>
            <a:br>
              <a:rPr lang="ru-RU" b="1" dirty="0" smtClean="0"/>
            </a:br>
            <a:r>
              <a:rPr lang="ru-RU" b="1" dirty="0" smtClean="0"/>
              <a:t> 01.02.2022</a:t>
            </a:r>
          </a:p>
          <a:p>
            <a:pPr>
              <a:lnSpc>
                <a:spcPct val="120000"/>
              </a:lnSpc>
            </a:pPr>
            <a:endParaRPr lang="ru-RU" b="1" dirty="0" smtClean="0"/>
          </a:p>
          <a:p>
            <a:pPr>
              <a:lnSpc>
                <a:spcPct val="120000"/>
              </a:lnSpc>
            </a:pPr>
            <a:r>
              <a:rPr lang="ru-RU" b="1" dirty="0" smtClean="0"/>
              <a:t>Приобретения:</a:t>
            </a:r>
            <a:br>
              <a:rPr lang="ru-RU" b="1" dirty="0" smtClean="0"/>
            </a:br>
            <a:r>
              <a:rPr lang="ru-RU" b="1" dirty="0" smtClean="0"/>
              <a:t>снегоуборщик, опрыскиватель, тележка, холодильная камера и моноблок, дистанционный </a:t>
            </a:r>
            <a:r>
              <a:rPr lang="ru-RU" b="1" dirty="0" err="1" smtClean="0"/>
              <a:t>инъектор</a:t>
            </a:r>
            <a:r>
              <a:rPr lang="ru-RU" b="1" dirty="0" smtClean="0"/>
              <a:t> для отлова, 10 вольеров, 20 будок</a:t>
            </a:r>
            <a:endParaRPr lang="ru-RU" b="1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4929190" y="2214554"/>
            <a:ext cx="4000528" cy="4525963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ru-RU" b="1" dirty="0" err="1" smtClean="0"/>
              <a:t>Софинансирование</a:t>
            </a:r>
            <a:r>
              <a:rPr lang="ru-RU" b="1" dirty="0" smtClean="0"/>
              <a:t>:</a:t>
            </a:r>
            <a:br>
              <a:rPr lang="ru-RU" b="1" dirty="0" smtClean="0"/>
            </a:br>
            <a:r>
              <a:rPr lang="ru-RU" b="1" dirty="0" smtClean="0"/>
              <a:t>15 500 рублей</a:t>
            </a:r>
          </a:p>
          <a:p>
            <a:pPr>
              <a:lnSpc>
                <a:spcPct val="120000"/>
              </a:lnSpc>
            </a:pPr>
            <a:endParaRPr lang="ru-RU" b="1" dirty="0" smtClean="0"/>
          </a:p>
          <a:p>
            <a:r>
              <a:rPr lang="ru-RU" b="1" dirty="0" smtClean="0"/>
              <a:t>Окончание проекта: </a:t>
            </a:r>
            <a:br>
              <a:rPr lang="ru-RU" b="1" dirty="0" smtClean="0"/>
            </a:br>
            <a:r>
              <a:rPr lang="ru-RU" b="1" dirty="0" smtClean="0"/>
              <a:t>30.04.2022</a:t>
            </a:r>
          </a:p>
          <a:p>
            <a:pPr>
              <a:lnSpc>
                <a:spcPct val="120000"/>
              </a:lnSpc>
            </a:pPr>
            <a:endParaRPr lang="ru-RU" b="1" dirty="0" smtClean="0"/>
          </a:p>
          <a:p>
            <a:pPr>
              <a:lnSpc>
                <a:spcPct val="120000"/>
              </a:lnSpc>
            </a:pPr>
            <a:r>
              <a:rPr lang="ru-RU" b="1" dirty="0" smtClean="0"/>
              <a:t>Наш вклад: работа волонтёров, горюче-смазочные материалы, доставка приобретений 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«Убежище для братьев наших меньших»</a:t>
            </a:r>
            <a:endParaRPr lang="ru-RU" dirty="0"/>
          </a:p>
        </p:txBody>
      </p:sp>
      <p:sp>
        <p:nvSpPr>
          <p:cNvPr id="9" name="Заголовок 5"/>
          <p:cNvSpPr txBox="1">
            <a:spLocks/>
          </p:cNvSpPr>
          <p:nvPr/>
        </p:nvSpPr>
        <p:spPr>
          <a:xfrm>
            <a:off x="2214546" y="1357298"/>
            <a:ext cx="6729402" cy="571496"/>
          </a:xfrm>
          <a:prstGeom prst="rect">
            <a:avLst/>
          </a:prstGeom>
        </p:spPr>
        <p:txBody>
          <a:bodyPr vert="horz" rtlCol="0" anchor="ctr">
            <a:normAutofit fontScale="600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Благотворительный фонд </a:t>
            </a:r>
            <a:r>
              <a:rPr kumimoji="0" lang="ru-RU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«</a:t>
            </a:r>
            <a:r>
              <a:rPr kumimoji="0" lang="ru-RU" sz="41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Татнефть</a:t>
            </a:r>
            <a:r>
              <a:rPr kumimoji="0" lang="ru-RU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»</a:t>
            </a:r>
            <a:endParaRPr kumimoji="0" lang="ru-RU" sz="41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457200" y="2332061"/>
            <a:ext cx="4186238" cy="4525963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ru-RU" b="1" dirty="0" smtClean="0"/>
              <a:t>Одобренная сумма:</a:t>
            </a:r>
            <a:br>
              <a:rPr lang="ru-RU" b="1" dirty="0" smtClean="0"/>
            </a:br>
            <a:r>
              <a:rPr lang="ru-RU" b="1" dirty="0" smtClean="0"/>
              <a:t> 1 889 988 рублей</a:t>
            </a:r>
          </a:p>
          <a:p>
            <a:pPr>
              <a:lnSpc>
                <a:spcPct val="120000"/>
              </a:lnSpc>
            </a:pPr>
            <a:endParaRPr lang="ru-RU" b="1" dirty="0" smtClean="0"/>
          </a:p>
          <a:p>
            <a:pPr>
              <a:lnSpc>
                <a:spcPct val="120000"/>
              </a:lnSpc>
            </a:pPr>
            <a:r>
              <a:rPr lang="ru-RU" b="1" dirty="0" smtClean="0"/>
              <a:t>Начало проекта:</a:t>
            </a:r>
            <a:br>
              <a:rPr lang="ru-RU" b="1" dirty="0" smtClean="0"/>
            </a:br>
            <a:r>
              <a:rPr lang="ru-RU" b="1" dirty="0" smtClean="0"/>
              <a:t> 01.02.2022</a:t>
            </a:r>
          </a:p>
          <a:p>
            <a:pPr>
              <a:lnSpc>
                <a:spcPct val="120000"/>
              </a:lnSpc>
            </a:pPr>
            <a:endParaRPr lang="ru-RU" b="1" dirty="0" smtClean="0"/>
          </a:p>
          <a:p>
            <a:pPr>
              <a:lnSpc>
                <a:spcPct val="120000"/>
              </a:lnSpc>
            </a:pPr>
            <a:r>
              <a:rPr lang="ru-RU" b="1" dirty="0" smtClean="0"/>
              <a:t>Отловлено 252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/>
              <a:t>собаки/щенков </a:t>
            </a:r>
            <a:br>
              <a:rPr lang="ru-RU" b="1" dirty="0" smtClean="0"/>
            </a:br>
            <a:r>
              <a:rPr lang="ru-RU" b="1" dirty="0" smtClean="0"/>
              <a:t>Стерилизовано/кастрировано </a:t>
            </a:r>
            <a:r>
              <a:rPr lang="ru-RU" b="1" dirty="0" smtClean="0"/>
              <a:t>252 собаки, щенков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/>
              <a:t>Установлено 252 </a:t>
            </a:r>
            <a:r>
              <a:rPr lang="ru-RU" b="1" dirty="0" smtClean="0"/>
              <a:t>чипа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/>
              <a:t>Пристроено </a:t>
            </a:r>
            <a:r>
              <a:rPr lang="ru-RU" b="1" dirty="0" smtClean="0"/>
              <a:t>177 собак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Возвращено в среду </a:t>
            </a:r>
            <a:r>
              <a:rPr lang="ru-RU" b="1" dirty="0" smtClean="0"/>
              <a:t>70 собак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4500562" y="2332061"/>
            <a:ext cx="4429156" cy="4525963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ru-RU" b="1" dirty="0" err="1" smtClean="0"/>
              <a:t>Софинансирование</a:t>
            </a:r>
            <a:r>
              <a:rPr lang="ru-RU" b="1" dirty="0" smtClean="0"/>
              <a:t>:</a:t>
            </a:r>
            <a:br>
              <a:rPr lang="ru-RU" b="1" dirty="0" smtClean="0"/>
            </a:br>
            <a:r>
              <a:rPr lang="ru-RU" b="1" dirty="0" smtClean="0"/>
              <a:t>1 758 090 рублей</a:t>
            </a:r>
          </a:p>
          <a:p>
            <a:pPr>
              <a:lnSpc>
                <a:spcPct val="120000"/>
              </a:lnSpc>
            </a:pPr>
            <a:endParaRPr lang="ru-RU" b="1" dirty="0" smtClean="0"/>
          </a:p>
          <a:p>
            <a:pPr>
              <a:lnSpc>
                <a:spcPct val="120000"/>
              </a:lnSpc>
            </a:pPr>
            <a:r>
              <a:rPr lang="ru-RU" b="1" dirty="0" smtClean="0"/>
              <a:t>Окончание проекта: </a:t>
            </a:r>
            <a:br>
              <a:rPr lang="ru-RU" b="1" dirty="0" smtClean="0"/>
            </a:br>
            <a:r>
              <a:rPr lang="ru-RU" b="1" dirty="0" smtClean="0"/>
              <a:t> 31.01.2023</a:t>
            </a:r>
          </a:p>
          <a:p>
            <a:pPr>
              <a:lnSpc>
                <a:spcPct val="120000"/>
              </a:lnSpc>
            </a:pPr>
            <a:endParaRPr lang="ru-RU" b="1" dirty="0" smtClean="0"/>
          </a:p>
          <a:p>
            <a:pPr>
              <a:lnSpc>
                <a:spcPct val="120000"/>
              </a:lnSpc>
            </a:pPr>
            <a:r>
              <a:rPr lang="ru-RU" sz="2900" b="1" dirty="0" smtClean="0"/>
              <a:t>Наш вклад</a:t>
            </a:r>
            <a:r>
              <a:rPr lang="ru-RU" b="1" dirty="0" smtClean="0">
                <a:solidFill>
                  <a:srgbClr val="FF0000"/>
                </a:solidFill>
              </a:rPr>
              <a:t>: </a:t>
            </a:r>
            <a:r>
              <a:rPr lang="ru-RU" b="1" dirty="0" smtClean="0"/>
              <a:t>работа волонтёров, </a:t>
            </a:r>
            <a:br>
              <a:rPr lang="ru-RU" b="1" dirty="0" smtClean="0"/>
            </a:br>
            <a:r>
              <a:rPr lang="ru-RU" b="1" dirty="0" smtClean="0"/>
              <a:t>аренда офисного оборудования, </a:t>
            </a:r>
            <a:br>
              <a:rPr lang="ru-RU" b="1" dirty="0" smtClean="0"/>
            </a:br>
            <a:r>
              <a:rPr lang="ru-RU" b="1" dirty="0" smtClean="0"/>
              <a:t>офисные  и транспортные расходы, приобретение специализированного оборудования и средств, </a:t>
            </a:r>
            <a:br>
              <a:rPr lang="ru-RU" b="1" dirty="0" smtClean="0"/>
            </a:br>
            <a:r>
              <a:rPr lang="ru-RU" b="1" dirty="0" smtClean="0"/>
              <a:t>содержание собаки-матери и щенков, приобретение и установка бирок.</a:t>
            </a:r>
            <a:endParaRPr lang="ru-RU" b="1" dirty="0" smtClean="0">
              <a:solidFill>
                <a:srgbClr val="FF0000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57158" y="274638"/>
            <a:ext cx="8786842" cy="1143000"/>
          </a:xfrm>
        </p:spPr>
        <p:txBody>
          <a:bodyPr>
            <a:noAutofit/>
          </a:bodyPr>
          <a:lstStyle/>
          <a:p>
            <a:r>
              <a:rPr lang="ru-RU" sz="3000" dirty="0" smtClean="0"/>
              <a:t>«</a:t>
            </a:r>
            <a:r>
              <a:rPr lang="ru-RU" sz="3000" b="0" dirty="0" smtClean="0"/>
              <a:t>Стерилизация </a:t>
            </a:r>
            <a:r>
              <a:rPr lang="ru-RU" sz="3000" b="0" dirty="0" err="1" smtClean="0"/>
              <a:t>бездомышей</a:t>
            </a:r>
            <a:r>
              <a:rPr lang="ru-RU" sz="3000" b="0" dirty="0" smtClean="0"/>
              <a:t>: комплексный подход</a:t>
            </a:r>
            <a:r>
              <a:rPr lang="ru-RU" sz="1000" b="0" dirty="0" smtClean="0"/>
              <a:t> </a:t>
            </a:r>
            <a:r>
              <a:rPr lang="ru-RU" sz="3000" b="0" dirty="0" smtClean="0"/>
              <a:t>- безопасный город. 2022-2023 гг.</a:t>
            </a:r>
            <a:r>
              <a:rPr lang="ru-RU" sz="3000" dirty="0" smtClean="0"/>
              <a:t>»</a:t>
            </a:r>
            <a:endParaRPr lang="ru-RU" sz="3000" dirty="0"/>
          </a:p>
        </p:txBody>
      </p:sp>
      <p:sp>
        <p:nvSpPr>
          <p:cNvPr id="9" name="Заголовок 5"/>
          <p:cNvSpPr txBox="1">
            <a:spLocks/>
          </p:cNvSpPr>
          <p:nvPr/>
        </p:nvSpPr>
        <p:spPr>
          <a:xfrm>
            <a:off x="2214546" y="1500174"/>
            <a:ext cx="6729402" cy="571496"/>
          </a:xfrm>
          <a:prstGeom prst="rect">
            <a:avLst/>
          </a:prstGeom>
        </p:spPr>
        <p:txBody>
          <a:bodyPr vert="horz" rtlCol="0" anchor="ctr">
            <a:normAutofit fontScale="825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ru-RU" sz="41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Фонд Президентских Грантов</a:t>
            </a:r>
            <a:endParaRPr kumimoji="0" lang="ru-RU" sz="41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457200" y="2332061"/>
            <a:ext cx="4186238" cy="4525963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ru-RU" b="1" dirty="0" smtClean="0"/>
              <a:t>Одобренная сумма:</a:t>
            </a:r>
            <a:br>
              <a:rPr lang="ru-RU" b="1" dirty="0" smtClean="0"/>
            </a:br>
            <a:r>
              <a:rPr lang="ru-RU" b="1" dirty="0" smtClean="0"/>
              <a:t>1 </a:t>
            </a:r>
            <a:r>
              <a:rPr lang="ru-RU" b="1" dirty="0" smtClean="0"/>
              <a:t>775 382 </a:t>
            </a:r>
            <a:r>
              <a:rPr lang="ru-RU" b="1" dirty="0" smtClean="0"/>
              <a:t>рублей</a:t>
            </a:r>
            <a:endParaRPr lang="ru-RU" b="1" dirty="0" smtClean="0"/>
          </a:p>
          <a:p>
            <a:pPr>
              <a:lnSpc>
                <a:spcPct val="120000"/>
              </a:lnSpc>
            </a:pPr>
            <a:endParaRPr lang="ru-RU" b="1" dirty="0" smtClean="0"/>
          </a:p>
          <a:p>
            <a:pPr>
              <a:lnSpc>
                <a:spcPct val="120000"/>
              </a:lnSpc>
            </a:pPr>
            <a:r>
              <a:rPr lang="ru-RU" b="1" dirty="0" smtClean="0"/>
              <a:t>Начало проекта:</a:t>
            </a:r>
            <a:br>
              <a:rPr lang="ru-RU" b="1" dirty="0" smtClean="0"/>
            </a:br>
            <a:r>
              <a:rPr lang="ru-RU" b="1" dirty="0" smtClean="0"/>
              <a:t> </a:t>
            </a:r>
            <a:r>
              <a:rPr lang="ru-RU" b="1" dirty="0" smtClean="0"/>
              <a:t>01.</a:t>
            </a:r>
            <a:r>
              <a:rPr lang="ru-RU" b="1" dirty="0" smtClean="0"/>
              <a:t>11.2023</a:t>
            </a:r>
            <a:endParaRPr lang="ru-RU" b="1" dirty="0" smtClean="0"/>
          </a:p>
          <a:p>
            <a:pPr>
              <a:lnSpc>
                <a:spcPct val="120000"/>
              </a:lnSpc>
            </a:pPr>
            <a:endParaRPr lang="ru-RU" dirty="0" smtClean="0"/>
          </a:p>
          <a:p>
            <a:pPr>
              <a:lnSpc>
                <a:spcPct val="120000"/>
              </a:lnSpc>
            </a:pPr>
            <a:r>
              <a:rPr lang="ru-RU" b="1" dirty="0" smtClean="0"/>
              <a:t>Стерилизовано:</a:t>
            </a:r>
            <a:br>
              <a:rPr lang="ru-RU" b="1" dirty="0" smtClean="0"/>
            </a:br>
            <a:r>
              <a:rPr lang="ru-RU" b="1" dirty="0" smtClean="0"/>
              <a:t>302 кошки, 148 собак.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Приобретено: 3 сканера </a:t>
            </a:r>
            <a:r>
              <a:rPr lang="ru-RU" b="1" dirty="0" smtClean="0"/>
              <a:t>универсальных.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Установлено: 450 </a:t>
            </a:r>
            <a:r>
              <a:rPr lang="ru-RU" b="1" dirty="0" smtClean="0"/>
              <a:t>чипов.</a:t>
            </a:r>
            <a:endParaRPr lang="ru-RU" b="1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4500562" y="2332061"/>
            <a:ext cx="4429156" cy="4525963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ru-RU" b="1" dirty="0" err="1" smtClean="0"/>
              <a:t>Софинансирование</a:t>
            </a:r>
            <a:r>
              <a:rPr lang="ru-RU" b="1" dirty="0" smtClean="0"/>
              <a:t>:</a:t>
            </a:r>
            <a:br>
              <a:rPr lang="ru-RU" b="1" dirty="0" smtClean="0"/>
            </a:br>
            <a:r>
              <a:rPr lang="ru-RU" b="1" dirty="0" smtClean="0"/>
              <a:t>0 рублей</a:t>
            </a:r>
            <a:endParaRPr lang="ru-RU" b="1" dirty="0" smtClean="0"/>
          </a:p>
          <a:p>
            <a:pPr>
              <a:lnSpc>
                <a:spcPct val="120000"/>
              </a:lnSpc>
            </a:pPr>
            <a:endParaRPr lang="ru-RU" b="1" dirty="0" smtClean="0"/>
          </a:p>
          <a:p>
            <a:pPr>
              <a:lnSpc>
                <a:spcPct val="120000"/>
              </a:lnSpc>
            </a:pPr>
            <a:r>
              <a:rPr lang="ru-RU" b="1" dirty="0" smtClean="0"/>
              <a:t>Окончание проекта: </a:t>
            </a:r>
            <a:br>
              <a:rPr lang="ru-RU" b="1" dirty="0" smtClean="0"/>
            </a:br>
            <a:r>
              <a:rPr lang="ru-RU" b="1" dirty="0" smtClean="0"/>
              <a:t>31.</a:t>
            </a:r>
            <a:r>
              <a:rPr lang="ru-RU" b="1" dirty="0" smtClean="0"/>
              <a:t>10.2024</a:t>
            </a:r>
            <a:endParaRPr lang="ru-RU" b="1" dirty="0" smtClean="0"/>
          </a:p>
          <a:p>
            <a:pPr>
              <a:lnSpc>
                <a:spcPct val="120000"/>
              </a:lnSpc>
            </a:pPr>
            <a:endParaRPr lang="ru-RU" dirty="0" smtClean="0"/>
          </a:p>
          <a:p>
            <a:pPr>
              <a:lnSpc>
                <a:spcPct val="120000"/>
              </a:lnSpc>
            </a:pPr>
            <a:r>
              <a:rPr lang="ru-RU" b="1" dirty="0" smtClean="0"/>
              <a:t>Наш вклад: р</a:t>
            </a:r>
            <a:r>
              <a:rPr lang="ru-RU" b="1" dirty="0" smtClean="0"/>
              <a:t>абота волонтёров, аренда </a:t>
            </a:r>
            <a:br>
              <a:rPr lang="ru-RU" b="1" dirty="0" smtClean="0"/>
            </a:br>
            <a:r>
              <a:rPr lang="ru-RU" b="1" dirty="0" smtClean="0"/>
              <a:t>офисного оборудования, офисные расходы, оплата связи, транспортные расходы</a:t>
            </a:r>
            <a:endParaRPr lang="ru-RU" dirty="0" smtClean="0">
              <a:solidFill>
                <a:srgbClr val="FF0000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</a:t>
            </a:r>
            <a:r>
              <a:rPr lang="ru-RU" dirty="0" smtClean="0"/>
              <a:t>Ответственный хозяин: стерилизуй питомца</a:t>
            </a:r>
            <a:r>
              <a:rPr lang="ru-RU" dirty="0" smtClean="0"/>
              <a:t>!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9" name="Заголовок 5"/>
          <p:cNvSpPr txBox="1">
            <a:spLocks/>
          </p:cNvSpPr>
          <p:nvPr/>
        </p:nvSpPr>
        <p:spPr>
          <a:xfrm>
            <a:off x="2214546" y="1500174"/>
            <a:ext cx="6729402" cy="571496"/>
          </a:xfrm>
          <a:prstGeom prst="rect">
            <a:avLst/>
          </a:prstGeom>
        </p:spPr>
        <p:txBody>
          <a:bodyPr vert="horz" rtlCol="0" anchor="ctr">
            <a:normAutofit fontScale="675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Грант </a:t>
            </a:r>
            <a:r>
              <a:rPr kumimoji="0" lang="ru-RU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Раиса Республики Татарстан</a:t>
            </a:r>
            <a:endParaRPr kumimoji="0" lang="ru-RU" sz="41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457200" y="2332061"/>
            <a:ext cx="4757742" cy="4097335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Одобренная сумма:</a:t>
            </a:r>
            <a:br>
              <a:rPr lang="ru-RU" sz="2000" b="1" dirty="0" smtClean="0"/>
            </a:br>
            <a:r>
              <a:rPr lang="ru-RU" sz="2000" b="1" dirty="0" smtClean="0"/>
              <a:t>2 091 800 рублей</a:t>
            </a:r>
          </a:p>
          <a:p>
            <a:endParaRPr lang="ru-RU" sz="2000" b="1" dirty="0" smtClean="0"/>
          </a:p>
          <a:p>
            <a:r>
              <a:rPr lang="ru-RU" sz="2000" b="1" dirty="0" smtClean="0"/>
              <a:t>Начало проекта:</a:t>
            </a:r>
            <a:br>
              <a:rPr lang="ru-RU" sz="2000" b="1" dirty="0" smtClean="0"/>
            </a:br>
            <a:r>
              <a:rPr lang="ru-RU" sz="2000" b="1" dirty="0" smtClean="0"/>
              <a:t> 01.04.2024</a:t>
            </a:r>
          </a:p>
          <a:p>
            <a:endParaRPr lang="ru-RU" sz="2000" b="1" dirty="0" smtClean="0"/>
          </a:p>
          <a:p>
            <a:r>
              <a:rPr lang="ru-RU" sz="2000" b="1" dirty="0" smtClean="0"/>
              <a:t>Приобретения: 4 </a:t>
            </a:r>
            <a:r>
              <a:rPr lang="ru-RU" sz="2000" b="1" dirty="0" err="1" smtClean="0"/>
              <a:t>блок-контейнера</a:t>
            </a:r>
            <a:r>
              <a:rPr lang="ru-RU" sz="2000" b="1" dirty="0" smtClean="0"/>
              <a:t>, 5 видеокамер, подъем вольеров, асфальтирование подступов, засыпка щебнем центра</a:t>
            </a:r>
            <a:endParaRPr lang="ru-RU" sz="2000" b="1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4572000" y="2332061"/>
            <a:ext cx="4357718" cy="4525963"/>
          </a:xfrm>
        </p:spPr>
        <p:txBody>
          <a:bodyPr>
            <a:normAutofit/>
          </a:bodyPr>
          <a:lstStyle/>
          <a:p>
            <a:r>
              <a:rPr lang="ru-RU" sz="2000" b="1" dirty="0" err="1" smtClean="0"/>
              <a:t>Софинансирование</a:t>
            </a:r>
            <a:r>
              <a:rPr lang="ru-RU" sz="2000" b="1" dirty="0" smtClean="0"/>
              <a:t>:</a:t>
            </a:r>
            <a:br>
              <a:rPr lang="ru-RU" sz="2000" b="1" dirty="0" smtClean="0"/>
            </a:br>
            <a:r>
              <a:rPr lang="ru-RU" sz="2000" b="1" dirty="0" smtClean="0"/>
              <a:t>15 000 рублей</a:t>
            </a:r>
          </a:p>
          <a:p>
            <a:endParaRPr lang="ru-RU" sz="2000" b="1" dirty="0" smtClean="0"/>
          </a:p>
          <a:p>
            <a:r>
              <a:rPr lang="ru-RU" sz="2000" b="1" dirty="0" smtClean="0"/>
              <a:t>Окончание проекта: </a:t>
            </a:r>
            <a:br>
              <a:rPr lang="ru-RU" sz="2000" b="1" dirty="0" smtClean="0"/>
            </a:br>
            <a:r>
              <a:rPr lang="ru-RU" sz="2000" b="1" dirty="0" smtClean="0"/>
              <a:t>30.08.2024</a:t>
            </a:r>
          </a:p>
          <a:p>
            <a:endParaRPr lang="ru-RU" sz="2000" b="1" dirty="0" smtClean="0"/>
          </a:p>
          <a:p>
            <a:r>
              <a:rPr lang="ru-RU" sz="2000" b="1" dirty="0" smtClean="0"/>
              <a:t>Наш вклад: работа волонтёров, горюче-смазочные материалы, установка видеонаблюдения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«Реновация территории передержки»</a:t>
            </a:r>
            <a:endParaRPr lang="ru-RU" dirty="0"/>
          </a:p>
        </p:txBody>
      </p:sp>
      <p:sp>
        <p:nvSpPr>
          <p:cNvPr id="9" name="Заголовок 5"/>
          <p:cNvSpPr txBox="1">
            <a:spLocks/>
          </p:cNvSpPr>
          <p:nvPr/>
        </p:nvSpPr>
        <p:spPr>
          <a:xfrm>
            <a:off x="2214546" y="1403367"/>
            <a:ext cx="6729402" cy="571496"/>
          </a:xfrm>
          <a:prstGeom prst="rect">
            <a:avLst/>
          </a:prstGeom>
        </p:spPr>
        <p:txBody>
          <a:bodyPr vert="horz" rtlCol="0" anchor="ctr">
            <a:normAutofit fontScale="600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ru-RU" sz="41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Благотворительный фонд</a:t>
            </a:r>
            <a:r>
              <a:rPr kumimoji="0" lang="ru-RU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«</a:t>
            </a:r>
            <a:r>
              <a:rPr kumimoji="0" lang="ru-RU" sz="41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Татнефть</a:t>
            </a:r>
            <a:r>
              <a:rPr kumimoji="0" lang="ru-RU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»</a:t>
            </a:r>
            <a:endParaRPr kumimoji="0" lang="ru-RU" sz="41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457200" y="2332061"/>
            <a:ext cx="4186238" cy="4525963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ru-RU" b="1" dirty="0" smtClean="0"/>
              <a:t>Одобренная сумма:</a:t>
            </a:r>
            <a:br>
              <a:rPr lang="ru-RU" b="1" dirty="0" smtClean="0"/>
            </a:br>
            <a:r>
              <a:rPr lang="ru-RU" b="1" dirty="0" smtClean="0"/>
              <a:t>1 858 139 рублей</a:t>
            </a:r>
          </a:p>
          <a:p>
            <a:pPr>
              <a:lnSpc>
                <a:spcPct val="120000"/>
              </a:lnSpc>
            </a:pPr>
            <a:endParaRPr lang="ru-RU" b="1" dirty="0" smtClean="0"/>
          </a:p>
          <a:p>
            <a:pPr>
              <a:lnSpc>
                <a:spcPct val="120000"/>
              </a:lnSpc>
            </a:pPr>
            <a:r>
              <a:rPr lang="ru-RU" b="1" dirty="0" smtClean="0"/>
              <a:t>Начало проекта:</a:t>
            </a:r>
            <a:br>
              <a:rPr lang="ru-RU" b="1" dirty="0" smtClean="0"/>
            </a:br>
            <a:r>
              <a:rPr lang="ru-RU" b="1" dirty="0" smtClean="0"/>
              <a:t> 01.06.2026</a:t>
            </a:r>
          </a:p>
          <a:p>
            <a:pPr>
              <a:lnSpc>
                <a:spcPct val="120000"/>
              </a:lnSpc>
            </a:pPr>
            <a:endParaRPr lang="ru-RU" b="1" dirty="0" smtClean="0"/>
          </a:p>
          <a:p>
            <a:pPr>
              <a:lnSpc>
                <a:spcPct val="120000"/>
              </a:lnSpc>
            </a:pPr>
            <a:r>
              <a:rPr lang="ru-RU" b="1" dirty="0" smtClean="0"/>
              <a:t>Приобретения:</a:t>
            </a:r>
            <a:br>
              <a:rPr lang="ru-RU" b="1" dirty="0" smtClean="0"/>
            </a:br>
            <a:r>
              <a:rPr lang="ru-RU" b="1" dirty="0" smtClean="0"/>
              <a:t>крематор, прицеп,</a:t>
            </a:r>
            <a:br>
              <a:rPr lang="ru-RU" b="1" dirty="0" smtClean="0"/>
            </a:br>
            <a:r>
              <a:rPr lang="ru-RU" b="1" dirty="0" smtClean="0"/>
              <a:t>мини-трактор, напольные весы, морозильный ларь, гидравлическая тележка</a:t>
            </a:r>
            <a:endParaRPr lang="ru-RU" b="1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4500562" y="2332061"/>
            <a:ext cx="4429156" cy="4525963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ru-RU" b="1" dirty="0" err="1" smtClean="0"/>
              <a:t>Софинансирование</a:t>
            </a:r>
            <a:r>
              <a:rPr lang="ru-RU" b="1" dirty="0" smtClean="0"/>
              <a:t>:</a:t>
            </a:r>
            <a:br>
              <a:rPr lang="ru-RU" b="1" dirty="0" smtClean="0"/>
            </a:br>
            <a:r>
              <a:rPr lang="ru-RU" b="1" dirty="0" smtClean="0"/>
              <a:t>1 758 090 рублей</a:t>
            </a:r>
          </a:p>
          <a:p>
            <a:pPr>
              <a:lnSpc>
                <a:spcPct val="120000"/>
              </a:lnSpc>
            </a:pPr>
            <a:endParaRPr lang="ru-RU" b="1" dirty="0" smtClean="0"/>
          </a:p>
          <a:p>
            <a:pPr>
              <a:lnSpc>
                <a:spcPct val="120000"/>
              </a:lnSpc>
            </a:pPr>
            <a:r>
              <a:rPr lang="ru-RU" b="1" dirty="0" smtClean="0"/>
              <a:t>Окончание проекта: </a:t>
            </a:r>
            <a:br>
              <a:rPr lang="ru-RU" b="1" dirty="0" smtClean="0"/>
            </a:br>
            <a:r>
              <a:rPr lang="ru-RU" b="1" dirty="0" smtClean="0"/>
              <a:t>30.11.2026</a:t>
            </a:r>
          </a:p>
          <a:p>
            <a:pPr>
              <a:lnSpc>
                <a:spcPct val="120000"/>
              </a:lnSpc>
            </a:pPr>
            <a:endParaRPr lang="ru-RU" b="1" dirty="0" smtClean="0"/>
          </a:p>
          <a:p>
            <a:pPr>
              <a:lnSpc>
                <a:spcPct val="120000"/>
              </a:lnSpc>
            </a:pPr>
            <a:r>
              <a:rPr lang="ru-RU" b="1" dirty="0" smtClean="0"/>
              <a:t>Наш вклад: бетонное основание и навес для крематора, навес для мини-трактора и др.оборудования, доставка оборудования, установка </a:t>
            </a:r>
            <a:r>
              <a:rPr lang="ru-RU" b="1" dirty="0" err="1" smtClean="0"/>
              <a:t>фаркопа</a:t>
            </a:r>
            <a:r>
              <a:rPr lang="ru-RU" b="1" dirty="0" smtClean="0"/>
              <a:t>, </a:t>
            </a:r>
            <a:r>
              <a:rPr lang="ru-RU" b="1" dirty="0" err="1" smtClean="0"/>
              <a:t>гсм</a:t>
            </a:r>
            <a:endParaRPr lang="ru-RU" b="1" dirty="0" smtClean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«Закон и порядок в убежище для братьев наших меньших»</a:t>
            </a:r>
            <a:endParaRPr lang="ru-RU" dirty="0"/>
          </a:p>
        </p:txBody>
      </p:sp>
      <p:sp>
        <p:nvSpPr>
          <p:cNvPr id="9" name="Заголовок 5"/>
          <p:cNvSpPr txBox="1">
            <a:spLocks/>
          </p:cNvSpPr>
          <p:nvPr/>
        </p:nvSpPr>
        <p:spPr>
          <a:xfrm>
            <a:off x="2214546" y="1500174"/>
            <a:ext cx="6729402" cy="571496"/>
          </a:xfrm>
          <a:prstGeom prst="rect">
            <a:avLst/>
          </a:prstGeom>
        </p:spPr>
        <p:txBody>
          <a:bodyPr vert="horz" rtlCol="0" anchor="ctr">
            <a:normAutofit fontScale="600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ru-RU" sz="41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Благотворительный фонд</a:t>
            </a:r>
            <a:r>
              <a:rPr kumimoji="0" lang="ru-RU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«</a:t>
            </a:r>
            <a:r>
              <a:rPr kumimoji="0" lang="ru-RU" sz="41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Татнефть</a:t>
            </a:r>
            <a:r>
              <a:rPr kumimoji="0" lang="ru-RU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»</a:t>
            </a:r>
            <a:endParaRPr kumimoji="0" lang="ru-RU" sz="41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115</TotalTime>
  <Words>137</Words>
  <PresentationFormat>Экран (4:3)</PresentationFormat>
  <Paragraphs>87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Открытая</vt:lpstr>
      <vt:lpstr>Наши победы</vt:lpstr>
      <vt:lpstr>«Бездомные рождаются дома! Осознай свою ответственность»</vt:lpstr>
      <vt:lpstr>«Стерилизация бездомышей: комплексный подход - безопасный город»</vt:lpstr>
      <vt:lpstr>«Убежище для братьев наших меньших»</vt:lpstr>
      <vt:lpstr>«Стерилизация бездомышей: комплексный подход - безопасный город. 2022-2023 гг.»</vt:lpstr>
      <vt:lpstr>«Ответственный хозяин: стерилизуй питомца!»</vt:lpstr>
      <vt:lpstr>«Реновация территории передержки»</vt:lpstr>
      <vt:lpstr>«Закон и порядок в убежище для братьев наших меньших»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Наши победы</dc:title>
  <dc:creator>Nata</dc:creator>
  <cp:lastModifiedBy>Nata</cp:lastModifiedBy>
  <cp:revision>21</cp:revision>
  <dcterms:created xsi:type="dcterms:W3CDTF">2026-04-29T05:10:03Z</dcterms:created>
  <dcterms:modified xsi:type="dcterms:W3CDTF">2026-05-04T17:10:43Z</dcterms:modified>
</cp:coreProperties>
</file>