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3" r:id="rId1"/>
    <p:sldMasterId id="2147483675" r:id="rId2"/>
  </p:sldMasterIdLst>
  <p:notesMasterIdLst>
    <p:notesMasterId r:id="rId19"/>
  </p:notesMasterIdLst>
  <p:sldIdLst>
    <p:sldId id="258" r:id="rId3"/>
    <p:sldId id="268" r:id="rId4"/>
    <p:sldId id="272" r:id="rId5"/>
    <p:sldId id="276" r:id="rId6"/>
    <p:sldId id="273" r:id="rId7"/>
    <p:sldId id="261" r:id="rId8"/>
    <p:sldId id="262" r:id="rId9"/>
    <p:sldId id="263" r:id="rId10"/>
    <p:sldId id="279" r:id="rId11"/>
    <p:sldId id="264" r:id="rId12"/>
    <p:sldId id="278" r:id="rId13"/>
    <p:sldId id="274" r:id="rId14"/>
    <p:sldId id="266" r:id="rId15"/>
    <p:sldId id="277" r:id="rId16"/>
    <p:sldId id="280" r:id="rId17"/>
    <p:sldId id="281" r:id="rId18"/>
  </p:sldIdLst>
  <p:sldSz cx="9144000" cy="5143500" type="screen16x9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2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2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2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2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!akov RePack" initials="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B6B6B6"/>
    <a:srgbClr val="C7C7C7"/>
    <a:srgbClr val="000000"/>
    <a:srgbClr val="D5D5D5"/>
    <a:srgbClr val="DEDEDE"/>
    <a:srgbClr val="A21245"/>
    <a:srgbClr val="9B9B9B"/>
    <a:srgbClr val="404040"/>
  </p:clrMru>
</p:presentationPr>
</file>

<file path=ppt/tableStyles.xml><?xml version="1.0" encoding="utf-8"?>
<a:tblStyleLst xmlns:a="http://schemas.openxmlformats.org/drawingml/2006/main" def="{F6A0FDD9-1542-4897-8B34-9ECA02668951}">
  <a:tblStyle styleId="{F6A0FDD9-1542-4897-8B34-9ECA0266895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E8C0925B-C213-4998-8F30-9B21F0195583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857" autoAdjust="0"/>
    <p:restoredTop sz="98015" autoAdjust="0"/>
  </p:normalViewPr>
  <p:slideViewPr>
    <p:cSldViewPr snapToGrid="0">
      <p:cViewPr>
        <p:scale>
          <a:sx n="150" d="100"/>
          <a:sy n="150" d="100"/>
        </p:scale>
        <p:origin x="-582" y="6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3;n"/>
          <p:cNvSpPr txBox="1">
            <a:spLocks noGrp="1"/>
          </p:cNvSpPr>
          <p:nvPr>
            <p:ph type="hdr" idx="2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ts val="1400"/>
              <a:buFont typeface="Arial" charset="0"/>
              <a:buNone/>
              <a:defRPr sz="1200"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39" name="Google Shape;4;n"/>
          <p:cNvSpPr txBox="1">
            <a:spLocks noGrp="1"/>
          </p:cNvSpPr>
          <p:nvPr/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algn="r">
              <a:buClr>
                <a:srgbClr val="000000"/>
              </a:buClr>
              <a:buSzPts val="1400"/>
              <a:buFont typeface="Arial" charset="0"/>
              <a:buNone/>
              <a:defRPr/>
            </a:pPr>
            <a:endParaRPr lang="ru-RU"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6388" name="Google Shape;5;n"/>
          <p:cNvSpPr>
            <a:spLocks noGrp="1" noRot="1" noChangeAspect="1"/>
          </p:cNvSpPr>
          <p:nvPr>
            <p:ph type="sldImg" idx="3"/>
          </p:nvPr>
        </p:nvSpPr>
        <p:spPr bwMode="auto">
          <a:xfrm>
            <a:off x="109538" y="741363"/>
            <a:ext cx="6578600" cy="3702050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60000 65536"/>
              <a:gd name="T9" fmla="*/ 0 60000 65536"/>
              <a:gd name="T10" fmla="*/ 0 60000 65536"/>
              <a:gd name="T11" fmla="*/ 0 60000 65536"/>
              <a:gd name="T12" fmla="*/ 0 w 120000"/>
              <a:gd name="T13" fmla="*/ 0 h 120000"/>
              <a:gd name="T14" fmla="*/ 120000 w 120000"/>
              <a:gd name="T15" fmla="*/ 120000 h 1200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389" name="Google Shape;6;n"/>
          <p:cNvSpPr txBox="1">
            <a:spLocks noGrp="1"/>
          </p:cNvSpPr>
          <p:nvPr>
            <p:ph type="body" idx="1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>
              <a:sym typeface="Arial" charset="0"/>
            </a:endParaRPr>
          </a:p>
        </p:txBody>
      </p:sp>
      <p:sp>
        <p:nvSpPr>
          <p:cNvPr id="14342" name="Google Shape;7;n"/>
          <p:cNvSpPr txBox="1">
            <a:spLocks noGrp="1"/>
          </p:cNvSpPr>
          <p:nvPr/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>
              <a:buClr>
                <a:srgbClr val="000000"/>
              </a:buClr>
              <a:buSzPts val="1400"/>
              <a:buFont typeface="Arial" charset="0"/>
              <a:buNone/>
              <a:defRPr/>
            </a:pPr>
            <a:endParaRPr lang="ru-RU"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4343" name="Google Shape;8;n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Clr>
                <a:srgbClr val="000000"/>
              </a:buClr>
              <a:buFont typeface="Arial" charset="0"/>
              <a:buNone/>
              <a:defRPr/>
            </a:pPr>
            <a:fld id="{0B950B31-9488-4739-9AD2-C890771BA255}" type="slidenum">
              <a:rPr lang="ru-RU">
                <a:latin typeface="Calibri" pitchFamily="34" charset="0"/>
                <a:sym typeface="Calibri" pitchFamily="34" charset="0"/>
              </a:rPr>
              <a:pPr algn="r">
                <a:buClr>
                  <a:srgbClr val="000000"/>
                </a:buClr>
                <a:buFont typeface="Arial" charset="0"/>
                <a:buNone/>
                <a:defRPr/>
              </a:pPr>
              <a:t>‹#›</a:t>
            </a:fld>
            <a:endParaRPr lang="ru-RU">
              <a:latin typeface="Calibri" pitchFamily="34" charset="0"/>
              <a:sym typeface="Calibri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1pPr>
    <a:lvl2pPr marL="742950" lvl="1" indent="-2857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2pPr>
    <a:lvl3pPr marL="1143000" lvl="2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3pPr>
    <a:lvl4pPr marL="1600200" lvl="3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4pPr>
    <a:lvl5pPr marL="2057400" lvl="4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>
          <a:ln>
            <a:headEnd/>
            <a:tailEnd/>
          </a:ln>
        </p:spPr>
      </p:sp>
      <p:sp>
        <p:nvSpPr>
          <p:cNvPr id="23554" name="Заметки 2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buSzPts val="1400"/>
            </a:pPr>
            <a:endParaRPr lang="ru-RU" sz="1200" smtClean="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Clr>
                <a:srgbClr val="000000"/>
              </a:buClr>
              <a:buFont typeface="Arial" charset="0"/>
              <a:buNone/>
            </a:pPr>
            <a:fld id="{B234DDBA-BD9D-4DEA-8769-E7B562C3B79F}" type="slidenum">
              <a:rPr lang="ru-RU">
                <a:latin typeface="Calibri" pitchFamily="34" charset="0"/>
                <a:sym typeface="Calibri" pitchFamily="34" charset="0"/>
              </a:rPr>
              <a:pPr algn="r">
                <a:buClr>
                  <a:srgbClr val="000000"/>
                </a:buClr>
                <a:buFont typeface="Arial" charset="0"/>
                <a:buNone/>
              </a:pPr>
              <a:t>6</a:t>
            </a:fld>
            <a:endParaRPr lang="ru-RU">
              <a:latin typeface="Calibri" pitchFamily="34" charset="0"/>
              <a:sym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>
          <a:ln>
            <a:headEnd/>
            <a:tailEnd/>
          </a:ln>
        </p:spPr>
      </p:sp>
      <p:sp>
        <p:nvSpPr>
          <p:cNvPr id="25602" name="Заметки 2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buSzPts val="1400"/>
            </a:pPr>
            <a:endParaRPr lang="ru-RU" sz="1200" smtClean="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Clr>
                <a:srgbClr val="000000"/>
              </a:buClr>
              <a:buFont typeface="Arial" charset="0"/>
              <a:buNone/>
            </a:pPr>
            <a:fld id="{2F8BB9E2-A198-4D50-A3B5-486A282CAB8D}" type="slidenum">
              <a:rPr lang="ru-RU">
                <a:latin typeface="Calibri" pitchFamily="34" charset="0"/>
                <a:sym typeface="Calibri" pitchFamily="34" charset="0"/>
              </a:rPr>
              <a:pPr algn="r">
                <a:buClr>
                  <a:srgbClr val="000000"/>
                </a:buClr>
                <a:buFont typeface="Arial" charset="0"/>
                <a:buNone/>
              </a:pPr>
              <a:t>7</a:t>
            </a:fld>
            <a:endParaRPr lang="ru-RU">
              <a:latin typeface="Calibri" pitchFamily="34" charset="0"/>
              <a:sym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>
          <a:ln>
            <a:headEnd/>
            <a:tailEnd/>
          </a:ln>
        </p:spPr>
      </p:sp>
      <p:sp>
        <p:nvSpPr>
          <p:cNvPr id="27650" name="Заметки 2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buSzPts val="1400"/>
            </a:pPr>
            <a:endParaRPr lang="ru-RU" sz="1200" smtClean="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Clr>
                <a:srgbClr val="000000"/>
              </a:buClr>
              <a:buFont typeface="Arial" charset="0"/>
              <a:buNone/>
            </a:pPr>
            <a:fld id="{376D8390-1927-48A0-877B-1DDBB428270D}" type="slidenum">
              <a:rPr lang="ru-RU">
                <a:latin typeface="Calibri" pitchFamily="34" charset="0"/>
                <a:sym typeface="Calibri" pitchFamily="34" charset="0"/>
              </a:rPr>
              <a:pPr algn="r">
                <a:buClr>
                  <a:srgbClr val="000000"/>
                </a:buClr>
                <a:buFont typeface="Arial" charset="0"/>
                <a:buNone/>
              </a:pPr>
              <a:t>8</a:t>
            </a:fld>
            <a:endParaRPr lang="ru-RU">
              <a:latin typeface="Calibri" pitchFamily="34" charset="0"/>
              <a:sym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>
          <a:ln>
            <a:headEnd/>
            <a:tailEnd/>
          </a:ln>
        </p:spPr>
      </p:sp>
      <p:sp>
        <p:nvSpPr>
          <p:cNvPr id="30722" name="Заметки 2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buSzPts val="1400"/>
            </a:pPr>
            <a:endParaRPr lang="ru-RU" sz="1200" smtClean="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30723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Clr>
                <a:srgbClr val="000000"/>
              </a:buClr>
              <a:buFont typeface="Arial" charset="0"/>
              <a:buNone/>
            </a:pPr>
            <a:fld id="{AD1BFEC3-876F-48E9-A160-853AEF7BF2D8}" type="slidenum">
              <a:rPr lang="ru-RU">
                <a:latin typeface="Calibri" pitchFamily="34" charset="0"/>
                <a:sym typeface="Calibri" pitchFamily="34" charset="0"/>
              </a:rPr>
              <a:pPr algn="r">
                <a:buClr>
                  <a:srgbClr val="000000"/>
                </a:buClr>
                <a:buFont typeface="Arial" charset="0"/>
                <a:buNone/>
              </a:pPr>
              <a:t>10</a:t>
            </a:fld>
            <a:endParaRPr lang="ru-RU">
              <a:latin typeface="Calibri" pitchFamily="34" charset="0"/>
              <a:sym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Образ слайда 1"/>
          <p:cNvSpPr>
            <a:spLocks noGrp="1" noRot="1" noChangeAspect="1"/>
          </p:cNvSpPr>
          <p:nvPr>
            <p:ph type="sldImg"/>
          </p:nvPr>
        </p:nvSpPr>
        <p:spPr>
          <a:ln>
            <a:headEnd/>
            <a:tailEnd/>
          </a:ln>
        </p:spPr>
      </p:sp>
      <p:sp>
        <p:nvSpPr>
          <p:cNvPr id="34818" name="Заметки 2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buSzPts val="1400"/>
            </a:pPr>
            <a:endParaRPr lang="ru-RU" sz="1200" smtClean="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34819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Clr>
                <a:srgbClr val="000000"/>
              </a:buClr>
              <a:buFont typeface="Arial" charset="0"/>
              <a:buNone/>
            </a:pPr>
            <a:fld id="{11D9A46F-30D8-4D98-9A65-05C357BC5CF2}" type="slidenum">
              <a:rPr lang="ru-RU">
                <a:latin typeface="Calibri" pitchFamily="34" charset="0"/>
                <a:sym typeface="Calibri" pitchFamily="34" charset="0"/>
              </a:rPr>
              <a:pPr algn="r">
                <a:buClr>
                  <a:srgbClr val="000000"/>
                </a:buClr>
                <a:buFont typeface="Arial" charset="0"/>
                <a:buNone/>
              </a:pPr>
              <a:t>13</a:t>
            </a:fld>
            <a:endParaRPr lang="ru-RU">
              <a:latin typeface="Calibri" pitchFamily="34" charset="0"/>
              <a:sym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0AEBF-6D53-4E10-9EA0-6265B53CDC9E}" type="datetimeFigureOut">
              <a:rPr lang="ru-RU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8CD59-E142-41CC-B8B1-F90EC583F9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FDFED-FF1C-4C42-A095-538BD530BF53}" type="datetimeFigureOut">
              <a:rPr lang="ru-RU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6D884E-2612-46CE-AB29-8B75E8C505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8B625-99E5-4D60-9D96-F6E52E61AB33}" type="datetimeFigureOut">
              <a:rPr lang="ru-RU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7DAEC-7A0C-4699-871D-E0A58B3F69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00150"/>
            <a:ext cx="8229600" cy="3394075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7E45D-9404-4614-BEB5-0B1D0C1053C7}" type="datetimeFigureOut">
              <a:rPr lang="ru-RU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B62C3-71C3-4B9B-BCA6-0FC4E9EDC7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0;p9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  <a:defRPr/>
            </a:pPr>
            <a:endParaRPr lang="ru-RU" sz="1400"/>
          </a:p>
        </p:txBody>
      </p: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anchor="b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anchor="ctr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" name="Google Shape;44;p9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 algn="r">
              <a:buClr>
                <a:srgbClr val="000000"/>
              </a:buClr>
              <a:buFont typeface="Arial" charset="0"/>
              <a:buNone/>
              <a:defRPr sz="1000">
                <a:solidFill>
                  <a:srgbClr val="595959"/>
                </a:solidFill>
              </a:defRPr>
            </a:lvl1pPr>
          </a:lstStyle>
          <a:p>
            <a:pPr>
              <a:defRPr/>
            </a:pPr>
            <a:fld id="{12F6AB81-B6BA-4923-8F73-2517B56B71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E8325-9729-4CC3-B143-5D750A102610}" type="datetimeFigureOut">
              <a:rPr lang="ru-RU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2A8FF-185D-44EA-A806-3FFFC2543E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27396-3623-4676-848B-23159A2649A4}" type="datetimeFigureOut">
              <a:rPr lang="ru-RU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8AC44-442D-4C71-826E-F8FE7FD92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58F98-ECE3-4C58-952E-516256E23DC4}" type="datetimeFigureOut">
              <a:rPr lang="ru-RU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9DC97-0A16-4B55-86B5-47946D62EB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C054C-80B3-4DC4-B270-4452E9FE684E}" type="datetimeFigureOut">
              <a:rPr lang="ru-RU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BD39E-4492-48E2-BAAB-A2547E65ED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9C82E-E4BF-4C9F-9E6D-77207F1E113F}" type="datetimeFigureOut">
              <a:rPr lang="ru-RU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3F387-7473-408C-8F25-821E9787D3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E2EFB-6783-425B-A9D1-1C237E2E98D9}" type="datetimeFigureOut">
              <a:rPr lang="ru-RU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93104-CC48-4252-8D1D-10B1A01FB7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0E085-E115-41F7-9F09-3C80C7DDA904}" type="datetimeFigureOut">
              <a:rPr lang="ru-RU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FA268-2EDB-44EA-A32F-791B6D5757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50D5F-CAE1-4AA6-B563-37C513F13159}" type="datetimeFigureOut">
              <a:rPr lang="ru-RU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2537D-7DD4-4D97-8F09-FFD304F562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4738701-9C66-4335-B07D-80A546915151}" type="datetimeFigureOut">
              <a:rPr lang="ru-RU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1C0D8A9-56B8-431A-8EFC-E62FB7204B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7" r:id="rId2"/>
    <p:sldLayoutId id="2147483686" r:id="rId3"/>
    <p:sldLayoutId id="2147483685" r:id="rId4"/>
    <p:sldLayoutId id="2147483684" r:id="rId5"/>
    <p:sldLayoutId id="2147483683" r:id="rId6"/>
    <p:sldLayoutId id="2147483682" r:id="rId7"/>
    <p:sldLayoutId id="2147483681" r:id="rId8"/>
    <p:sldLayoutId id="2147483680" r:id="rId9"/>
    <p:sldLayoutId id="2147483679" r:id="rId10"/>
    <p:sldLayoutId id="2147483678" r:id="rId11"/>
    <p:sldLayoutId id="214748367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10;p1"/>
          <p:cNvSpPr txBox="1">
            <a:spLocks noGrp="1"/>
          </p:cNvSpPr>
          <p:nvPr>
            <p:ph type="title"/>
          </p:nvPr>
        </p:nvSpPr>
        <p:spPr bwMode="auto">
          <a:xfrm>
            <a:off x="311150" y="444500"/>
            <a:ext cx="8521700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>
              <a:sym typeface="Arial" charset="0"/>
            </a:endParaRPr>
          </a:p>
        </p:txBody>
      </p:sp>
      <p:sp>
        <p:nvSpPr>
          <p:cNvPr id="14339" name="Google Shape;11;p1"/>
          <p:cNvSpPr txBox="1">
            <a:spLocks noGrp="1"/>
          </p:cNvSpPr>
          <p:nvPr>
            <p:ph type="body" idx="1"/>
          </p:nvPr>
        </p:nvSpPr>
        <p:spPr bwMode="auto">
          <a:xfrm>
            <a:off x="311150" y="1152525"/>
            <a:ext cx="85217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>
              <a:sym typeface="Arial" charset="0"/>
            </a:endParaRPr>
          </a:p>
        </p:txBody>
      </p:sp>
      <p:sp>
        <p:nvSpPr>
          <p:cNvPr id="6" name="Google Shape;44;p9"/>
          <p:cNvSpPr txBox="1">
            <a:spLocks noGrp="1"/>
          </p:cNvSpPr>
          <p:nvPr>
            <p:ph type="sldNum" idx="4"/>
          </p:nvPr>
        </p:nvSpPr>
        <p:spPr bwMode="auto">
          <a:xfrm>
            <a:off x="8472488" y="4662488"/>
            <a:ext cx="549275" cy="3937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Font typeface="Arial" charset="0"/>
              <a:buNone/>
              <a:defRPr sz="1000">
                <a:solidFill>
                  <a:srgbClr val="595959"/>
                </a:solidFill>
              </a:defRPr>
            </a:lvl1pPr>
          </a:lstStyle>
          <a:p>
            <a:pPr>
              <a:defRPr/>
            </a:pPr>
            <a:fld id="{BAADC8B0-C076-4783-8A9D-015C6C0E63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+mj-lt"/>
          <a:ea typeface="+mj-ea"/>
          <a:cs typeface="+mj-cs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+mn-lt"/>
          <a:ea typeface="+mn-ea"/>
          <a:cs typeface="+mn-cs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+mn-lt"/>
          <a:ea typeface="+mn-ea"/>
          <a:cs typeface="+mn-cs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+mn-lt"/>
          <a:ea typeface="+mn-ea"/>
          <a:cs typeface="+mn-cs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+mn-lt"/>
          <a:ea typeface="+mn-ea"/>
          <a:cs typeface="+mn-cs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+mn-lt"/>
          <a:ea typeface="+mn-ea"/>
          <a:cs typeface="+mn-cs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n-lt"/>
          <a:ea typeface="+mn-ea"/>
          <a:cs typeface="+mn-cs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n-lt"/>
          <a:ea typeface="+mn-ea"/>
          <a:cs typeface="+mn-cs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n-lt"/>
          <a:ea typeface="+mn-ea"/>
          <a:cs typeface="+mn-cs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n-lt"/>
          <a:ea typeface="+mn-ea"/>
          <a:cs typeface="+mn-cs"/>
          <a:sym typeface="Arial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jpeg"/><Relationship Id="rId3" Type="http://schemas.openxmlformats.org/officeDocument/2006/relationships/image" Target="../media/image27.jpeg"/><Relationship Id="rId7" Type="http://schemas.openxmlformats.org/officeDocument/2006/relationships/image" Target="../media/image31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jpeg"/><Relationship Id="rId5" Type="http://schemas.openxmlformats.org/officeDocument/2006/relationships/image" Target="../media/image29.jpeg"/><Relationship Id="rId4" Type="http://schemas.openxmlformats.org/officeDocument/2006/relationships/image" Target="../media/image28.jpeg"/><Relationship Id="rId9" Type="http://schemas.openxmlformats.org/officeDocument/2006/relationships/image" Target="../media/image3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jpeg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3" y="3575050"/>
            <a:ext cx="91440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Box 12"/>
          <p:cNvSpPr txBox="1">
            <a:spLocks noChangeArrowheads="1"/>
          </p:cNvSpPr>
          <p:nvPr/>
        </p:nvSpPr>
        <p:spPr bwMode="auto">
          <a:xfrm>
            <a:off x="1131888" y="1044575"/>
            <a:ext cx="19923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buClr>
                <a:srgbClr val="000000"/>
              </a:buClr>
              <a:buFont typeface="Arial" charset="0"/>
              <a:buNone/>
            </a:pPr>
            <a:r>
              <a:rPr lang="ru-RU" b="1" u="sng"/>
              <a:t>Задачи:</a:t>
            </a:r>
            <a:endParaRPr lang="ru-RU"/>
          </a:p>
        </p:txBody>
      </p:sp>
      <p:sp>
        <p:nvSpPr>
          <p:cNvPr id="17413" name="TextBox 16"/>
          <p:cNvSpPr txBox="1">
            <a:spLocks noChangeArrowheads="1"/>
          </p:cNvSpPr>
          <p:nvPr/>
        </p:nvSpPr>
        <p:spPr bwMode="auto">
          <a:xfrm>
            <a:off x="1125538" y="3249613"/>
            <a:ext cx="1992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buClr>
                <a:srgbClr val="000000"/>
              </a:buClr>
              <a:buFont typeface="Arial" charset="0"/>
              <a:buNone/>
            </a:pPr>
            <a:r>
              <a:rPr lang="ru-RU" b="1" u="sng"/>
              <a:t>Место реализации</a:t>
            </a:r>
          </a:p>
          <a:p>
            <a:pPr algn="r">
              <a:buClr>
                <a:srgbClr val="000000"/>
              </a:buClr>
              <a:buFont typeface="Arial" charset="0"/>
              <a:buNone/>
            </a:pPr>
            <a:r>
              <a:rPr lang="ru-RU" b="1" u="sng"/>
              <a:t>проекта:</a:t>
            </a:r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3243263" y="877888"/>
            <a:ext cx="5805487" cy="22256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  <a:prstDash val="dash"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  <a:defRPr/>
            </a:pPr>
            <a:r>
              <a:rPr lang="ru-RU" sz="1000"/>
              <a:t>План: 1 Русские народные игры: «Тетёра шла», «Золотые ворота», «Горелки», «Ручеёк». (Направленно на детей до 10 лет для привлечения единомышленников)</a:t>
            </a:r>
          </a:p>
          <a:p>
            <a:pPr>
              <a:buClr>
                <a:srgbClr val="000000"/>
              </a:buClr>
              <a:buFont typeface="Arial" charset="0"/>
              <a:buNone/>
              <a:defRPr/>
            </a:pPr>
            <a:endParaRPr lang="ru-RU" sz="1000"/>
          </a:p>
          <a:p>
            <a:pPr>
              <a:buClr>
                <a:srgbClr val="000000"/>
              </a:buClr>
              <a:buFont typeface="Arial" charset="0"/>
              <a:buNone/>
              <a:defRPr/>
            </a:pPr>
            <a:r>
              <a:rPr lang="ru-RU" sz="1000"/>
              <a:t> 2 Посиделки с чаепитием и рассказами о русских традициях и обрядах: Рождество, Масленица, Пасха, Иван Купала, День Петра и Февронии, Спас, Покрова, Свадьба. (Направленно на  социально незащищенную группу людей: дети-сироты, инвалиды, пожилые)</a:t>
            </a:r>
          </a:p>
          <a:p>
            <a:pPr>
              <a:buClr>
                <a:srgbClr val="000000"/>
              </a:buClr>
              <a:buFont typeface="Arial" charset="0"/>
              <a:buNone/>
              <a:defRPr/>
            </a:pPr>
            <a:endParaRPr lang="ru-RU" sz="1000"/>
          </a:p>
          <a:p>
            <a:pPr>
              <a:buClr>
                <a:srgbClr val="000000"/>
              </a:buClr>
              <a:buFont typeface="Arial" charset="0"/>
              <a:buNone/>
              <a:defRPr/>
            </a:pPr>
            <a:r>
              <a:rPr lang="ru-RU" sz="1000"/>
              <a:t>3 Русские вечёрки- поиграть, пошутить, посмеяться: «Растопи печку», «смотать клубочек», «вышибалы», «городки», «жмурки»,«назови пословицу», «отгадывание загадок».(Направленно от 10 лет детский интернат).</a:t>
            </a:r>
          </a:p>
          <a:p>
            <a:pPr>
              <a:buClr>
                <a:srgbClr val="000000"/>
              </a:buClr>
              <a:buFont typeface="Arial" charset="0"/>
              <a:buNone/>
              <a:defRPr/>
            </a:pPr>
            <a:endParaRPr lang="ru-RU" sz="1000"/>
          </a:p>
          <a:p>
            <a:pPr>
              <a:buClr>
                <a:srgbClr val="000000"/>
              </a:buClr>
              <a:buFont typeface="Arial" charset="0"/>
              <a:buNone/>
              <a:defRPr/>
            </a:pPr>
            <a:r>
              <a:rPr lang="ru-RU" sz="1000"/>
              <a:t>4 Концерты народных песен, закличек, частушек.(Для любого возраста и для разных мероприятий).</a:t>
            </a:r>
          </a:p>
          <a:p>
            <a:pPr>
              <a:buClr>
                <a:srgbClr val="000000"/>
              </a:buClr>
              <a:buFont typeface="Arial" charset="0"/>
              <a:buNone/>
              <a:defRPr/>
            </a:pPr>
            <a:endParaRPr lang="ru-RU" sz="1000"/>
          </a:p>
        </p:txBody>
      </p:sp>
      <p:sp>
        <p:nvSpPr>
          <p:cNvPr id="19" name="TextBox 18"/>
          <p:cNvSpPr txBox="1"/>
          <p:nvPr/>
        </p:nvSpPr>
        <p:spPr>
          <a:xfrm>
            <a:off x="3235325" y="3214688"/>
            <a:ext cx="5807075" cy="19367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  <a:prstDash val="dash"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  <a:defRPr/>
            </a:pPr>
            <a:r>
              <a:rPr lang="ru-RU" sz="1100"/>
              <a:t>- </a:t>
            </a:r>
            <a:r>
              <a:rPr lang="ru-RU" sz="1000"/>
              <a:t>1 МАОУ СШ г.Липецка</a:t>
            </a:r>
          </a:p>
          <a:p>
            <a:pPr>
              <a:buClr>
                <a:srgbClr val="000000"/>
              </a:buClr>
              <a:buFont typeface="Arial" charset="0"/>
              <a:buNone/>
              <a:defRPr/>
            </a:pPr>
            <a:r>
              <a:rPr lang="ru-RU" sz="1000"/>
              <a:t>  2 ДОУ г.Липецка</a:t>
            </a:r>
          </a:p>
          <a:p>
            <a:pPr>
              <a:buClr>
                <a:srgbClr val="000000"/>
              </a:buClr>
              <a:buFont typeface="Arial" charset="0"/>
              <a:buNone/>
              <a:defRPr/>
            </a:pPr>
            <a:r>
              <a:rPr lang="ru-RU" sz="1000"/>
              <a:t>  3 Детские площадки г.Липецка ( парки, ТРЦ «Флинт», «Радуга», «Европа», «Малина»)</a:t>
            </a:r>
          </a:p>
          <a:p>
            <a:pPr>
              <a:buClr>
                <a:srgbClr val="000000"/>
              </a:buClr>
              <a:buFont typeface="Arial" charset="0"/>
              <a:buNone/>
              <a:defRPr/>
            </a:pPr>
            <a:r>
              <a:rPr lang="ru-RU" sz="1000"/>
              <a:t>  4 ОДБ г.Липецка</a:t>
            </a:r>
          </a:p>
          <a:p>
            <a:pPr>
              <a:buClr>
                <a:srgbClr val="000000"/>
              </a:buClr>
              <a:buFont typeface="Arial" charset="0"/>
              <a:buNone/>
              <a:defRPr/>
            </a:pPr>
            <a:r>
              <a:rPr lang="ru-RU" sz="1000"/>
              <a:t>  5 ЛРОО ПИИС «Солнечный мир»</a:t>
            </a:r>
          </a:p>
          <a:p>
            <a:pPr>
              <a:buClr>
                <a:srgbClr val="000000"/>
              </a:buClr>
              <a:buFont typeface="Arial" charset="0"/>
              <a:buNone/>
              <a:defRPr/>
            </a:pPr>
            <a:r>
              <a:rPr lang="ru-RU" sz="1000"/>
              <a:t>  6 санаторий «Восход»</a:t>
            </a:r>
          </a:p>
          <a:p>
            <a:pPr>
              <a:buClr>
                <a:srgbClr val="000000"/>
              </a:buClr>
              <a:buFont typeface="Arial" charset="0"/>
              <a:buNone/>
              <a:defRPr/>
            </a:pPr>
            <a:r>
              <a:rPr lang="ru-RU" sz="1000"/>
              <a:t>  7 Детский санаторий «Мечта»</a:t>
            </a:r>
          </a:p>
          <a:p>
            <a:pPr>
              <a:buClr>
                <a:srgbClr val="000000"/>
              </a:buClr>
              <a:buFont typeface="Arial" charset="0"/>
              <a:buNone/>
              <a:defRPr/>
            </a:pPr>
            <a:r>
              <a:rPr lang="ru-RU" sz="1000"/>
              <a:t>  8 ОБУ Центр социальной защиты населения по г.Липецк «Дом ветеранов»</a:t>
            </a:r>
          </a:p>
          <a:p>
            <a:pPr>
              <a:buClr>
                <a:srgbClr val="000000"/>
              </a:buClr>
              <a:buFont typeface="Arial" charset="0"/>
              <a:buNone/>
              <a:defRPr/>
            </a:pPr>
            <a:r>
              <a:rPr lang="ru-RU" sz="1000"/>
              <a:t>  9 ОГБУ Введенский геронтологический центр</a:t>
            </a:r>
          </a:p>
          <a:p>
            <a:pPr>
              <a:buClr>
                <a:srgbClr val="000000"/>
              </a:buClr>
              <a:buFont typeface="Arial" charset="0"/>
              <a:buNone/>
              <a:defRPr/>
            </a:pPr>
            <a:r>
              <a:rPr lang="ru-RU" sz="1000"/>
              <a:t>10  Боринский ЦПД Г(О)БУ Детский дом</a:t>
            </a:r>
          </a:p>
          <a:p>
            <a:pPr>
              <a:buClr>
                <a:srgbClr val="000000"/>
              </a:buClr>
              <a:buFont typeface="Arial" charset="0"/>
              <a:buNone/>
              <a:defRPr/>
            </a:pPr>
            <a:r>
              <a:rPr lang="ru-RU" sz="1000"/>
              <a:t> 11 Общественная организация «Школа Мастеров»</a:t>
            </a:r>
          </a:p>
          <a:p>
            <a:pPr>
              <a:buClr>
                <a:srgbClr val="000000"/>
              </a:buClr>
              <a:buFont typeface="Arial" charset="0"/>
              <a:buNone/>
              <a:defRPr/>
            </a:pPr>
            <a:r>
              <a:rPr lang="ru-RU" sz="1000"/>
              <a:t>12 ОКУ «Кризисный центр помощи женщинам и детям».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46313"/>
            <a:ext cx="9144000" cy="289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8" name="Рисунок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093788" y="371475"/>
            <a:ext cx="3132137" cy="44450"/>
          </a:xfrm>
          <a:prstGeom prst="rect">
            <a:avLst/>
          </a:prstGeom>
          <a:gradFill flip="none" rotWithShape="1">
            <a:gsLst>
              <a:gs pos="0">
                <a:srgbClr val="D5D5D5"/>
              </a:gs>
              <a:gs pos="100000">
                <a:srgbClr val="075AB5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sz="1400" kern="0">
              <a:sym typeface="Arial"/>
            </a:endParaRPr>
          </a:p>
        </p:txBody>
      </p:sp>
      <p:sp>
        <p:nvSpPr>
          <p:cNvPr id="29700" name="TextBox 9"/>
          <p:cNvSpPr txBox="1">
            <a:spLocks noChangeArrowheads="1"/>
          </p:cNvSpPr>
          <p:nvPr/>
        </p:nvSpPr>
        <p:spPr bwMode="auto">
          <a:xfrm>
            <a:off x="990600" y="0"/>
            <a:ext cx="3386138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  <a:spcAft>
                <a:spcPts val="13"/>
              </a:spcAft>
              <a:buClr>
                <a:srgbClr val="000000"/>
              </a:buClr>
              <a:buFont typeface="Arial" charset="0"/>
              <a:buNone/>
            </a:pPr>
            <a:r>
              <a:rPr lang="ru-RU" sz="2000" b="1">
                <a:solidFill>
                  <a:srgbClr val="3C3C3C"/>
                </a:solidFill>
              </a:rPr>
              <a:t>Ресурсный план проекта</a:t>
            </a:r>
          </a:p>
        </p:txBody>
      </p:sp>
      <p:sp>
        <p:nvSpPr>
          <p:cNvPr id="29701" name="TextBox 17"/>
          <p:cNvSpPr txBox="1">
            <a:spLocks noChangeArrowheads="1"/>
          </p:cNvSpPr>
          <p:nvPr/>
        </p:nvSpPr>
        <p:spPr bwMode="auto">
          <a:xfrm>
            <a:off x="434975" y="471488"/>
            <a:ext cx="3867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ru-RU" sz="1000" u="sng">
                <a:solidFill>
                  <a:srgbClr val="3C3C3C"/>
                </a:solidFill>
              </a:rPr>
              <a:t>:</a:t>
            </a:r>
            <a:endParaRPr lang="ru-RU" sz="1000">
              <a:solidFill>
                <a:srgbClr val="3C3C3C"/>
              </a:solidFill>
            </a:endParaRPr>
          </a:p>
        </p:txBody>
      </p:sp>
      <p:graphicFrame>
        <p:nvGraphicFramePr>
          <p:cNvPr id="35880" name="Group 40"/>
          <p:cNvGraphicFramePr>
            <a:graphicFrameLocks noGrp="1"/>
          </p:cNvGraphicFramePr>
          <p:nvPr/>
        </p:nvGraphicFramePr>
        <p:xfrm>
          <a:off x="0" y="525463"/>
          <a:ext cx="8926513" cy="4884737"/>
        </p:xfrm>
        <a:graphic>
          <a:graphicData uri="http://schemas.openxmlformats.org/drawingml/2006/table">
            <a:tbl>
              <a:tblPr/>
              <a:tblGrid>
                <a:gridCol w="304800"/>
                <a:gridCol w="3070225"/>
                <a:gridCol w="2200275"/>
                <a:gridCol w="3351213"/>
              </a:tblGrid>
              <a:tr h="4238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№ 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Наименование статьи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Количественная оценка ресурсов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Вклад партнёров проекта, с указанием партнёров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( если имеются)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</a:tr>
              <a:tr h="17192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18181"/>
                        </a:gs>
                        <a:gs pos="100000">
                          <a:srgbClr val="BABABA"/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Творческий руководитель, волонтеры ПАО НЛМК, дети объединились для организации благотворительных концертов и мероприятий в свое свободное время.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Творческий руководитель народной песни;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17 волонтеров ПАО НЛМК;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15 детей которые хотят стать волонтерами культуры.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Спонсоры крупных магазинов «Спортмастер», «Игрушки», которые готовы помогать сувенирами для социально незащищенных групп населения Липецка и Липецкой области.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Благотворительные фонды «Милосердие» - аренда автобуса;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«Старость в радость» в сотрудничестве и организации мероприятий.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>
                        <a:alpha val="49803"/>
                      </a:srgbClr>
                    </a:solidFill>
                  </a:tcPr>
                </a:tc>
              </a:tr>
              <a:tr h="16922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2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Нам нужны средства для: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закупка ткани и пошив костюмов: для девочек     10 шт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для мальчиков 5шт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-Изготовление обуви 10 пар для девочек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- 5 пар обуви для  мальчиков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-Головные уборы: 10 венков для девочек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 5 картузов для мальчиков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-70 000 рублей  7000 *10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-20 000 рублей  4000 * 5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-22 000 рублей  2200 * 10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-17 000 рублей  3400 * 5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-15000 рублей   1500 * 10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 -3800 рублей    760 * 5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50195"/>
                      </a:srgbClr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75A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75A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75A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75A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49803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5778500" cy="581025"/>
          </a:xfrm>
        </p:spPr>
        <p:txBody>
          <a:bodyPr/>
          <a:lstStyle/>
          <a:p>
            <a:r>
              <a:rPr lang="ru-RU" sz="2000" b="1" smtClean="0">
                <a:solidFill>
                  <a:srgbClr val="3C3C3C"/>
                </a:solidFill>
                <a:sym typeface="Arial" charset="0"/>
              </a:rPr>
              <a:t>Ресурсный план проекта</a:t>
            </a:r>
            <a:br>
              <a:rPr lang="ru-RU" sz="2000" b="1" smtClean="0">
                <a:solidFill>
                  <a:srgbClr val="3C3C3C"/>
                </a:solidFill>
                <a:sym typeface="Arial" charset="0"/>
              </a:rPr>
            </a:br>
            <a:endParaRPr lang="ru-RU" sz="2000" b="1" smtClean="0">
              <a:solidFill>
                <a:srgbClr val="3C3C3C"/>
              </a:solidFill>
              <a:sym typeface="Arial" charset="0"/>
            </a:endParaRPr>
          </a:p>
        </p:txBody>
      </p:sp>
      <p:graphicFrame>
        <p:nvGraphicFramePr>
          <p:cNvPr id="37920" name="Group 32"/>
          <p:cNvGraphicFramePr>
            <a:graphicFrameLocks noGrp="1"/>
          </p:cNvGraphicFramePr>
          <p:nvPr/>
        </p:nvGraphicFramePr>
        <p:xfrm>
          <a:off x="0" y="666750"/>
          <a:ext cx="9144000" cy="4511675"/>
        </p:xfrm>
        <a:graphic>
          <a:graphicData uri="http://schemas.openxmlformats.org/drawingml/2006/table">
            <a:tbl>
              <a:tblPr/>
              <a:tblGrid>
                <a:gridCol w="439738"/>
                <a:gridCol w="2622550"/>
                <a:gridCol w="3459162"/>
                <a:gridCol w="2622550"/>
              </a:tblGrid>
              <a:tr h="788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№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Наименование статьи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Количественная оценка ресурсов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Вклад партнеров проекта,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с указанием партнера (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если имеются)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50195"/>
                      </a:schemeClr>
                    </a:solidFill>
                  </a:tcPr>
                </a:tc>
              </a:tr>
              <a:tr h="1833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-Шумовые инструменты: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-трещотка пластинчатая большая – 2шт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-ложки 30 шт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-трещотка круговая концертная - 2шт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-трещотка пластинчатая малая – 2шт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-трещотка пластинчатая на ручке -2шт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-тамбурин пластиковый – 2шт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-тамбурин деревянный – 2шт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-бубен с натяжкой настраиваемый – 2шт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-3124 рублей  1562 *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-6090 рублей   203 * 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-3308 рублей  1654 *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-2502 рублей  1251 *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-1358 рублей   679 *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-1824 рублей   912 *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-1236 рублей   618 *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-2716 рублей 1358 * 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3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Акустическая система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микрофон -4шт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стойка – 4шт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Радиосистема- 2шт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Ноутбук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            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Итого по проекту: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-20990 рублей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-35640 рублей    8910*4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-13200 рублей    3300*4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-11800 рублей    5900*2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26990 рублей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278578 рублей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2"/>
          <p:cNvSpPr>
            <a:spLocks noGrp="1"/>
          </p:cNvSpPr>
          <p:nvPr>
            <p:ph type="title" idx="4294967295"/>
          </p:nvPr>
        </p:nvSpPr>
        <p:spPr>
          <a:xfrm>
            <a:off x="457200" y="206375"/>
            <a:ext cx="4908550" cy="857250"/>
          </a:xfrm>
        </p:spPr>
        <p:txBody>
          <a:bodyPr lIns="91425" tIns="91425" rIns="91425" bIns="91425" anchor="t"/>
          <a:lstStyle/>
          <a:p>
            <a:pPr eaLnBrk="1" hangingPunct="1"/>
            <a:r>
              <a:rPr lang="ru-RU" sz="1800" b="1" smtClean="0">
                <a:solidFill>
                  <a:srgbClr val="3C3C3C"/>
                </a:solidFill>
              </a:rPr>
              <a:t>Ключевые показатели </a:t>
            </a:r>
            <a:br>
              <a:rPr lang="ru-RU" sz="1800" b="1" smtClean="0">
                <a:solidFill>
                  <a:srgbClr val="3C3C3C"/>
                </a:solidFill>
              </a:rPr>
            </a:br>
            <a:r>
              <a:rPr lang="ru-RU" sz="1800" b="1" smtClean="0">
                <a:solidFill>
                  <a:srgbClr val="3C3C3C"/>
                </a:solidFill>
              </a:rPr>
              <a:t>эффективности проекта</a:t>
            </a:r>
          </a:p>
        </p:txBody>
      </p:sp>
      <p:graphicFrame>
        <p:nvGraphicFramePr>
          <p:cNvPr id="35856" name="Group 16"/>
          <p:cNvGraphicFramePr>
            <a:graphicFrameLocks noGrp="1"/>
          </p:cNvGraphicFramePr>
          <p:nvPr>
            <p:ph type="body" idx="4294967295"/>
          </p:nvPr>
        </p:nvGraphicFramePr>
        <p:xfrm>
          <a:off x="0" y="1098550"/>
          <a:ext cx="9144000" cy="3927475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565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Качественные результаты: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49803"/>
                      </a:srgbClr>
                    </a:solidFill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-Самореализация детей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-Развиваем  волонтерская деятельность до 18 лет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-Развиваем направление волонтеров-культуры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</a:tr>
              <a:tr h="15001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-Повышаем семейные ценности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-Укрепляем положительную атмосферу в семье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-Развиваем  русскую культуру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-Приучаем детей любить свою историю, свою страну и свои традиции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-Расширяем кругозор у детей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-Способствуем формированию лучших нравственно-духовных качеств у детей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49803"/>
                      </a:srgbClr>
                    </a:solidFill>
                  </a:tcPr>
                </a:tc>
              </a:tr>
              <a:tr h="10445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-Помогаем в социализации незащищенным группам населения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-Делаем жизнь ярче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-Творим добро и получаем смех и радость.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A212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Рисунок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7650" y="2324100"/>
            <a:ext cx="91440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4" name="Рисунок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093788" y="889000"/>
            <a:ext cx="3232150" cy="57150"/>
          </a:xfrm>
          <a:prstGeom prst="rect">
            <a:avLst/>
          </a:prstGeom>
          <a:gradFill flip="none" rotWithShape="1">
            <a:gsLst>
              <a:gs pos="0">
                <a:srgbClr val="D5D5D5"/>
              </a:gs>
              <a:gs pos="100000">
                <a:srgbClr val="A21245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sz="1400" kern="0">
              <a:sym typeface="Arial"/>
            </a:endParaRPr>
          </a:p>
        </p:txBody>
      </p:sp>
      <p:sp>
        <p:nvSpPr>
          <p:cNvPr id="33796" name="TextBox 9"/>
          <p:cNvSpPr txBox="1">
            <a:spLocks noChangeArrowheads="1"/>
          </p:cNvSpPr>
          <p:nvPr/>
        </p:nvSpPr>
        <p:spPr bwMode="auto">
          <a:xfrm>
            <a:off x="990600" y="147638"/>
            <a:ext cx="3517900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  <a:spcAft>
                <a:spcPts val="13"/>
              </a:spcAft>
              <a:buClr>
                <a:srgbClr val="000000"/>
              </a:buClr>
              <a:buFont typeface="Arial" charset="0"/>
              <a:buNone/>
            </a:pPr>
            <a:r>
              <a:rPr lang="ru-RU" sz="2000" b="1">
                <a:solidFill>
                  <a:srgbClr val="3C3C3C"/>
                </a:solidFill>
              </a:rPr>
              <a:t>Ключевые риски проекта</a:t>
            </a:r>
          </a:p>
        </p:txBody>
      </p:sp>
      <p:sp>
        <p:nvSpPr>
          <p:cNvPr id="33797" name="TextBox 17"/>
          <p:cNvSpPr txBox="1">
            <a:spLocks noChangeArrowheads="1"/>
          </p:cNvSpPr>
          <p:nvPr/>
        </p:nvSpPr>
        <p:spPr bwMode="auto">
          <a:xfrm>
            <a:off x="427038" y="520700"/>
            <a:ext cx="3867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ru-RU" sz="1000" u="sng">
                <a:solidFill>
                  <a:srgbClr val="3C3C3C"/>
                </a:solidFill>
              </a:rPr>
              <a:t>Таблица ключевых рисков:</a:t>
            </a:r>
            <a:endParaRPr lang="ru-RU" sz="1000">
              <a:solidFill>
                <a:srgbClr val="3C3C3C"/>
              </a:solidFill>
            </a:endParaRPr>
          </a:p>
        </p:txBody>
      </p:sp>
      <p:graphicFrame>
        <p:nvGraphicFramePr>
          <p:cNvPr id="36948" name="Group 84"/>
          <p:cNvGraphicFramePr>
            <a:graphicFrameLocks noGrp="1"/>
          </p:cNvGraphicFramePr>
          <p:nvPr/>
        </p:nvGraphicFramePr>
        <p:xfrm>
          <a:off x="0" y="725488"/>
          <a:ext cx="9144000" cy="4408487"/>
        </p:xfrm>
        <a:graphic>
          <a:graphicData uri="http://schemas.openxmlformats.org/drawingml/2006/table">
            <a:tbl>
              <a:tblPr/>
              <a:tblGrid>
                <a:gridCol w="233363"/>
                <a:gridCol w="1176337"/>
                <a:gridCol w="1277938"/>
                <a:gridCol w="1614487"/>
                <a:gridCol w="2374900"/>
                <a:gridCol w="1400175"/>
                <a:gridCol w="1066800"/>
              </a:tblGrid>
              <a:tr h="4111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№ 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Риск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Причины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Последствия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Мероприятия по минимизации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Ответственные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Срок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</a:tr>
              <a:tr h="9636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18181"/>
                        </a:gs>
                        <a:gs pos="100000">
                          <a:srgbClr val="BABABA"/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-малое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Количество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набора детей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-Русские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 народные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песни и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 традиции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уходят в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забвение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-дети видят на экранах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эстрадное, иностранное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 пение и когда им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 показываешь русскую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культуру им трудно ее принять.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-Больше детям давать информации о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 русских традициях в школах, детсадах,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 парках. Приглашать на концерты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 русских народных коллективов,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проходящих в городе.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-волонтеры, с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помощью рассказов,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 буклетов и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 пригласительных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-4 раза в месяц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 в течении года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>
                        <a:alpha val="49803"/>
                      </a:srgbClr>
                    </a:solidFill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-вложение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 родительских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денежных средств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Содержание ребенка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ложится на родителей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-уход ребенка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-Искать спонсоров, которые будут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 помогать материальной помощью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-волонтеры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постоянно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</a:tr>
              <a:tr h="8064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-сопровождение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детей родителями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поездки на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концерты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-в дальние поездки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 родители должны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 сопровождать ребенка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 Срыв поездки (родители работают)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Оформить доверенности на волонтеров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волонтеры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1 раз в 2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 месяца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49803"/>
                      </a:srgbClr>
                    </a:solidFill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отказ в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сотрудничестве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благотворительно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го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 фонда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-будут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сотрудничать с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 другими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Меньше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Благотворительных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 концертов и мероприятий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Поиск новых благотворительных фондов в соцсетях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волонтеры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постоянно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50195"/>
                      </a:srgbClr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50195"/>
                      </a:srgbClr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A212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C7C7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A212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C7C7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A212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C7C7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A212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C7C7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A212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C7C7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A212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C7C7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A2124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C7C7">
                        <a:alpha val="50195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4" descr="русский народный костюм-Знайки-Балашов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85900" y="868363"/>
            <a:ext cx="4806950" cy="418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2" name="Picture 5" descr="MTKIpEwYZT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200400"/>
            <a:ext cx="13462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Picture 6" descr="kEh8RbMARs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0275" y="3121025"/>
            <a:ext cx="1781175" cy="202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Picture 8" descr="HgUyFJJxg0c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314450" cy="250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6" name="Picture 9" descr="9g0Woxx741U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86525" y="101600"/>
            <a:ext cx="1341438" cy="195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4" descr="zEEUXBUIhr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41700" y="0"/>
            <a:ext cx="1571625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6" name="Picture 5" descr="2DS-z24GpF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14950" y="2249488"/>
            <a:ext cx="1677988" cy="276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7" name="Picture 6" descr="83XXzW9zFL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12888" y="2443163"/>
            <a:ext cx="2046287" cy="270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Picture 7" descr="BVeP3LJ27cQ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7500" y="0"/>
            <a:ext cx="1839913" cy="242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9" name="Picture 8" descr="SBKn1eoKtew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2678113"/>
            <a:ext cx="1477963" cy="246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0" name="Picture 9" descr="tNdbrIDuH3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1581150" cy="275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1" name="Picture 10" descr="xJDT7GNT_6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030788" y="0"/>
            <a:ext cx="196850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2" name="Picture 11" descr="-YsrVenSiC8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554413" y="2265363"/>
            <a:ext cx="1755775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4" descr="Gca9Qtsrei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92513" y="76200"/>
            <a:ext cx="3443287" cy="247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0" name="Picture 5" descr="H_ksPDWuAS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648075" cy="233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1" name="Picture 6" descr="QGowF0tcn2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62650" y="1241425"/>
            <a:ext cx="3181350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Picture 7" descr="SDmI8hjTGB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2990850"/>
            <a:ext cx="37925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3" name="Picture 8" descr="Do6rKUTZyNQ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03650" y="3009900"/>
            <a:ext cx="3163888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2"/>
          <p:cNvSpPr>
            <a:spLocks noGrp="1"/>
          </p:cNvSpPr>
          <p:nvPr>
            <p:ph type="title" idx="4294967295"/>
          </p:nvPr>
        </p:nvSpPr>
        <p:spPr>
          <a:xfrm>
            <a:off x="311150" y="0"/>
            <a:ext cx="4140200" cy="447675"/>
          </a:xfrm>
        </p:spPr>
        <p:txBody>
          <a:bodyPr lIns="91425" tIns="91425" rIns="91425" bIns="91425" anchor="t"/>
          <a:lstStyle/>
          <a:p>
            <a:pPr eaLnBrk="1" hangingPunct="1"/>
            <a:r>
              <a:rPr lang="ru-RU" sz="2000" b="1" u="sng" smtClean="0"/>
              <a:t>Участники проекта:</a:t>
            </a:r>
            <a:r>
              <a:rPr lang="ru-RU" sz="2000" smtClean="0"/>
              <a:t/>
            </a:r>
            <a:br>
              <a:rPr lang="ru-RU" sz="2000" smtClean="0"/>
            </a:br>
            <a:endParaRPr lang="ru-RU" sz="2000" smtClean="0"/>
          </a:p>
        </p:txBody>
      </p:sp>
      <p:sp>
        <p:nvSpPr>
          <p:cNvPr id="18434" name="TextBox 19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81000"/>
            <a:ext cx="9144000" cy="4675188"/>
          </a:xfrm>
          <a:solidFill>
            <a:srgbClr val="DEDEDE"/>
          </a:solidFill>
        </p:spPr>
        <p:txBody>
          <a:bodyPr lIns="91425" tIns="91425" rIns="91425" bIns="91425"/>
          <a:lstStyle/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sz="2400" smtClean="0"/>
              <a:t>–дети (от 5 лет) 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sz="1200" smtClean="0"/>
              <a:t>Куприяшкина Елизавета – 6 лет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sz="1200" smtClean="0"/>
              <a:t>Викторова Полина – 8 лет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sz="1200" smtClean="0"/>
              <a:t>Мучная Екатерина – 8 лет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sz="1200" smtClean="0"/>
              <a:t>Гаврилова Инна – 8 лет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sz="1200" smtClean="0"/>
              <a:t>Матвеева Анастасия -8 лет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sz="1200" smtClean="0"/>
              <a:t>Кривенцова Варвара – 9лет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sz="1200" smtClean="0"/>
              <a:t>Бондаренко Елизавета – 10 лет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sz="1200" smtClean="0"/>
              <a:t>Редькина Анна – 10 лет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sz="1200" smtClean="0"/>
              <a:t>Шелестенко Мария – 11 лет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sz="1200" smtClean="0"/>
              <a:t>Суровцева Ксения – 13 лет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sz="1200" smtClean="0"/>
              <a:t>Костеньков Денис -7 лет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sz="1200" smtClean="0"/>
              <a:t>Дубровский Дмитрий – 8 лет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sz="1200" smtClean="0"/>
              <a:t>Гордиенко Евгений – 9 лет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sz="1200" smtClean="0"/>
              <a:t>Ролдугин Никита – 10 лет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sz="1200" smtClean="0"/>
              <a:t>Иголкин Кирилл – 13 лет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endParaRPr lang="ru-RU" sz="2400" smtClean="0"/>
          </a:p>
          <a:p>
            <a:pPr algn="just" eaLnBrk="1" hangingPunct="1">
              <a:lnSpc>
                <a:spcPct val="80000"/>
              </a:lnSpc>
            </a:pPr>
            <a:endParaRPr lang="ru-RU" sz="2400" smtClean="0"/>
          </a:p>
          <a:p>
            <a:pPr algn="just" eaLnBrk="1" hangingPunct="1">
              <a:lnSpc>
                <a:spcPct val="80000"/>
              </a:lnSpc>
            </a:pPr>
            <a:endParaRPr lang="ru-RU" sz="2400" smtClean="0"/>
          </a:p>
          <a:p>
            <a:pPr algn="just" eaLnBrk="1" hangingPunct="1">
              <a:lnSpc>
                <a:spcPct val="80000"/>
              </a:lnSpc>
            </a:pPr>
            <a:r>
              <a:rPr lang="ru-RU" sz="2400" smtClean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2"/>
          <p:cNvSpPr>
            <a:spLocks noGrp="1"/>
          </p:cNvSpPr>
          <p:nvPr>
            <p:ph type="title" idx="4294967295"/>
          </p:nvPr>
        </p:nvSpPr>
        <p:spPr>
          <a:xfrm>
            <a:off x="311150" y="0"/>
            <a:ext cx="8521700" cy="350838"/>
          </a:xfrm>
        </p:spPr>
        <p:txBody>
          <a:bodyPr lIns="91425" tIns="91425" rIns="91425" bIns="91425" anchor="t"/>
          <a:lstStyle/>
          <a:p>
            <a:pPr eaLnBrk="1" hangingPunct="1"/>
            <a:endParaRPr lang="ru-RU" sz="1800" smtClean="0"/>
          </a:p>
        </p:txBody>
      </p:sp>
      <p:sp>
        <p:nvSpPr>
          <p:cNvPr id="19458" name="Text Box 3"/>
          <p:cNvSpPr>
            <a:spLocks noGrp="1"/>
          </p:cNvSpPr>
          <p:nvPr>
            <p:ph type="body" idx="4294967295"/>
          </p:nvPr>
        </p:nvSpPr>
        <p:spPr>
          <a:xfrm>
            <a:off x="0" y="307975"/>
            <a:ext cx="9144000" cy="4924425"/>
          </a:xfrm>
        </p:spPr>
        <p:txBody>
          <a:bodyPr lIns="91425" tIns="91425" rIns="91425" bIns="91425"/>
          <a:lstStyle/>
          <a:p>
            <a:pPr algn="just" eaLnBrk="1" hangingPunct="1"/>
            <a:r>
              <a:rPr lang="ru-RU" sz="1000" smtClean="0"/>
              <a:t>творческий руководитель –</a:t>
            </a:r>
            <a:r>
              <a:rPr lang="ru-RU" sz="1200" b="1" smtClean="0"/>
              <a:t>Куприяшкина Юлия Дмитриевна</a:t>
            </a:r>
            <a:r>
              <a:rPr lang="ru-RU" sz="1000" smtClean="0"/>
              <a:t>;  организатор проекта-</a:t>
            </a:r>
            <a:r>
              <a:rPr lang="ru-RU" sz="1200" b="1" smtClean="0"/>
              <a:t>Костенькова</a:t>
            </a:r>
          </a:p>
          <a:p>
            <a:pPr algn="just" eaLnBrk="1" hangingPunct="1"/>
            <a:r>
              <a:rPr lang="ru-RU" sz="1000" smtClean="0"/>
              <a:t>Хранитель русских традиций!                                                                       </a:t>
            </a:r>
            <a:r>
              <a:rPr lang="ru-RU" sz="1200" b="1" smtClean="0"/>
              <a:t>Маргарита</a:t>
            </a:r>
            <a:r>
              <a:rPr lang="ru-RU" sz="1200" smtClean="0"/>
              <a:t> </a:t>
            </a:r>
            <a:r>
              <a:rPr lang="ru-RU" sz="1200" b="1" smtClean="0"/>
              <a:t>Николаевна</a:t>
            </a:r>
            <a:r>
              <a:rPr lang="ru-RU" sz="1000" b="1" smtClean="0"/>
              <a:t>;</a:t>
            </a:r>
          </a:p>
          <a:p>
            <a:pPr algn="just" eaLnBrk="1" hangingPunct="1"/>
            <a:r>
              <a:rPr lang="ru-RU" sz="1000" smtClean="0"/>
              <a:t>Обучает им детей и свою дочь                                                                    волонтер ПАО НЛМК, многодетная мама</a:t>
            </a:r>
          </a:p>
          <a:p>
            <a:pPr algn="just" eaLnBrk="1" hangingPunct="1"/>
            <a:r>
              <a:rPr lang="ru-RU" sz="1000" smtClean="0"/>
              <a:t>Лизу. В свободное время                                                                              воспитывающая своих детей со знаниями</a:t>
            </a:r>
          </a:p>
          <a:p>
            <a:pPr algn="just" eaLnBrk="1" hangingPunct="1"/>
            <a:r>
              <a:rPr lang="ru-RU" sz="1000" smtClean="0"/>
              <a:t>организует благотворительные                                                                    русских традиций. Семья смысл жизни.  </a:t>
            </a:r>
          </a:p>
          <a:p>
            <a:pPr algn="just" eaLnBrk="1" hangingPunct="1"/>
            <a:r>
              <a:rPr lang="ru-RU" sz="1000" smtClean="0"/>
              <a:t>мероприятия, помогает                                                                                 Дочь Полина совершенствует </a:t>
            </a:r>
          </a:p>
          <a:p>
            <a:pPr algn="just" eaLnBrk="1" hangingPunct="1"/>
            <a:r>
              <a:rPr lang="ru-RU" sz="1000" smtClean="0"/>
              <a:t>волонтерам ПАО НЛМК.                                                                               народно- певческую культуру </a:t>
            </a:r>
          </a:p>
          <a:p>
            <a:pPr algn="just" eaLnBrk="1" hangingPunct="1"/>
            <a:r>
              <a:rPr lang="ru-RU" sz="1000" smtClean="0"/>
              <a:t>Развивает волонтерскую                                                                              у народной артистки Е.М. Молодцовой.</a:t>
            </a:r>
          </a:p>
          <a:p>
            <a:pPr algn="just" eaLnBrk="1" hangingPunct="1"/>
            <a:r>
              <a:rPr lang="ru-RU" sz="1000" smtClean="0"/>
              <a:t>деятельность вместе с                                                                                 Развиваем волонтерскую деятельность                                                                                     </a:t>
            </a:r>
          </a:p>
          <a:p>
            <a:pPr algn="just" eaLnBrk="1" hangingPunct="1"/>
            <a:r>
              <a:rPr lang="ru-RU" sz="1000" smtClean="0"/>
              <a:t>детьми и их родителями.                                                                              всей семьей!  </a:t>
            </a:r>
          </a:p>
          <a:p>
            <a:pPr algn="just" eaLnBrk="1" hangingPunct="1"/>
            <a:r>
              <a:rPr lang="ru-RU" sz="1200" b="1" smtClean="0"/>
              <a:t>корпоративные волонтёры ПАО НЛМК</a:t>
            </a:r>
            <a:r>
              <a:rPr lang="ru-RU" sz="1000" smtClean="0"/>
              <a:t> которые помогают в нашем проекте:</a:t>
            </a:r>
          </a:p>
          <a:p>
            <a:pPr algn="just" eaLnBrk="1" hangingPunct="1"/>
            <a:r>
              <a:rPr lang="ru-RU" sz="1000" smtClean="0"/>
              <a:t>Колесникова Альбина,</a:t>
            </a:r>
          </a:p>
          <a:p>
            <a:pPr algn="just" eaLnBrk="1" hangingPunct="1"/>
            <a:r>
              <a:rPr lang="ru-RU" sz="1000" smtClean="0"/>
              <a:t>Захаров Александр,</a:t>
            </a:r>
          </a:p>
          <a:p>
            <a:pPr algn="just" eaLnBrk="1" hangingPunct="1"/>
            <a:r>
              <a:rPr lang="ru-RU" sz="1000" smtClean="0"/>
              <a:t>Володин Дмитрий,</a:t>
            </a:r>
          </a:p>
          <a:p>
            <a:pPr algn="just" eaLnBrk="1" hangingPunct="1"/>
            <a:r>
              <a:rPr lang="ru-RU" sz="1000" smtClean="0"/>
              <a:t>Богданова Елена,                                                                                             Шкитова Александра-</a:t>
            </a:r>
          </a:p>
          <a:p>
            <a:pPr algn="just" eaLnBrk="1" hangingPunct="1"/>
            <a:r>
              <a:rPr lang="ru-RU" sz="1000" smtClean="0"/>
              <a:t>Снятков Андрей,                                                                                                наш фоторепортёр</a:t>
            </a:r>
          </a:p>
          <a:p>
            <a:pPr algn="just" eaLnBrk="1" hangingPunct="1"/>
            <a:r>
              <a:rPr lang="ru-RU" sz="1000" smtClean="0"/>
              <a:t>Хрюкина Ольга,                                                                                    </a:t>
            </a:r>
          </a:p>
          <a:p>
            <a:pPr algn="just" eaLnBrk="1" hangingPunct="1"/>
            <a:endParaRPr lang="ru-RU" sz="1000" smtClean="0"/>
          </a:p>
          <a:p>
            <a:pPr eaLnBrk="1" hangingPunct="1"/>
            <a:endParaRPr lang="ru-RU" sz="1000" smtClean="0"/>
          </a:p>
        </p:txBody>
      </p:sp>
      <p:pic>
        <p:nvPicPr>
          <p:cNvPr id="19459" name="Picture 5" descr="-RPY9330EK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06638" y="663575"/>
            <a:ext cx="2316162" cy="153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6" descr="2BA5MoIVXt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00900" y="0"/>
            <a:ext cx="19431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8" descr="Rl3YwuwvMT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4650" y="2782888"/>
            <a:ext cx="3006725" cy="236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9" descr="IMG-20200317-WA000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67425" y="3046413"/>
            <a:ext cx="1266825" cy="179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4" descr="RkbPITQru1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162175" cy="162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2" name="Picture 5" descr="H4vNUAutSn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1978025"/>
            <a:ext cx="1979612" cy="131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6" descr="mfAKHQR5sl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79800" y="0"/>
            <a:ext cx="1790700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8" descr="GW3TgmlZ81U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80350" y="0"/>
            <a:ext cx="1263650" cy="189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9" descr="ttg0lKstYF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1825625"/>
            <a:ext cx="2178050" cy="144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10" descr="-kymIvPeNHI (1)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151813" y="3379788"/>
            <a:ext cx="992187" cy="176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1" descr="FvJ-OXoLF2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683000" y="1627188"/>
            <a:ext cx="866775" cy="169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8" name="Picture 12" descr="FB0npKZ9r2M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670300" y="3897313"/>
            <a:ext cx="1873250" cy="124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9" name="Picture 13" descr="oQYBzueyS1E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3622675"/>
            <a:ext cx="219075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0" name="Rectangle 14"/>
          <p:cNvSpPr>
            <a:spLocks noChangeArrowheads="1"/>
          </p:cNvSpPr>
          <p:nvPr/>
        </p:nvSpPr>
        <p:spPr bwMode="auto">
          <a:xfrm>
            <a:off x="2235200" y="279400"/>
            <a:ext cx="15700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solidFill>
                  <a:schemeClr val="tx2"/>
                </a:solidFill>
              </a:rPr>
              <a:t>Серишев Вадим</a:t>
            </a:r>
            <a:r>
              <a:rPr lang="ru-RU" sz="1400">
                <a:solidFill>
                  <a:schemeClr val="tx2"/>
                </a:solidFill>
              </a:rPr>
              <a:t>-</a:t>
            </a:r>
          </a:p>
          <a:p>
            <a:r>
              <a:rPr lang="ru-RU" sz="1000">
                <a:solidFill>
                  <a:schemeClr val="tx2"/>
                </a:solidFill>
              </a:rPr>
              <a:t>специалист по организациям</a:t>
            </a:r>
          </a:p>
          <a:p>
            <a:r>
              <a:rPr lang="ru-RU" sz="1000">
                <a:solidFill>
                  <a:schemeClr val="tx2"/>
                </a:solidFill>
              </a:rPr>
              <a:t>мероприятий </a:t>
            </a:r>
          </a:p>
        </p:txBody>
      </p:sp>
      <p:sp>
        <p:nvSpPr>
          <p:cNvPr id="20491" name="Rectangle 16"/>
          <p:cNvSpPr>
            <a:spLocks noChangeArrowheads="1"/>
          </p:cNvSpPr>
          <p:nvPr/>
        </p:nvSpPr>
        <p:spPr bwMode="auto">
          <a:xfrm>
            <a:off x="2203450" y="2374900"/>
            <a:ext cx="167163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solidFill>
                  <a:schemeClr val="tx2"/>
                </a:solidFill>
              </a:rPr>
              <a:t>Буравлева Лариса-</a:t>
            </a:r>
          </a:p>
          <a:p>
            <a:r>
              <a:rPr lang="ru-RU" sz="1000">
                <a:solidFill>
                  <a:schemeClr val="tx2"/>
                </a:solidFill>
              </a:rPr>
              <a:t>наша ведущая на мероприятиях</a:t>
            </a:r>
          </a:p>
        </p:txBody>
      </p:sp>
      <p:sp>
        <p:nvSpPr>
          <p:cNvPr id="20492" name="Rectangle 17"/>
          <p:cNvSpPr>
            <a:spLocks noChangeArrowheads="1"/>
          </p:cNvSpPr>
          <p:nvPr/>
        </p:nvSpPr>
        <p:spPr bwMode="auto">
          <a:xfrm>
            <a:off x="2206625" y="3975100"/>
            <a:ext cx="13604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solidFill>
                  <a:schemeClr val="tx2"/>
                </a:solidFill>
              </a:rPr>
              <a:t>Шуринова Наталья-</a:t>
            </a:r>
          </a:p>
          <a:p>
            <a:r>
              <a:rPr lang="ru-RU" sz="1000">
                <a:solidFill>
                  <a:schemeClr val="tx2"/>
                </a:solidFill>
              </a:rPr>
              <a:t>организует творческие мастер классы</a:t>
            </a:r>
          </a:p>
        </p:txBody>
      </p:sp>
      <p:sp>
        <p:nvSpPr>
          <p:cNvPr id="20493" name="Rectangle 18"/>
          <p:cNvSpPr>
            <a:spLocks noChangeArrowheads="1"/>
          </p:cNvSpPr>
          <p:nvPr/>
        </p:nvSpPr>
        <p:spPr bwMode="auto">
          <a:xfrm>
            <a:off x="5273675" y="0"/>
            <a:ext cx="150653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solidFill>
                  <a:schemeClr val="tx2"/>
                </a:solidFill>
              </a:rPr>
              <a:t>Скворцова Наталь- </a:t>
            </a:r>
          </a:p>
          <a:p>
            <a:r>
              <a:rPr lang="ru-RU" sz="1000">
                <a:solidFill>
                  <a:schemeClr val="tx2"/>
                </a:solidFill>
              </a:rPr>
              <a:t>поэтесса. Считает, что стихи лечат душу.</a:t>
            </a:r>
          </a:p>
        </p:txBody>
      </p:sp>
      <p:sp>
        <p:nvSpPr>
          <p:cNvPr id="20494" name="Rectangle 19"/>
          <p:cNvSpPr>
            <a:spLocks noChangeArrowheads="1"/>
          </p:cNvSpPr>
          <p:nvPr/>
        </p:nvSpPr>
        <p:spPr bwMode="auto">
          <a:xfrm>
            <a:off x="6399213" y="787400"/>
            <a:ext cx="18256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solidFill>
                  <a:schemeClr val="tx2"/>
                </a:solidFill>
              </a:rPr>
              <a:t>Кирьянов Роман- </a:t>
            </a:r>
          </a:p>
          <a:p>
            <a:r>
              <a:rPr lang="ru-RU" sz="1000">
                <a:solidFill>
                  <a:schemeClr val="tx2"/>
                </a:solidFill>
              </a:rPr>
              <a:t>наш ведущий на мероприятиях  и замечательный артист</a:t>
            </a:r>
          </a:p>
        </p:txBody>
      </p:sp>
      <p:sp>
        <p:nvSpPr>
          <p:cNvPr id="20495" name="Rectangle 20"/>
          <p:cNvSpPr>
            <a:spLocks noChangeArrowheads="1"/>
          </p:cNvSpPr>
          <p:nvPr/>
        </p:nvSpPr>
        <p:spPr bwMode="auto">
          <a:xfrm>
            <a:off x="4613275" y="1625600"/>
            <a:ext cx="16827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solidFill>
                  <a:schemeClr val="tx2"/>
                </a:solidFill>
              </a:rPr>
              <a:t>Гераничева Полина-</a:t>
            </a:r>
          </a:p>
          <a:p>
            <a:r>
              <a:rPr lang="ru-RU" sz="1000">
                <a:solidFill>
                  <a:schemeClr val="tx2"/>
                </a:solidFill>
              </a:rPr>
              <a:t>наша спортсменка, организатор спортивно- игровых мероприятий</a:t>
            </a:r>
          </a:p>
        </p:txBody>
      </p:sp>
      <p:sp>
        <p:nvSpPr>
          <p:cNvPr id="20496" name="Rectangle 21"/>
          <p:cNvSpPr>
            <a:spLocks noChangeArrowheads="1"/>
          </p:cNvSpPr>
          <p:nvPr/>
        </p:nvSpPr>
        <p:spPr bwMode="auto">
          <a:xfrm>
            <a:off x="5819775" y="2413000"/>
            <a:ext cx="14557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solidFill>
                  <a:schemeClr val="tx2"/>
                </a:solidFill>
              </a:rPr>
              <a:t>Плугина Анастасия-</a:t>
            </a:r>
          </a:p>
          <a:p>
            <a:r>
              <a:rPr lang="ru-RU" sz="1000">
                <a:solidFill>
                  <a:schemeClr val="tx2"/>
                </a:solidFill>
              </a:rPr>
              <a:t>Куратор волонтеров ПАО НЛМК, специалист по организациям мероприятий</a:t>
            </a:r>
          </a:p>
        </p:txBody>
      </p:sp>
      <p:sp>
        <p:nvSpPr>
          <p:cNvPr id="20497" name="Rectangle 22"/>
          <p:cNvSpPr>
            <a:spLocks noChangeArrowheads="1"/>
          </p:cNvSpPr>
          <p:nvPr/>
        </p:nvSpPr>
        <p:spPr bwMode="auto">
          <a:xfrm>
            <a:off x="5559425" y="3790950"/>
            <a:ext cx="12319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solidFill>
                  <a:schemeClr val="tx2"/>
                </a:solidFill>
              </a:rPr>
              <a:t>Рубцова Елена-</a:t>
            </a:r>
          </a:p>
          <a:p>
            <a:r>
              <a:rPr lang="ru-RU" sz="1000">
                <a:solidFill>
                  <a:schemeClr val="tx2"/>
                </a:solidFill>
              </a:rPr>
              <a:t>ответственная за технику безопасности</a:t>
            </a:r>
          </a:p>
          <a:p>
            <a:endParaRPr lang="ru-RU" sz="1000">
              <a:solidFill>
                <a:schemeClr val="tx2"/>
              </a:solidFill>
            </a:endParaRPr>
          </a:p>
        </p:txBody>
      </p:sp>
      <p:sp>
        <p:nvSpPr>
          <p:cNvPr id="20498" name="Rectangle 23"/>
          <p:cNvSpPr>
            <a:spLocks noChangeArrowheads="1"/>
          </p:cNvSpPr>
          <p:nvPr/>
        </p:nvSpPr>
        <p:spPr bwMode="auto">
          <a:xfrm>
            <a:off x="7005638" y="3517900"/>
            <a:ext cx="1139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solidFill>
                  <a:schemeClr val="tx2"/>
                </a:solidFill>
              </a:rPr>
              <a:t>Маркова Ольга-</a:t>
            </a:r>
          </a:p>
          <a:p>
            <a:r>
              <a:rPr lang="ru-RU" sz="1000">
                <a:solidFill>
                  <a:schemeClr val="tx2"/>
                </a:solidFill>
              </a:rPr>
              <a:t>специалист по творческим мастер классам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2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441325"/>
          </a:xfrm>
        </p:spPr>
        <p:txBody>
          <a:bodyPr lIns="91425" tIns="91425" rIns="91425" bIns="91425" anchor="t"/>
          <a:lstStyle/>
          <a:p>
            <a:pPr eaLnBrk="1" hangingPunct="1"/>
            <a:r>
              <a:rPr lang="ru-RU" sz="1600" smtClean="0"/>
              <a:t>Целевая аудитория 3 </a:t>
            </a:r>
            <a:r>
              <a:rPr lang="ru-RU" sz="1600" b="1" smtClean="0"/>
              <a:t>Все те, кто нам помогает и кому мы помогаем:</a:t>
            </a:r>
          </a:p>
        </p:txBody>
      </p:sp>
      <p:sp>
        <p:nvSpPr>
          <p:cNvPr id="21506" name="Text Box 3"/>
          <p:cNvSpPr>
            <a:spLocks noGrp="1"/>
          </p:cNvSpPr>
          <p:nvPr>
            <p:ph type="body" idx="4294967295"/>
          </p:nvPr>
        </p:nvSpPr>
        <p:spPr>
          <a:xfrm>
            <a:off x="0" y="1066800"/>
            <a:ext cx="9144000" cy="4076700"/>
          </a:xfrm>
        </p:spPr>
        <p:txBody>
          <a:bodyPr lIns="91425" tIns="91425" rIns="91425" bIns="91425"/>
          <a:lstStyle/>
          <a:p>
            <a:pPr algn="just" eaLnBrk="1" hangingPunct="1"/>
            <a:r>
              <a:rPr lang="ru-RU" sz="1200" smtClean="0"/>
              <a:t>воспитатели и заведующие ДОУ; </a:t>
            </a:r>
          </a:p>
          <a:p>
            <a:pPr algn="just" eaLnBrk="1" hangingPunct="1"/>
            <a:r>
              <a:rPr lang="ru-RU" sz="1200" smtClean="0"/>
              <a:t>учителя и директора СШ, лицеев, гимназий;</a:t>
            </a:r>
          </a:p>
          <a:p>
            <a:pPr algn="just" eaLnBrk="1" hangingPunct="1"/>
            <a:r>
              <a:rPr lang="ru-RU" sz="1200" smtClean="0"/>
              <a:t>департамент образования г.Липецка;</a:t>
            </a:r>
          </a:p>
          <a:p>
            <a:pPr algn="just" eaLnBrk="1" hangingPunct="1"/>
            <a:r>
              <a:rPr lang="ru-RU" sz="1200" smtClean="0"/>
              <a:t>директора ТРЦ «Флинт», «Малина», «Радуга», «Европа»;</a:t>
            </a:r>
          </a:p>
          <a:p>
            <a:pPr algn="just" eaLnBrk="1" hangingPunct="1"/>
            <a:r>
              <a:rPr lang="ru-RU" sz="1200" smtClean="0"/>
              <a:t>соцзащита г.Липецка; </a:t>
            </a:r>
          </a:p>
          <a:p>
            <a:pPr algn="just" eaLnBrk="1" hangingPunct="1"/>
            <a:r>
              <a:rPr lang="ru-RU" sz="1200" smtClean="0"/>
              <a:t>благотворительные фонды «Старость в радость», «Милосердие»;</a:t>
            </a:r>
          </a:p>
          <a:p>
            <a:pPr algn="just" eaLnBrk="1" hangingPunct="1"/>
            <a:r>
              <a:rPr lang="ru-RU" sz="1200" smtClean="0"/>
              <a:t>социально незащищенная группа народа  инвалиды, старики, дети-сироты;</a:t>
            </a:r>
          </a:p>
          <a:p>
            <a:pPr algn="just" eaLnBrk="1" hangingPunct="1"/>
            <a:r>
              <a:rPr lang="ru-RU" sz="1200" smtClean="0"/>
              <a:t>врачи ОДБ г.Липецка;</a:t>
            </a:r>
          </a:p>
          <a:p>
            <a:pPr algn="just" eaLnBrk="1" hangingPunct="1"/>
            <a:r>
              <a:rPr lang="ru-RU" sz="1200" smtClean="0"/>
              <a:t>работники санатория «Мечта»;</a:t>
            </a:r>
          </a:p>
          <a:p>
            <a:pPr algn="just" eaLnBrk="1" hangingPunct="1"/>
            <a:r>
              <a:rPr lang="ru-RU" sz="1200" smtClean="0"/>
              <a:t>Работники санатория «Восход»</a:t>
            </a:r>
          </a:p>
          <a:p>
            <a:pPr algn="just" eaLnBrk="1" hangingPunct="1"/>
            <a:r>
              <a:rPr lang="ru-RU" sz="1200" smtClean="0"/>
              <a:t>работники ОКУ «Кризисного центра помощи женщинам и детям»;</a:t>
            </a:r>
          </a:p>
          <a:p>
            <a:pPr algn="just" eaLnBrk="1" hangingPunct="1"/>
            <a:r>
              <a:rPr lang="ru-RU" sz="1200" smtClean="0"/>
              <a:t>руководитель организации ЛРОО ПИИС «Солнечный мир»;</a:t>
            </a:r>
          </a:p>
          <a:p>
            <a:pPr algn="just" eaLnBrk="1" hangingPunct="1"/>
            <a:r>
              <a:rPr lang="ru-RU" sz="1200" smtClean="0"/>
              <a:t>работники Боринского ЦПД Г(О)БУ детского дома;</a:t>
            </a:r>
          </a:p>
          <a:p>
            <a:pPr algn="just" eaLnBrk="1" hangingPunct="1"/>
            <a:r>
              <a:rPr lang="ru-RU" sz="1200" smtClean="0"/>
              <a:t>спонсоры крупных сетевых магазинов «Спортмастер», «Игрушки»; </a:t>
            </a:r>
          </a:p>
          <a:p>
            <a:pPr algn="just" eaLnBrk="1" hangingPunct="1"/>
            <a:r>
              <a:rPr lang="ru-RU" sz="1200" smtClean="0"/>
              <a:t>партнёры- саратники (танцевальные коллективы , поэтические студии, священники).</a:t>
            </a:r>
          </a:p>
          <a:p>
            <a:pPr algn="just" eaLnBrk="1" hangingPunct="1"/>
            <a:endParaRPr lang="ru-RU" sz="1200" smtClean="0"/>
          </a:p>
          <a:p>
            <a:pPr eaLnBrk="1" hangingPunct="1"/>
            <a:endParaRPr lang="ru-RU" sz="12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1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189288"/>
            <a:ext cx="9144000" cy="195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0" name="Рисунок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093788" y="896938"/>
            <a:ext cx="3132137" cy="44450"/>
          </a:xfrm>
          <a:prstGeom prst="rect">
            <a:avLst/>
          </a:prstGeom>
          <a:gradFill flip="none" rotWithShape="1">
            <a:gsLst>
              <a:gs pos="0">
                <a:srgbClr val="D5D5D5"/>
              </a:gs>
              <a:gs pos="100000">
                <a:srgbClr val="008C3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sz="1400" kern="0">
              <a:sym typeface="Arial"/>
            </a:endParaRPr>
          </a:p>
        </p:txBody>
      </p:sp>
      <p:sp>
        <p:nvSpPr>
          <p:cNvPr id="22532" name="TextBox 9"/>
          <p:cNvSpPr txBox="1">
            <a:spLocks noChangeArrowheads="1"/>
          </p:cNvSpPr>
          <p:nvPr/>
        </p:nvSpPr>
        <p:spPr bwMode="auto">
          <a:xfrm>
            <a:off x="990600" y="620713"/>
            <a:ext cx="25908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  <a:spcAft>
                <a:spcPts val="13"/>
              </a:spcAft>
              <a:buClr>
                <a:srgbClr val="000000"/>
              </a:buClr>
              <a:buFont typeface="Arial" charset="0"/>
              <a:buNone/>
            </a:pPr>
            <a:r>
              <a:rPr lang="ru-RU" sz="2000" b="1">
                <a:solidFill>
                  <a:srgbClr val="3C3C3C"/>
                </a:solidFill>
              </a:rPr>
              <a:t>Партнёры проекта</a:t>
            </a:r>
          </a:p>
        </p:txBody>
      </p:sp>
      <p:sp>
        <p:nvSpPr>
          <p:cNvPr id="22533" name="TextBox 17"/>
          <p:cNvSpPr txBox="1">
            <a:spLocks noChangeArrowheads="1"/>
          </p:cNvSpPr>
          <p:nvPr/>
        </p:nvSpPr>
        <p:spPr bwMode="auto">
          <a:xfrm>
            <a:off x="1019175" y="973138"/>
            <a:ext cx="3867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ru-RU" sz="1000" u="sng">
                <a:solidFill>
                  <a:srgbClr val="3C3C3C"/>
                </a:solidFill>
              </a:rPr>
              <a:t>Таблица партнёров проекта:</a:t>
            </a:r>
            <a:endParaRPr lang="ru-RU" sz="1000">
              <a:solidFill>
                <a:srgbClr val="3C3C3C"/>
              </a:solidFill>
            </a:endParaRPr>
          </a:p>
        </p:txBody>
      </p:sp>
      <p:graphicFrame>
        <p:nvGraphicFramePr>
          <p:cNvPr id="25630" name="Group 30"/>
          <p:cNvGraphicFramePr>
            <a:graphicFrameLocks noGrp="1"/>
          </p:cNvGraphicFramePr>
          <p:nvPr/>
        </p:nvGraphicFramePr>
        <p:xfrm>
          <a:off x="0" y="1181100"/>
          <a:ext cx="9144000" cy="4479925"/>
        </p:xfrm>
        <a:graphic>
          <a:graphicData uri="http://schemas.openxmlformats.org/drawingml/2006/table">
            <a:tbl>
              <a:tblPr/>
              <a:tblGrid>
                <a:gridCol w="4572000"/>
                <a:gridCol w="4572000"/>
              </a:tblGrid>
              <a:tr h="736600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Партнёр 1 Директора ДОУ, СШ.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Партнёр 2 ТРЦ «Флинт», «Европа», «Малина», «Радуга».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Партнёр 3 Городские парки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Вид поддержки- предоставление сцены для привлечения детей и их родителей. Реализовать способности детей. Родительская гордость за своих детей. Повышение самооценки детей. Благодарности.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1447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Партнёр 4 Корпоративные волонтеры ПАО НЛМК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Партнёр 5 Работники учреждений санаториев, ОДБ.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Партнер 6 ЛРОО ПИИС «Солнечный мир».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Партнер 7 ОБУ Центр социальной защиты населения «Дом ветеранов»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Партнер 8 ОГБУ «Введенский геронтологический центр»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Партнер 9 Боринский ЦПДГ(О)БУ Детский дом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Партнер 10 ОО «Школа мастеров»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Партнер 11 ОКУ Кризисный центр помощи женщинам и детям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Вид поддержки- помощь в организации благотворительных концертов.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Помощь в досуге больных детей.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Помощь в досуге «солнечных» детей.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Помощь в досуге ветеранов.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Помощь в досуге инвалидов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Помощь в досуге детей-сирот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Помощь в досуге детей инвалидов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Помощь в досуге женщин и детей находящихся в трудной жизненной ситуации.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/>
                    </a:solidFill>
                  </a:tcPr>
                </a:tc>
              </a:tr>
              <a:tr h="7096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-Партнёр 12 Благотворительный фонд «Милосердие»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-Партнёр 13 Благотворительный фонд «Старость в радость»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Вид поддержки Предоставление автобуса для благотворительных выступлений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Сотрудничество в организации концертов с домами престарелых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1036638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Партнёр 14 Спонсор крупный сетевой спортивный магазин «Спортмастер»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Партнер 15  Спонсор крупный  магазин «Игрушки».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Информационные партнёры «Липецк 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FM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», «Липецкое Время».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8C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Вид поддержки-  спортивные сувениры, подарки для благотворительности.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Игрушки, наборы для творчества для благотворительности.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Освещение проекта в СМИ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8C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/>
                    </a:solidFill>
                  </a:tcPr>
                </a:tc>
              </a:tr>
            </a:tbl>
          </a:graphicData>
        </a:graphic>
      </p:graphicFrame>
      <p:pic>
        <p:nvPicPr>
          <p:cNvPr id="22551" name="Рисунок 19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6563" y="5575300"/>
            <a:ext cx="3381375" cy="7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1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189288"/>
            <a:ext cx="9144000" cy="195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Рисунок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093788" y="896938"/>
            <a:ext cx="3132137" cy="44450"/>
          </a:xfrm>
          <a:prstGeom prst="rect">
            <a:avLst/>
          </a:prstGeom>
          <a:gradFill flip="none" rotWithShape="1">
            <a:gsLst>
              <a:gs pos="0">
                <a:srgbClr val="D5D5D5"/>
              </a:gs>
              <a:gs pos="100000">
                <a:srgbClr val="008C3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sz="1400" kern="0">
              <a:sym typeface="Arial"/>
            </a:endParaRPr>
          </a:p>
        </p:txBody>
      </p:sp>
      <p:sp>
        <p:nvSpPr>
          <p:cNvPr id="24580" name="TextBox 9"/>
          <p:cNvSpPr txBox="1">
            <a:spLocks noChangeArrowheads="1"/>
          </p:cNvSpPr>
          <p:nvPr/>
        </p:nvSpPr>
        <p:spPr bwMode="auto">
          <a:xfrm>
            <a:off x="990600" y="361950"/>
            <a:ext cx="3386138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  <a:spcAft>
                <a:spcPts val="13"/>
              </a:spcAft>
              <a:buClr>
                <a:srgbClr val="000000"/>
              </a:buClr>
              <a:buFont typeface="Arial" charset="0"/>
              <a:buNone/>
            </a:pPr>
            <a:r>
              <a:rPr lang="ru-RU" sz="2000" b="1">
                <a:solidFill>
                  <a:srgbClr val="3C3C3C"/>
                </a:solidFill>
              </a:rPr>
              <a:t>Информационное</a:t>
            </a:r>
          </a:p>
          <a:p>
            <a:pPr>
              <a:lnSpc>
                <a:spcPts val="2000"/>
              </a:lnSpc>
              <a:spcAft>
                <a:spcPts val="13"/>
              </a:spcAft>
              <a:buClr>
                <a:srgbClr val="000000"/>
              </a:buClr>
              <a:buFont typeface="Arial" charset="0"/>
              <a:buNone/>
            </a:pPr>
            <a:r>
              <a:rPr lang="ru-RU" sz="2000" b="1">
                <a:solidFill>
                  <a:srgbClr val="3C3C3C"/>
                </a:solidFill>
              </a:rPr>
              <a:t>сопровождение проекта</a:t>
            </a:r>
          </a:p>
        </p:txBody>
      </p:sp>
      <p:sp>
        <p:nvSpPr>
          <p:cNvPr id="24581" name="TextBox 17"/>
          <p:cNvSpPr txBox="1">
            <a:spLocks noChangeArrowheads="1"/>
          </p:cNvSpPr>
          <p:nvPr/>
        </p:nvSpPr>
        <p:spPr bwMode="auto">
          <a:xfrm>
            <a:off x="1019175" y="954088"/>
            <a:ext cx="3867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ru-RU" sz="1000" u="sng">
                <a:solidFill>
                  <a:srgbClr val="3C3C3C"/>
                </a:solidFill>
              </a:rPr>
              <a:t>Таблица информационных партнёров проекта:</a:t>
            </a:r>
            <a:endParaRPr lang="ru-RU" sz="1000">
              <a:solidFill>
                <a:srgbClr val="3C3C3C"/>
              </a:solidFill>
            </a:endParaRPr>
          </a:p>
        </p:txBody>
      </p:sp>
      <p:graphicFrame>
        <p:nvGraphicFramePr>
          <p:cNvPr id="27677" name="Group 29"/>
          <p:cNvGraphicFramePr>
            <a:graphicFrameLocks noGrp="1"/>
          </p:cNvGraphicFramePr>
          <p:nvPr/>
        </p:nvGraphicFramePr>
        <p:xfrm>
          <a:off x="0" y="1625600"/>
          <a:ext cx="9144000" cy="3911600"/>
        </p:xfrm>
        <a:graphic>
          <a:graphicData uri="http://schemas.openxmlformats.org/drawingml/2006/table">
            <a:tbl>
              <a:tblPr/>
              <a:tblGrid>
                <a:gridCol w="4572000"/>
                <a:gridCol w="4572000"/>
              </a:tblGrid>
              <a:tr h="11334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Канал информационного сопровождения –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Сайт проекта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Информация о наборе детей.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Посты о русских традициях.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Отчет о мероприятии фото и видео.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11350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Липецк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FM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Интервью о наборе детей для обучения народного вокала и русских традиций с последующим выступлением на благотворительных мероприятиях в рамках передач «Теплые встречи»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/>
                    </a:solidFill>
                  </a:tcPr>
                </a:tc>
              </a:tr>
              <a:tr h="7937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 Телеканал Липецкое время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Презентация коллектива с яркими номерами,  в рамках шоу программы «Будильник», «Капельки».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8493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 Сообщество в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VK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8C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Информационная и обозревательная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8C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422525"/>
            <a:ext cx="9144000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Рисунок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3188"/>
            <a:ext cx="9144000" cy="771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093788" y="896938"/>
            <a:ext cx="3132137" cy="44450"/>
          </a:xfrm>
          <a:prstGeom prst="rect">
            <a:avLst/>
          </a:prstGeom>
          <a:gradFill flip="none" rotWithShape="1">
            <a:gsLst>
              <a:gs pos="0">
                <a:srgbClr val="D5D5D5"/>
              </a:gs>
              <a:gs pos="100000">
                <a:srgbClr val="075AB5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sz="1400" kern="0">
              <a:sym typeface="Arial"/>
            </a:endParaRPr>
          </a:p>
        </p:txBody>
      </p:sp>
      <p:sp>
        <p:nvSpPr>
          <p:cNvPr id="26628" name="TextBox 9"/>
          <p:cNvSpPr txBox="1">
            <a:spLocks noChangeArrowheads="1"/>
          </p:cNvSpPr>
          <p:nvPr/>
        </p:nvSpPr>
        <p:spPr bwMode="auto">
          <a:xfrm>
            <a:off x="990600" y="0"/>
            <a:ext cx="3386138" cy="60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  <a:spcAft>
                <a:spcPts val="13"/>
              </a:spcAft>
              <a:buClr>
                <a:srgbClr val="000000"/>
              </a:buClr>
              <a:buFont typeface="Arial" charset="0"/>
              <a:buNone/>
            </a:pPr>
            <a:r>
              <a:rPr lang="ru-RU" sz="2000" b="1">
                <a:solidFill>
                  <a:srgbClr val="3C3C3C"/>
                </a:solidFill>
              </a:rPr>
              <a:t>Прогнозируемый график </a:t>
            </a:r>
          </a:p>
          <a:p>
            <a:pPr>
              <a:lnSpc>
                <a:spcPts val="2000"/>
              </a:lnSpc>
              <a:spcAft>
                <a:spcPts val="13"/>
              </a:spcAft>
              <a:buClr>
                <a:srgbClr val="000000"/>
              </a:buClr>
              <a:buFont typeface="Arial" charset="0"/>
              <a:buNone/>
            </a:pPr>
            <a:r>
              <a:rPr lang="ru-RU" sz="2000" b="1">
                <a:solidFill>
                  <a:srgbClr val="3C3C3C"/>
                </a:solidFill>
              </a:rPr>
              <a:t>реализации проекта</a:t>
            </a:r>
          </a:p>
        </p:txBody>
      </p:sp>
      <p:sp>
        <p:nvSpPr>
          <p:cNvPr id="26629" name="TextBox 17"/>
          <p:cNvSpPr txBox="1">
            <a:spLocks noChangeArrowheads="1"/>
          </p:cNvSpPr>
          <p:nvPr/>
        </p:nvSpPr>
        <p:spPr bwMode="auto">
          <a:xfrm flipV="1">
            <a:off x="434975" y="958850"/>
            <a:ext cx="38481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ru-RU" sz="1000" u="sng">
                <a:solidFill>
                  <a:srgbClr val="3C3C3C"/>
                </a:solidFill>
              </a:rPr>
              <a:t>:</a:t>
            </a:r>
            <a:endParaRPr lang="ru-RU" sz="1000">
              <a:solidFill>
                <a:srgbClr val="3C3C3C"/>
              </a:solidFill>
            </a:endParaRPr>
          </a:p>
        </p:txBody>
      </p:sp>
      <p:graphicFrame>
        <p:nvGraphicFramePr>
          <p:cNvPr id="32913" name="Group 145"/>
          <p:cNvGraphicFramePr>
            <a:graphicFrameLocks noGrp="1"/>
          </p:cNvGraphicFramePr>
          <p:nvPr/>
        </p:nvGraphicFramePr>
        <p:xfrm>
          <a:off x="-393700" y="552450"/>
          <a:ext cx="9537700" cy="5668963"/>
        </p:xfrm>
        <a:graphic>
          <a:graphicData uri="http://schemas.openxmlformats.org/drawingml/2006/table">
            <a:tbl>
              <a:tblPr/>
              <a:tblGrid>
                <a:gridCol w="396875"/>
                <a:gridCol w="3014663"/>
                <a:gridCol w="2862262"/>
                <a:gridCol w="685800"/>
                <a:gridCol w="673100"/>
                <a:gridCol w="1905000"/>
              </a:tblGrid>
              <a:tr h="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№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П/П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Решаемая задача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Мероприятие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Дата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начала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Дата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Заверше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ния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Ожидаемые итоги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( с указанием количественных и качественных показателей)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4040"/>
                    </a:solidFill>
                  </a:tcPr>
                </a:tc>
              </a:tr>
              <a:tr h="10699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1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2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18181"/>
                        </a:gs>
                        <a:gs pos="100000">
                          <a:srgbClr val="9B9B9B"/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Сделать сайт.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Социальные сети (ВК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, 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инстаграм)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Разработать свой логотип и бренд-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book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.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Русские народные игры.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Концерты народных песен.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Размещение видео, постов, фото.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Прямые эфиры мероприятий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Разработан логотип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Бренд-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book 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в разработке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ДОУ г. Липецка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МАОУ СШ г.Липецка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01.09.20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01.12.20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Узнаваемость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Привлечь детей и родителей.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DE">
                        <a:alpha val="49803"/>
                      </a:srgbClr>
                    </a:solidFill>
                  </a:tcPr>
                </a:tc>
              </a:tr>
              <a:tr h="858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3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4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Организовать концерты, мастер-классы,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посиделки, вечёрки.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 Онлайн мероприятия, сделать конкурс, совместные эфиры на знание народного творчества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Парки, ТРЦ «Флинт», «Радуга», «Малина», «Европа», ОДБ г. Липецка.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Прямой эфир на 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YouTube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 «Помни и пой»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01.12.20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01.12.21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-Повысить узнаваемость в регионе.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</a:tr>
              <a:tr h="12858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6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7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Привлечение и выступление в крупных сетевых магазинов  для их пиара и имиджа, приглашать местных звезд народников.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Выступление в прямом эфире.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Внутренний портал НЛМК.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«Спортмастер», «Игрушки»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ТВ и радио «Липецкое время», «Теплые встречи».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Ссылки на группу в вк.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01.12.20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01.12.21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-Найти спонсоров и сделать рекламу.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5D5">
                        <a:alpha val="50195"/>
                      </a:srgbClr>
                    </a:solidFill>
                  </a:tcPr>
                </a:tc>
              </a:tr>
              <a:tr h="9001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8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75A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Волонтерские корпоративные мероприятия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75A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Участие в концертах для ветеранов  ПАО   НЛМК.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Участие в поздравлениях ветеранов с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Днем металлурга; в первой плавке чугуна.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75A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01.12.20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75A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01.12.21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75A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-Воспитать волонтеров культуры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75A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B6B6">
                        <a:alpha val="49803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-165100"/>
            <a:ext cx="9056688" cy="746125"/>
          </a:xfrm>
        </p:spPr>
        <p:txBody>
          <a:bodyPr/>
          <a:lstStyle/>
          <a:p>
            <a:r>
              <a:rPr lang="ru-RU" sz="2000" b="1" smtClean="0">
                <a:solidFill>
                  <a:srgbClr val="3C3C3C"/>
                </a:solidFill>
                <a:sym typeface="Arial" charset="0"/>
              </a:rPr>
              <a:t>Прогнозируемый график реализации проекта </a:t>
            </a:r>
          </a:p>
        </p:txBody>
      </p:sp>
      <p:graphicFrame>
        <p:nvGraphicFramePr>
          <p:cNvPr id="34867" name="Group 51"/>
          <p:cNvGraphicFramePr>
            <a:graphicFrameLocks noGrp="1"/>
          </p:cNvGraphicFramePr>
          <p:nvPr/>
        </p:nvGraphicFramePr>
        <p:xfrm>
          <a:off x="-323850" y="412750"/>
          <a:ext cx="9594850" cy="6169025"/>
        </p:xfrm>
        <a:graphic>
          <a:graphicData uri="http://schemas.openxmlformats.org/drawingml/2006/table">
            <a:tbl>
              <a:tblPr/>
              <a:tblGrid>
                <a:gridCol w="590550"/>
                <a:gridCol w="2608263"/>
                <a:gridCol w="2368550"/>
                <a:gridCol w="1030287"/>
                <a:gridCol w="1069975"/>
                <a:gridCol w="1927225"/>
              </a:tblGrid>
              <a:tr h="663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№П/П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Решаемая задача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Мероприятия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Дата начала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Дата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Заверше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ния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Ожидаемые итоги ( с укзанием количественных и качественных показателей)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50195"/>
                      </a:schemeClr>
                    </a:solidFill>
                  </a:tcPr>
                </a:tc>
              </a:tr>
              <a:tr h="23161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Волонтерские городские мероприятия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Организовать мероприятия в соцсетях, мессенжерах.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Выступление на фестивалях народной песни в соседних регионах: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 Воронеж,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Тамбов,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Курск,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Орел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Участие в концертах: День защиты детей, День Победы для ветеранов ВОВ, День города. Поймай Ёлку.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Добавить челлендж в соцсетях, по типу размещения произведения  искусства (картину) можно 15 секунд в историю инстаграм русскую народную песню и передавать эстафету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«Русь стозвонная»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«Тамбовская канарейка»;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Им. Надежды Плевицкой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«Орел сизокрылый»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01.12.20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01.12.20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01.09.21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01.12.21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31.12.23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31.12.22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Воспитать волонтеров культуры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-умело адаптироваться под стремительно меняющийся окружающий мир.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3C3C3C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Привлечь единомышленников с соседних регионов: Воронеж, Орел, Тамбов, Курск с помощью обмена опыта и знакомств с другими коллективами.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51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-Размещение видео, постов, фото.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Отчеты со всех мероприятий.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01.09.20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31.12.23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C3C3C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С помощью сайта и сообществом в вк.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Simple Light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2490</TotalTime>
  <Words>1544</Words>
  <Application>Microsoft Office PowerPoint</Application>
  <PresentationFormat>Экран (16:9)</PresentationFormat>
  <Paragraphs>489</Paragraphs>
  <Slides>16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3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Оформление по умолчанию</vt:lpstr>
      <vt:lpstr>Simple Light</vt:lpstr>
      <vt:lpstr>Simple Light</vt:lpstr>
      <vt:lpstr>Слайд 1</vt:lpstr>
      <vt:lpstr>Участники проекта: </vt:lpstr>
      <vt:lpstr>Слайд 3</vt:lpstr>
      <vt:lpstr>Слайд 4</vt:lpstr>
      <vt:lpstr>Целевая аудитория 3 Все те, кто нам помогает и кому мы помогаем:</vt:lpstr>
      <vt:lpstr>Слайд 6</vt:lpstr>
      <vt:lpstr>Слайд 7</vt:lpstr>
      <vt:lpstr>Слайд 8</vt:lpstr>
      <vt:lpstr>Прогнозируемый график реализации проекта </vt:lpstr>
      <vt:lpstr>Слайд 10</vt:lpstr>
      <vt:lpstr>Ресурсный план проекта </vt:lpstr>
      <vt:lpstr>Ключевые показатели  эффективности проекта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yana</dc:creator>
  <cp:lastModifiedBy>Сергей</cp:lastModifiedBy>
  <cp:revision>95</cp:revision>
  <dcterms:modified xsi:type="dcterms:W3CDTF">2020-04-27T14:24:03Z</dcterms:modified>
</cp:coreProperties>
</file>