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9" r:id="rId5"/>
    <p:sldId id="261" r:id="rId6"/>
    <p:sldId id="262" r:id="rId7"/>
    <p:sldId id="258" r:id="rId8"/>
    <p:sldId id="267" r:id="rId9"/>
    <p:sldId id="268" r:id="rId10"/>
    <p:sldId id="270" r:id="rId11"/>
    <p:sldId id="272" r:id="rId12"/>
    <p:sldId id="27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8"/>
    <p:restoredTop sz="92373"/>
  </p:normalViewPr>
  <p:slideViewPr>
    <p:cSldViewPr snapToGrid="0" snapToObjects="1">
      <p:cViewPr varScale="1">
        <p:scale>
          <a:sx n="102" d="100"/>
          <a:sy n="102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ru-RU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Затраты по проекту</a:t>
            </a:r>
          </a:p>
        </c:rich>
      </c:tx>
      <c:layout>
        <c:manualLayout>
          <c:xMode val="edge"/>
          <c:yMode val="edge"/>
          <c:x val="0.29349459478708212"/>
          <c:y val="5.75105045980730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Сумма: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D79-E949-9763-966281AA70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79-E949-9763-966281AA70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D79-E949-9763-966281AA70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79-E949-9763-966281AA70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D79-E949-9763-966281AA70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D79-E949-9763-966281AA7054}"/>
              </c:ext>
            </c:extLst>
          </c:dPt>
          <c:dLbls>
            <c:dLbl>
              <c:idx val="0"/>
              <c:layout>
                <c:manualLayout>
                  <c:x val="-0.1954792507541134"/>
                  <c:y val="-0.195013998250218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79-E949-9763-966281AA7054}"/>
                </c:ext>
              </c:extLst>
            </c:dLbl>
            <c:dLbl>
              <c:idx val="1"/>
              <c:layout>
                <c:manualLayout>
                  <c:x val="4.7495569412827884E-2"/>
                  <c:y val="4.482096018894439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79-E949-9763-966281AA7054}"/>
                </c:ext>
              </c:extLst>
            </c:dLbl>
            <c:dLbl>
              <c:idx val="2"/>
              <c:layout>
                <c:manualLayout>
                  <c:x val="7.2911048703803896E-2"/>
                  <c:y val="5.43782030994623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79-E949-9763-966281AA7054}"/>
                </c:ext>
              </c:extLst>
            </c:dLbl>
            <c:dLbl>
              <c:idx val="3"/>
              <c:layout>
                <c:manualLayout>
                  <c:x val="5.6256857916529124E-2"/>
                  <c:y val="7.07347340134969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79-E949-9763-966281AA7054}"/>
                </c:ext>
              </c:extLst>
            </c:dLbl>
            <c:dLbl>
              <c:idx val="4"/>
              <c:layout>
                <c:manualLayout>
                  <c:x val="4.9247413385234536E-2"/>
                  <c:y val="6.63772524737986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79-E949-9763-966281AA7054}"/>
                </c:ext>
              </c:extLst>
            </c:dLbl>
            <c:dLbl>
              <c:idx val="5"/>
              <c:layout>
                <c:manualLayout>
                  <c:x val="3.447994792600035E-2"/>
                  <c:y val="7.19468503937007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79-E949-9763-966281AA7054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Закупка оборудования</c:v>
                </c:pt>
                <c:pt idx="1">
                  <c:v>Транспортные расходы</c:v>
                </c:pt>
                <c:pt idx="2">
                  <c:v>Полиграфические расходы</c:v>
                </c:pt>
                <c:pt idx="3">
                  <c:v>Учебные материлы</c:v>
                </c:pt>
                <c:pt idx="4">
                  <c:v>Расходные материалы</c:v>
                </c:pt>
                <c:pt idx="5">
                  <c:v>Прочие прямые расходы</c:v>
                </c:pt>
              </c:strCache>
            </c:strRef>
          </c:cat>
          <c:val>
            <c:numRef>
              <c:f>Лист1!$B$2:$B$7</c:f>
              <c:numCache>
                <c:formatCode>_-* #,##0.0\ "₽"_-;\-* #,##0.0\ "₽"_-;_-* "-"??\ "₽"_-;_-@_-</c:formatCode>
                <c:ptCount val="6"/>
                <c:pt idx="0">
                  <c:v>266000</c:v>
                </c:pt>
                <c:pt idx="1">
                  <c:v>34000</c:v>
                </c:pt>
                <c:pt idx="2">
                  <c:v>20000</c:v>
                </c:pt>
                <c:pt idx="3">
                  <c:v>17000</c:v>
                </c:pt>
                <c:pt idx="4">
                  <c:v>10000</c:v>
                </c:pt>
                <c:pt idx="5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9-E949-9763-966281AA705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CC717-D86D-C545-9091-6FA25D713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000" b="1" dirty="0"/>
              <a:t>Социальный проект:</a:t>
            </a:r>
            <a:br>
              <a:rPr lang="ru-RU" sz="4800" b="1" dirty="0"/>
            </a:br>
            <a:r>
              <a:rPr lang="ru-RU" sz="4800" b="1" dirty="0"/>
              <a:t>«С компьютером по жизни»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11A286-8CD1-FB48-965D-F4BA0EA5D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681" y="5162390"/>
            <a:ext cx="8825658" cy="861420"/>
          </a:xfrm>
        </p:spPr>
        <p:txBody>
          <a:bodyPr/>
          <a:lstStyle/>
          <a:p>
            <a:pPr algn="r"/>
            <a:r>
              <a:rPr lang="ru-RU" b="1" dirty="0"/>
              <a:t>обучение компьютерной грамотности лиц пожилого возраста и с ограниченными возможностями здоровья</a:t>
            </a:r>
            <a:endParaRPr lang="ru-RU" dirty="0"/>
          </a:p>
          <a:p>
            <a:endParaRPr lang="ru-RU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554A848-CFB1-2C43-849D-9DE8C73CD887}"/>
              </a:ext>
            </a:extLst>
          </p:cNvPr>
          <p:cNvSpPr txBox="1">
            <a:spLocks/>
          </p:cNvSpPr>
          <p:nvPr/>
        </p:nvSpPr>
        <p:spPr bwMode="gray">
          <a:xfrm>
            <a:off x="2688078" y="1238313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ru-RU" dirty="0"/>
              <a:t>Мурманская область, </a:t>
            </a:r>
          </a:p>
          <a:p>
            <a:pPr algn="r">
              <a:spcBef>
                <a:spcPts val="0"/>
              </a:spcBef>
            </a:pPr>
            <a:r>
              <a:rPr lang="ru-RU" dirty="0"/>
              <a:t>2020</a:t>
            </a:r>
            <a:r>
              <a:rPr lang="ru-RU" cap="none" dirty="0"/>
              <a:t>г</a:t>
            </a:r>
            <a:r>
              <a:rPr lang="ru-RU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1249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311" y="1091613"/>
            <a:ext cx="5711510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Ожидаемые результаты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1" y="3203334"/>
            <a:ext cx="101210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Повышен общий̆ уровень знаний компьютера у пенсионеров, пожилых людей и людей с инвалидностью Мурманской области. Раннее овладение современными компьютерными программами и новейшими информационными технологиями поспособствовало расширению сознания и возможностей̆. Создана современная комфортная среда приобретения навыков и возможностей̆ освоения компьютера,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интернет-ресурсов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 цифровых технологий для пожилых людей̆, что позволило социализировать их и сделать их жизнь немного проще и интересней. Участники проекта получили полезные и универсальные навыки, стали разбираться в компьютерных программах и в функциях/возможностях компьютеров и программах научились мыслить для них нестандартно. Добровольческое движение Мурманской̆ области пополнилось новыми участниками, люди преклонного возраста получили новые знания и навыки для лучшей̆ социализации и адаптации в мире цифровых технологий.</a:t>
            </a:r>
          </a:p>
          <a:p>
            <a:pPr lvl="0" algn="just">
              <a:spcAft>
                <a:spcPts val="0"/>
              </a:spcAft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2878AA-C353-1F42-8A71-DB060D8B2435}"/>
              </a:ext>
            </a:extLst>
          </p:cNvPr>
          <p:cNvSpPr txBox="1"/>
          <p:nvPr/>
        </p:nvSpPr>
        <p:spPr>
          <a:xfrm>
            <a:off x="645148" y="2438195"/>
            <a:ext cx="46380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Качественные показатели:</a:t>
            </a:r>
          </a:p>
        </p:txBody>
      </p:sp>
    </p:spTree>
    <p:extLst>
      <p:ext uri="{BB962C8B-B14F-4D97-AF65-F5344CB8AC3E}">
        <p14:creationId xmlns:p14="http://schemas.microsoft.com/office/powerpoint/2010/main" val="103935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A1A064D2-3803-E44D-B8F0-F73514FB4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01399"/>
              </p:ext>
            </p:extLst>
          </p:nvPr>
        </p:nvGraphicFramePr>
        <p:xfrm>
          <a:off x="5260931" y="1282874"/>
          <a:ext cx="6488482" cy="514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249">
                  <a:extLst>
                    <a:ext uri="{9D8B030D-6E8A-4147-A177-3AD203B41FA5}">
                      <a16:colId xmlns:a16="http://schemas.microsoft.com/office/drawing/2014/main" val="3978224871"/>
                    </a:ext>
                  </a:extLst>
                </a:gridCol>
                <a:gridCol w="4213458">
                  <a:extLst>
                    <a:ext uri="{9D8B030D-6E8A-4147-A177-3AD203B41FA5}">
                      <a16:colId xmlns:a16="http://schemas.microsoft.com/office/drawing/2014/main" val="1029274020"/>
                    </a:ext>
                  </a:extLst>
                </a:gridCol>
                <a:gridCol w="1673775">
                  <a:extLst>
                    <a:ext uri="{9D8B030D-6E8A-4147-A177-3AD203B41FA5}">
                      <a16:colId xmlns:a16="http://schemas.microsoft.com/office/drawing/2014/main" val="2730550142"/>
                    </a:ext>
                  </a:extLst>
                </a:gridCol>
              </a:tblGrid>
              <a:tr h="6565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Значение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607888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число участников Проекта в первый̆ год реализации 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500 чел.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2729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(пожилого возраста, пенсионеры и люди с инвалидностью) прошедшие обучение основам компьютерной̆ грамотности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150 чел.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1312640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Новые участники групп Проекта в соцсетях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250 чел.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65315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Муниципалитеты, подключившиеся к Проекту в первый̆ год реализации 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-RU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мун.обр</a:t>
                      </a:r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37899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в СМИ 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20 </a:t>
                      </a:r>
                      <a:r>
                        <a:rPr lang="ru-RU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пуб</a:t>
                      </a:r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028548"/>
                  </a:ext>
                </a:extLst>
              </a:tr>
              <a:tr h="5618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Волонтеры, принявшие участие в Проекте 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чел.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869069"/>
                  </a:ext>
                </a:extLst>
              </a:tr>
              <a:tr h="5334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Новые члены добровольческого движения Мурманской̆ области 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чел.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91053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E9A34CE-3C18-A849-BB99-1F32D0E2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45" y="999994"/>
            <a:ext cx="3291785" cy="565759"/>
          </a:xfrm>
        </p:spPr>
        <p:txBody>
          <a:bodyPr/>
          <a:lstStyle/>
          <a:p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Ожидаемые результаты проекта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C32D6AC2-517D-EE4B-94AE-2B50AB580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509" y="2344457"/>
            <a:ext cx="3553626" cy="1025044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Количественные показатели</a:t>
            </a:r>
          </a:p>
        </p:txBody>
      </p:sp>
    </p:spTree>
    <p:extLst>
      <p:ext uri="{BB962C8B-B14F-4D97-AF65-F5344CB8AC3E}">
        <p14:creationId xmlns:p14="http://schemas.microsoft.com/office/powerpoint/2010/main" val="168100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311" y="1091613"/>
            <a:ext cx="5711510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Решаемые проблемы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1" y="2592888"/>
            <a:ext cx="10121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Уроки компьютерной грамотности для пенсионеров 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могут решить, как минимум две проблемы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Довольно непростая жизнь людей пенсионного возраста, которые, в силу различных причин, оказались в социальной и информационной изоляции. Это явилось следствием довольно ограниченного передвижения таких людей, а также неумением пользоваться информацией и компьютерной техникой. Кроме того, отсутствие полноценной работы в Интернете не дает им возможности получать необходимую социальную, юридическую и другие виды информации;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Слишком большая пропасть между людьми старшего поколения и молодежью. Обучение компьютерной грамотности позволяет пенсионерам понять не только сам компьютер, но и молодых людей в целом, ведь обладание общим знанием сближает, устраняя различные недопонимания.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385394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99" y="1104139"/>
            <a:ext cx="7465333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Социальный эффект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0" y="2693096"/>
            <a:ext cx="101210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 проект поможет пенсионерам, пожилым людям и людям с инвалидностью преодолеть все эти трудности и постичь компьютер со всеми его полезными функциями. Кроме обучения информационным технологиям это даст возможность пенсионерам больше общаться со своими детьми или внуками, которые находятся в других городах, заводить новые знакомства и осуществлять прочие виды коммуникаций. </a:t>
            </a:r>
          </a:p>
          <a:p>
            <a:pPr indent="449580" algn="just">
              <a:spcAft>
                <a:spcPts val="0"/>
              </a:spcAft>
            </a:pP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проект позволит проводить обучение компьютерной грамотности пожилых людей на дому, которые ввиду каких-либо причин не могут посещать курсы, проводимые в учебных и иных учреждениях, самостоятельно. Это своего рода компьютерный бесплатный патронаж.</a:t>
            </a:r>
          </a:p>
        </p:txBody>
      </p:sp>
    </p:spTree>
    <p:extLst>
      <p:ext uri="{BB962C8B-B14F-4D97-AF65-F5344CB8AC3E}">
        <p14:creationId xmlns:p14="http://schemas.microsoft.com/office/powerpoint/2010/main" val="97186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1079087"/>
            <a:ext cx="8454979" cy="505811"/>
          </a:xfrm>
        </p:spPr>
        <p:txBody>
          <a:bodyPr/>
          <a:lstStyle/>
          <a:p>
            <a:pPr algn="ctr"/>
            <a:r>
              <a:rPr lang="ru-RU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Мультипликативность</a:t>
            </a:r>
            <a:r>
              <a:rPr lang="ru-RU" sz="4800" dirty="0"/>
              <a:t> </a:t>
            </a:r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49" y="2943616"/>
            <a:ext cx="101210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проект достаточно хорошо масштабируется с минимальными дополнительными затратами, так как все, что нужно для проведения занятий с целевой аудиторией в других городах – это где проводить – помещение, и как приехать – транспорт. Остальное уже будет подобрано, приобретено и подготовлено к применению (преподаватель, необходимая техника с нужным программным обеспечением, специализированная литература и отработанная схема проведения занятий для максимизации результата).</a:t>
            </a:r>
            <a:r>
              <a:rPr lang="ru-RU" sz="2400" dirty="0"/>
              <a:t> 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6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BC035-679B-2640-9671-D42D7B39E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5655" y="2329840"/>
            <a:ext cx="6769073" cy="1169885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F6F57BF-E082-1F49-8BD6-58ACBB365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5655" y="5416208"/>
            <a:ext cx="8825658" cy="86142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dirty="0"/>
              <a:t>Автор проекта: </a:t>
            </a:r>
            <a:r>
              <a:rPr lang="ru-RU" b="1" dirty="0">
                <a:solidFill>
                  <a:schemeClr val="bg1"/>
                </a:solidFill>
              </a:rPr>
              <a:t>Ширвель Святослав Валерьянович</a:t>
            </a:r>
          </a:p>
          <a:p>
            <a:pPr algn="r">
              <a:spcBef>
                <a:spcPts val="0"/>
              </a:spcBef>
            </a:pPr>
            <a:r>
              <a:rPr lang="ru-RU" dirty="0"/>
              <a:t>Соавтор проекта: </a:t>
            </a:r>
            <a:r>
              <a:rPr lang="ru-RU" b="1" dirty="0">
                <a:solidFill>
                  <a:schemeClr val="bg1"/>
                </a:solidFill>
              </a:rPr>
              <a:t>Склярова Ольга Владимировна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B8F5B6-6C0A-5743-90D5-6651324577D3}"/>
              </a:ext>
            </a:extLst>
          </p:cNvPr>
          <p:cNvSpPr txBox="1">
            <a:spLocks/>
          </p:cNvSpPr>
          <p:nvPr/>
        </p:nvSpPr>
        <p:spPr bwMode="gray">
          <a:xfrm>
            <a:off x="2332550" y="3207254"/>
            <a:ext cx="7555281" cy="584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>
                <a:latin typeface="Calibri" panose="020F0502020204030204" pitchFamily="34" charset="0"/>
                <a:cs typeface="Calibri" panose="020F0502020204030204" pitchFamily="34" charset="0"/>
              </a:rPr>
              <a:t>Надеемся на Ваше положительное решение!</a:t>
            </a:r>
          </a:p>
        </p:txBody>
      </p:sp>
    </p:spTree>
    <p:extLst>
      <p:ext uri="{BB962C8B-B14F-4D97-AF65-F5344CB8AC3E}">
        <p14:creationId xmlns:p14="http://schemas.microsoft.com/office/powerpoint/2010/main" val="273880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AD54B-1F82-D945-895E-782F9256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74" y="1157613"/>
            <a:ext cx="3028738" cy="470770"/>
          </a:xfrm>
        </p:spPr>
        <p:txBody>
          <a:bodyPr/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География проекта:</a:t>
            </a:r>
            <a:endParaRPr lang="ru-RU" sz="20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B9280116-FECC-6F4E-9475-CCA05E987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3453" y="1628383"/>
            <a:ext cx="6419638" cy="424632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865BA617-7F50-B041-A2A2-F9713D89C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174" y="1628383"/>
            <a:ext cx="3717672" cy="553372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Мурманская область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221962A-ABD2-1B4F-B631-0BD9D234C439}"/>
              </a:ext>
            </a:extLst>
          </p:cNvPr>
          <p:cNvSpPr txBox="1">
            <a:spLocks/>
          </p:cNvSpPr>
          <p:nvPr/>
        </p:nvSpPr>
        <p:spPr bwMode="gray">
          <a:xfrm>
            <a:off x="779174" y="2837074"/>
            <a:ext cx="3028738" cy="470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Целевые группы проекта:</a:t>
            </a:r>
            <a:endParaRPr lang="ru-RU" sz="2000" dirty="0"/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CDD5C535-7236-1F42-8637-D70BDA067E9D}"/>
              </a:ext>
            </a:extLst>
          </p:cNvPr>
          <p:cNvSpPr txBox="1">
            <a:spLocks/>
          </p:cNvSpPr>
          <p:nvPr/>
        </p:nvSpPr>
        <p:spPr bwMode="gray">
          <a:xfrm>
            <a:off x="779174" y="3307844"/>
            <a:ext cx="3880508" cy="2404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1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Пенсионеры.</a:t>
            </a:r>
          </a:p>
          <a:p>
            <a:pPr marL="421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 преклонного возраста.</a:t>
            </a:r>
          </a:p>
          <a:p>
            <a:pPr marL="421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 с инвалидностью.</a:t>
            </a:r>
          </a:p>
        </p:txBody>
      </p:sp>
    </p:spTree>
    <p:extLst>
      <p:ext uri="{BB962C8B-B14F-4D97-AF65-F5344CB8AC3E}">
        <p14:creationId xmlns:p14="http://schemas.microsoft.com/office/powerpoint/2010/main" val="19786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849" y="1104139"/>
            <a:ext cx="4884434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Описание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1" y="2918564"/>
            <a:ext cx="101210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		В рамках данного проекта планируется привлечь к обучению самую уязвимую категорию в направлении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цифровизации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, а именно пожилых людей и людей с инвалидностью, в том числе проживающих в сельской местности, организуя и проводя бесплатные уроки компьютерной грамотности и освоению программ и онлайн сервисов.</a:t>
            </a:r>
          </a:p>
        </p:txBody>
      </p:sp>
    </p:spTree>
    <p:extLst>
      <p:ext uri="{BB962C8B-B14F-4D97-AF65-F5344CB8AC3E}">
        <p14:creationId xmlns:p14="http://schemas.microsoft.com/office/powerpoint/2010/main" val="358210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849" y="1104139"/>
            <a:ext cx="4884434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Цель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1" y="2617940"/>
            <a:ext cx="101210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Обучение людей старшего поколения и людей с инвалидностью (в том числе сельской местности и удаленных муниципалитетов) основам компьютерной грамотности и навыкам работы с онлайн сервисами для предотвращения их социальной и информационной изоляции, для дополнительного общения, социальной адаптации, реализации творческих планов с помощью современных информационных технологий и Интернета.</a:t>
            </a:r>
          </a:p>
        </p:txBody>
      </p:sp>
    </p:spTree>
    <p:extLst>
      <p:ext uri="{BB962C8B-B14F-4D97-AF65-F5344CB8AC3E}">
        <p14:creationId xmlns:p14="http://schemas.microsoft.com/office/powerpoint/2010/main" val="117006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849" y="1104139"/>
            <a:ext cx="4884434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Задачи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089765" y="2533739"/>
            <a:ext cx="1039660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Дать представление о возможностях домашнего персонального компьютера.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Сформировать навыки управления ПК и обучить основам компьютерной грамотности.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Обучить приемам работы с популярными компьютерными программами на начальном уровне.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Обучить использованию современных средств связи и коммуникации для получения информации, общения.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Дать общее представление о возможностях получения некоторых государственных и муниципальных услуг через Интернет.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6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849" y="1104139"/>
            <a:ext cx="4884434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Задачи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089765" y="2605414"/>
            <a:ext cx="103966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 startAt="6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Повысить готовность и мотивацию населения к использованию информационных технологий и ресурсов для потребления услуг в электронной форме, а также предоставить пожилым людям возможность доступа к социальным проектам, реализуемым в стране и области, посредством информационных технологий.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Расширить возможности для активного времяпрепровождения, общения пенсионеров и участия их в общественно полезной деятельности, а также трудоустройства.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21293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1E51A-955A-2543-B35C-3F617B4E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311" y="1091613"/>
            <a:ext cx="5711510" cy="505811"/>
          </a:xfrm>
        </p:spPr>
        <p:txBody>
          <a:bodyPr/>
          <a:lstStyle/>
          <a:p>
            <a:pPr algn="ctr"/>
            <a:r>
              <a:rPr lang="ru-RU" sz="4500" b="1" dirty="0">
                <a:latin typeface="Calibri" panose="020F0502020204030204" pitchFamily="34" charset="0"/>
                <a:cs typeface="Calibri" panose="020F0502020204030204" pitchFamily="34" charset="0"/>
              </a:rPr>
              <a:t>Актуальность проекта</a:t>
            </a:r>
            <a:endParaRPr lang="ru-RU"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9771B-56C5-DD40-98DE-A0B58B55E6D4}"/>
              </a:ext>
            </a:extLst>
          </p:cNvPr>
          <p:cNvSpPr txBox="1"/>
          <p:nvPr/>
        </p:nvSpPr>
        <p:spPr>
          <a:xfrm>
            <a:off x="1227551" y="2830882"/>
            <a:ext cx="1012103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Сегодня все больше людей пожилого возраста и с ограниченными возможностями здоровья сталкиваются с необходимостью умения работать на компьютере.</a:t>
            </a:r>
            <a:r>
              <a:rPr lang="ru-RU" sz="2300" dirty="0"/>
              <a:t> </a:t>
            </a:r>
            <a:r>
              <a:rPr lang="ru-RU" sz="2300" dirty="0">
                <a:latin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ожно говорить о том, что освоение Интернета пожилыми людьми — это инновационная мера, которая позволит человеку после выхода на пенсию не только не выпадать из жизни общества, но и оставаться её активным субъектом, а людям с инвалидностью реализовать свою потенциал. </a:t>
            </a:r>
          </a:p>
          <a:p>
            <a:pPr algn="just"/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И с появлением в мире </a:t>
            </a:r>
            <a:r>
              <a:rPr lang="ru-RU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этот запрос показал свою особую актуальность – большинство пожилых людей находятся в самоизоляции и им просто необходимо умение пользоваться компьютером.</a:t>
            </a:r>
            <a:r>
              <a:rPr lang="ru-RU" sz="2300" dirty="0"/>
              <a:t> </a:t>
            </a:r>
            <a:endParaRPr lang="ru-RU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6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B36C5-92B7-1D4F-8F14-DCDD0AFD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19" y="739038"/>
            <a:ext cx="3291785" cy="565759"/>
          </a:xfrm>
        </p:spPr>
        <p:txBody>
          <a:bodyPr/>
          <a:lstStyle/>
          <a:p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Затраты по проекту: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61435A9-D53B-3046-B1A1-8B049409D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530613"/>
              </p:ext>
            </p:extLst>
          </p:nvPr>
        </p:nvGraphicFramePr>
        <p:xfrm>
          <a:off x="5042182" y="463463"/>
          <a:ext cx="6767726" cy="596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9D0D838A-E813-BF42-9111-6EBEB61F2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509" y="2156567"/>
            <a:ext cx="3553626" cy="142587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Общая сумма затрат по проекту составляет 367 000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87886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4BE5FC4F-C85E-C544-AD4D-10C3608AD5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4498" y="1383083"/>
            <a:ext cx="5549013" cy="4604359"/>
          </a:xfrm>
          <a:effectLst>
            <a:softEdge rad="114300"/>
          </a:effec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71FDE8A-A010-E14E-988B-6FAEEA23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19" y="729641"/>
            <a:ext cx="3291785" cy="565759"/>
          </a:xfrm>
        </p:spPr>
        <p:txBody>
          <a:bodyPr/>
          <a:lstStyle/>
          <a:p>
            <a:r>
              <a:rPr lang="ru-RU" sz="2500" dirty="0">
                <a:latin typeface="Calibri" panose="020F0502020204030204" pitchFamily="34" charset="0"/>
                <a:cs typeface="Calibri" panose="020F0502020204030204" pitchFamily="34" charset="0"/>
              </a:rPr>
              <a:t>Дата начала проекта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F30B15E-E56C-8348-9639-36DE0B992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505" y="2093936"/>
            <a:ext cx="3553626" cy="142587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Старт проекта запланирован на 15 мая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876085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163</TotalTime>
  <Words>950</Words>
  <Application>Microsoft Macintosh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Совет директоров</vt:lpstr>
      <vt:lpstr>Социальный проект: «С компьютером по жизни»</vt:lpstr>
      <vt:lpstr>География проекта:</vt:lpstr>
      <vt:lpstr>Описание проекта</vt:lpstr>
      <vt:lpstr>Цель проекта</vt:lpstr>
      <vt:lpstr>Задачи проекта</vt:lpstr>
      <vt:lpstr>Задачи проекта</vt:lpstr>
      <vt:lpstr>Актуальность проекта</vt:lpstr>
      <vt:lpstr>Затраты по проекту:</vt:lpstr>
      <vt:lpstr>Дата начала проекта</vt:lpstr>
      <vt:lpstr>Ожидаемые результаты проекта</vt:lpstr>
      <vt:lpstr>Ожидаемые результаты проекта</vt:lpstr>
      <vt:lpstr>Решаемые проблемы</vt:lpstr>
      <vt:lpstr>Социальный эффект проекта</vt:lpstr>
      <vt:lpstr>Мультипликативность  проекта</vt:lpstr>
      <vt:lpstr>Спасибо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проект: «С компьютером по жизни»</dc:title>
  <dc:creator>Microsoft Office User</dc:creator>
  <cp:lastModifiedBy>Microsoft Office User</cp:lastModifiedBy>
  <cp:revision>14</cp:revision>
  <dcterms:created xsi:type="dcterms:W3CDTF">2020-04-29T09:47:57Z</dcterms:created>
  <dcterms:modified xsi:type="dcterms:W3CDTF">2020-04-29T12:33:05Z</dcterms:modified>
</cp:coreProperties>
</file>