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60" r:id="rId4"/>
    <p:sldId id="259" r:id="rId5"/>
    <p:sldId id="261" r:id="rId6"/>
    <p:sldId id="262" r:id="rId7"/>
    <p:sldId id="258" r:id="rId8"/>
    <p:sldId id="267" r:id="rId9"/>
    <p:sldId id="268" r:id="rId10"/>
    <p:sldId id="270" r:id="rId11"/>
    <p:sldId id="272" r:id="rId12"/>
    <p:sldId id="273" r:id="rId13"/>
    <p:sldId id="264" r:id="rId14"/>
    <p:sldId id="265" r:id="rId15"/>
    <p:sldId id="266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858"/>
    <p:restoredTop sz="92373"/>
  </p:normalViewPr>
  <p:slideViewPr>
    <p:cSldViewPr snapToGrid="0" snapToObjects="1">
      <p:cViewPr varScale="1">
        <p:scale>
          <a:sx n="102" d="100"/>
          <a:sy n="102" d="100"/>
        </p:scale>
        <p:origin x="216" y="6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pPr>
            <a:r>
              <a:rPr lang="ru-RU" sz="20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Затраты по проекту</a:t>
            </a:r>
          </a:p>
        </c:rich>
      </c:tx>
      <c:layout>
        <c:manualLayout>
          <c:xMode val="edge"/>
          <c:yMode val="edge"/>
          <c:x val="0.29349459478708212"/>
          <c:y val="5.751050459807301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Сумма: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lumMod val="5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6-ED79-E949-9763-966281AA705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D79-E949-9763-966281AA705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2-ED79-E949-9763-966281AA705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D79-E949-9763-966281AA705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ED79-E949-9763-966281AA705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D79-E949-9763-966281AA7054}"/>
              </c:ext>
            </c:extLst>
          </c:dPt>
          <c:dLbls>
            <c:dLbl>
              <c:idx val="0"/>
              <c:layout>
                <c:manualLayout>
                  <c:x val="-0.1954792507541134"/>
                  <c:y val="-0.1950139982502187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D79-E949-9763-966281AA7054}"/>
                </c:ext>
              </c:extLst>
            </c:dLbl>
            <c:dLbl>
              <c:idx val="1"/>
              <c:layout>
                <c:manualLayout>
                  <c:x val="4.7495569412827884E-2"/>
                  <c:y val="4.4820960188944395E-3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D79-E949-9763-966281AA7054}"/>
                </c:ext>
              </c:extLst>
            </c:dLbl>
            <c:dLbl>
              <c:idx val="2"/>
              <c:layout>
                <c:manualLayout>
                  <c:x val="7.2911048703803896E-2"/>
                  <c:y val="5.437820309946235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D79-E949-9763-966281AA7054}"/>
                </c:ext>
              </c:extLst>
            </c:dLbl>
            <c:dLbl>
              <c:idx val="3"/>
              <c:layout>
                <c:manualLayout>
                  <c:x val="5.6256857916529124E-2"/>
                  <c:y val="7.0734734013496905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D79-E949-9763-966281AA7054}"/>
                </c:ext>
              </c:extLst>
            </c:dLbl>
            <c:dLbl>
              <c:idx val="4"/>
              <c:layout>
                <c:manualLayout>
                  <c:x val="4.9247413385234536E-2"/>
                  <c:y val="6.637725247379867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D79-E949-9763-966281AA7054}"/>
                </c:ext>
              </c:extLst>
            </c:dLbl>
            <c:dLbl>
              <c:idx val="5"/>
              <c:layout>
                <c:manualLayout>
                  <c:x val="3.447994792600035E-2"/>
                  <c:y val="7.1946850393700759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D79-E949-9763-966281AA7054}"/>
                </c:ext>
              </c:extLst>
            </c:dLbl>
            <c:spPr>
              <a:noFill/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Calibri" panose="020F0502020204030204" pitchFamily="34" charset="0"/>
                    <a:ea typeface="+mn-ea"/>
                    <a:cs typeface="Calibri" panose="020F0502020204030204" pitchFamily="34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Закупка оборудования</c:v>
                </c:pt>
                <c:pt idx="1">
                  <c:v>Транспортные расходы</c:v>
                </c:pt>
                <c:pt idx="2">
                  <c:v>Полиграфические расходы</c:v>
                </c:pt>
                <c:pt idx="3">
                  <c:v>Учебные материлы</c:v>
                </c:pt>
                <c:pt idx="4">
                  <c:v>Расходные материалы</c:v>
                </c:pt>
                <c:pt idx="5">
                  <c:v>Прочие прямые расходы</c:v>
                </c:pt>
              </c:strCache>
            </c:strRef>
          </c:cat>
          <c:val>
            <c:numRef>
              <c:f>Лист1!$B$2:$B$7</c:f>
              <c:numCache>
                <c:formatCode>_-* #,##0.0\ "₽"_-;\-* #,##0.0\ "₽"_-;_-* "-"??\ "₽"_-;_-@_-</c:formatCode>
                <c:ptCount val="6"/>
                <c:pt idx="0">
                  <c:v>266000</c:v>
                </c:pt>
                <c:pt idx="1">
                  <c:v>34000</c:v>
                </c:pt>
                <c:pt idx="2">
                  <c:v>20000</c:v>
                </c:pt>
                <c:pt idx="3">
                  <c:v>17000</c:v>
                </c:pt>
                <c:pt idx="4">
                  <c:v>10000</c:v>
                </c:pt>
                <c:pt idx="5">
                  <c:v>20000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D79-E949-9763-966281AA7054}"/>
            </c:ext>
          </c:extLst>
        </c:ser>
        <c:dLbls>
          <c:dLblPos val="ctr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accent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
Второй уровень
Третий уровень
Четвертый уровень
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7CC717-D86D-C545-9091-6FA25D7136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3000" b="1" dirty="0"/>
              <a:t>Социальный проект:</a:t>
            </a:r>
            <a:br>
              <a:rPr lang="ru-RU" sz="4800" b="1" dirty="0"/>
            </a:br>
            <a:r>
              <a:rPr lang="ru-RU" sz="4800" b="1" dirty="0"/>
              <a:t>«С компьютером по жизни»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11A286-8CD1-FB48-965D-F4BA0EA5DD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74681" y="5162390"/>
            <a:ext cx="8825658" cy="861420"/>
          </a:xfrm>
        </p:spPr>
        <p:txBody>
          <a:bodyPr/>
          <a:lstStyle/>
          <a:p>
            <a:pPr algn="r"/>
            <a:r>
              <a:rPr lang="ru-RU" b="1" dirty="0"/>
              <a:t>обучение компьютерной грамотности лиц пожилого возраста и с ограниченными возможностями здоровья</a:t>
            </a:r>
            <a:endParaRPr lang="ru-RU" dirty="0"/>
          </a:p>
          <a:p>
            <a:endParaRPr lang="ru-RU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0554A848-CFB1-2C43-849D-9DE8C73CD887}"/>
              </a:ext>
            </a:extLst>
          </p:cNvPr>
          <p:cNvSpPr txBox="1">
            <a:spLocks/>
          </p:cNvSpPr>
          <p:nvPr/>
        </p:nvSpPr>
        <p:spPr bwMode="gray">
          <a:xfrm>
            <a:off x="2688078" y="1238313"/>
            <a:ext cx="8825658" cy="8614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b="0" i="0" kern="1200" cap="all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spcBef>
                <a:spcPts val="0"/>
              </a:spcBef>
            </a:pPr>
            <a:r>
              <a:rPr lang="ru-RU" dirty="0"/>
              <a:t>Мурманская область, </a:t>
            </a:r>
          </a:p>
          <a:p>
            <a:pPr algn="r">
              <a:spcBef>
                <a:spcPts val="0"/>
              </a:spcBef>
            </a:pPr>
            <a:r>
              <a:rPr lang="ru-RU" dirty="0"/>
              <a:t>2020</a:t>
            </a:r>
            <a:r>
              <a:rPr lang="ru-RU" cap="none" dirty="0"/>
              <a:t>г</a:t>
            </a:r>
            <a:r>
              <a:rPr lang="ru-RU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71249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1E51A-955A-2543-B35C-3F617B4E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2311" y="1091613"/>
            <a:ext cx="5711510" cy="505811"/>
          </a:xfrm>
        </p:spPr>
        <p:txBody>
          <a:bodyPr/>
          <a:lstStyle/>
          <a:p>
            <a:pPr algn="ctr"/>
            <a:r>
              <a:rPr lang="ru-RU" sz="4500" b="1" dirty="0">
                <a:latin typeface="Calibri" panose="020F0502020204030204" pitchFamily="34" charset="0"/>
                <a:cs typeface="Calibri" panose="020F0502020204030204" pitchFamily="34" charset="0"/>
              </a:rPr>
              <a:t>Ожидаемые результаты проекта</a:t>
            </a:r>
            <a:endParaRPr lang="ru-RU" sz="4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29771B-56C5-DD40-98DE-A0B58B55E6D4}"/>
              </a:ext>
            </a:extLst>
          </p:cNvPr>
          <p:cNvSpPr txBox="1"/>
          <p:nvPr/>
        </p:nvSpPr>
        <p:spPr>
          <a:xfrm>
            <a:off x="1227551" y="3203334"/>
            <a:ext cx="1012103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Повышен общий̆ уровень знаний компьютера у пенсионеров, пожилых людей и людей с инвалидностью Мурманской области. Раннее овладение современными компьютерными программами и новейшими информационными технологиями поспособствовало расширению сознания и возможностей̆. Создана современная комфортная среда приобретения навыков и возможностей̆ освоения компьютера, </a:t>
            </a:r>
            <a:r>
              <a:rPr lang="ru-RU" dirty="0" err="1">
                <a:latin typeface="Calibri" panose="020F0502020204030204" pitchFamily="34" charset="0"/>
                <a:cs typeface="Calibri" panose="020F0502020204030204" pitchFamily="34" charset="0"/>
              </a:rPr>
              <a:t>интернет-ресурсов</a:t>
            </a:r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 и цифровых технологий для пожилых людей̆, что позволило социализировать их и сделать их жизнь немного проще и интересней. Участники проекта получили полезные и универсальные навыки, стали разбираться в компьютерных программах и в функциях/возможностях компьютеров и программах научились мыслить для них нестандартно. Добровольческое движение Мурманской̆ области пополнилось новыми участниками, люди преклонного возраста получили новые знания и навыки для лучшей̆ социализации и адаптации в мире цифровых технологий.</a:t>
            </a:r>
          </a:p>
          <a:p>
            <a:pPr lvl="0" algn="just">
              <a:spcAft>
                <a:spcPts val="0"/>
              </a:spcAft>
            </a:pPr>
            <a:endParaRPr lang="ru-RU" sz="2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2878AA-C353-1F42-8A71-DB060D8B2435}"/>
              </a:ext>
            </a:extLst>
          </p:cNvPr>
          <p:cNvSpPr txBox="1"/>
          <p:nvPr/>
        </p:nvSpPr>
        <p:spPr>
          <a:xfrm>
            <a:off x="645148" y="2438195"/>
            <a:ext cx="463800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3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Качественные показатели:</a:t>
            </a:r>
          </a:p>
        </p:txBody>
      </p:sp>
    </p:spTree>
    <p:extLst>
      <p:ext uri="{BB962C8B-B14F-4D97-AF65-F5344CB8AC3E}">
        <p14:creationId xmlns:p14="http://schemas.microsoft.com/office/powerpoint/2010/main" val="10393539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id="{A1A064D2-3803-E44D-B8F0-F73514FB4A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5101399"/>
              </p:ext>
            </p:extLst>
          </p:nvPr>
        </p:nvGraphicFramePr>
        <p:xfrm>
          <a:off x="5260931" y="1282874"/>
          <a:ext cx="6488482" cy="51463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1249">
                  <a:extLst>
                    <a:ext uri="{9D8B030D-6E8A-4147-A177-3AD203B41FA5}">
                      <a16:colId xmlns:a16="http://schemas.microsoft.com/office/drawing/2014/main" val="3978224871"/>
                    </a:ext>
                  </a:extLst>
                </a:gridCol>
                <a:gridCol w="4213458">
                  <a:extLst>
                    <a:ext uri="{9D8B030D-6E8A-4147-A177-3AD203B41FA5}">
                      <a16:colId xmlns:a16="http://schemas.microsoft.com/office/drawing/2014/main" val="1029274020"/>
                    </a:ext>
                  </a:extLst>
                </a:gridCol>
                <a:gridCol w="1673775">
                  <a:extLst>
                    <a:ext uri="{9D8B030D-6E8A-4147-A177-3AD203B41FA5}">
                      <a16:colId xmlns:a16="http://schemas.microsoft.com/office/drawing/2014/main" val="2730550142"/>
                    </a:ext>
                  </a:extLst>
                </a:gridCol>
              </a:tblGrid>
              <a:tr h="65657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№ п/п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Показатель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Значение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3607888"/>
                  </a:ext>
                </a:extLst>
              </a:tr>
              <a:tr h="56187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Общее число участников Проекта в первый̆ год реализации 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Более 500 чел.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672729"/>
                  </a:ext>
                </a:extLst>
              </a:tr>
              <a:tr h="56187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Участники Проекта </a:t>
                      </a:r>
                    </a:p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(пожилого возраста, пенсионеры и люди с инвалидностью) прошедшие обучение основам компьютерной̆ грамотности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Более 150 чел.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71312640"/>
                  </a:ext>
                </a:extLst>
              </a:tr>
              <a:tr h="56187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Новые участники групп Проекта в соцсетях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Более 250 чел.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16265315"/>
                  </a:ext>
                </a:extLst>
              </a:tr>
              <a:tr h="56187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Муниципалитеты, подключившиеся к Проекту в первый̆ год реализации 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</a:t>
                      </a:r>
                      <a:r>
                        <a:rPr lang="ru-RU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мун.обр</a:t>
                      </a:r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8537899"/>
                  </a:ext>
                </a:extLst>
              </a:tr>
              <a:tr h="56187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Публикации в СМИ 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Более 20 </a:t>
                      </a:r>
                      <a:r>
                        <a:rPr lang="ru-RU" sz="16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пуб</a:t>
                      </a:r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1028548"/>
                  </a:ext>
                </a:extLst>
              </a:tr>
              <a:tr h="56187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Волонтеры, принявшие участие в Проекте 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 чел.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1869069"/>
                  </a:ext>
                </a:extLst>
              </a:tr>
              <a:tr h="53345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7.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Новые члены добровольческого движения Мурманской̆ области </a:t>
                      </a:r>
                      <a:endParaRPr lang="ru-RU" sz="16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20 чел.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4910531"/>
                  </a:ext>
                </a:extLst>
              </a:tr>
            </a:tbl>
          </a:graphicData>
        </a:graphic>
      </p:graphicFrame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9E9A34CE-3C18-A849-BB99-1F32D0E22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7245" y="999994"/>
            <a:ext cx="3291785" cy="565759"/>
          </a:xfrm>
        </p:spPr>
        <p:txBody>
          <a:bodyPr/>
          <a:lstStyle/>
          <a:p>
            <a:r>
              <a:rPr lang="ru-RU" sz="2500" dirty="0">
                <a:latin typeface="Calibri" panose="020F0502020204030204" pitchFamily="34" charset="0"/>
                <a:cs typeface="Calibri" panose="020F0502020204030204" pitchFamily="34" charset="0"/>
              </a:rPr>
              <a:t>Ожидаемые результаты проекта</a:t>
            </a:r>
          </a:p>
        </p:txBody>
      </p:sp>
      <p:sp>
        <p:nvSpPr>
          <p:cNvPr id="9" name="Текст 3">
            <a:extLst>
              <a:ext uri="{FF2B5EF4-FFF2-40B4-BE49-F238E27FC236}">
                <a16:creationId xmlns:a16="http://schemas.microsoft.com/office/drawing/2014/main" id="{C32D6AC2-517D-EE4B-94AE-2B50AB5806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00509" y="2344457"/>
            <a:ext cx="3553626" cy="1025044"/>
          </a:xfrm>
        </p:spPr>
        <p:txBody>
          <a:bodyPr>
            <a:noAutofit/>
          </a:bodyPr>
          <a:lstStyle/>
          <a:p>
            <a:pPr algn="ctr"/>
            <a:r>
              <a:rPr lang="ru-RU" sz="35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Количественные показатели</a:t>
            </a:r>
          </a:p>
        </p:txBody>
      </p:sp>
    </p:spTree>
    <p:extLst>
      <p:ext uri="{BB962C8B-B14F-4D97-AF65-F5344CB8AC3E}">
        <p14:creationId xmlns:p14="http://schemas.microsoft.com/office/powerpoint/2010/main" val="1681004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1E51A-955A-2543-B35C-3F617B4E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2311" y="1091613"/>
            <a:ext cx="5711510" cy="505811"/>
          </a:xfrm>
        </p:spPr>
        <p:txBody>
          <a:bodyPr/>
          <a:lstStyle/>
          <a:p>
            <a:pPr algn="ctr"/>
            <a:r>
              <a:rPr lang="ru-RU" sz="4500" b="1" dirty="0">
                <a:latin typeface="Calibri" panose="020F0502020204030204" pitchFamily="34" charset="0"/>
                <a:cs typeface="Calibri" panose="020F0502020204030204" pitchFamily="34" charset="0"/>
              </a:rPr>
              <a:t>Решаемые проблемы</a:t>
            </a:r>
            <a:endParaRPr lang="ru-RU" sz="4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29771B-56C5-DD40-98DE-A0B58B55E6D4}"/>
              </a:ext>
            </a:extLst>
          </p:cNvPr>
          <p:cNvSpPr txBox="1"/>
          <p:nvPr/>
        </p:nvSpPr>
        <p:spPr>
          <a:xfrm>
            <a:off x="1227551" y="2592888"/>
            <a:ext cx="101210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Уроки компьютерной грамотности для пенсионеров </a:t>
            </a:r>
            <a:r>
              <a:rPr lang="ru-RU" sz="2000" b="1" dirty="0">
                <a:latin typeface="Calibri" panose="020F0502020204030204" pitchFamily="34" charset="0"/>
                <a:cs typeface="Calibri" panose="020F0502020204030204" pitchFamily="34" charset="0"/>
              </a:rPr>
              <a:t>могут решить, как минимум две проблемы</a:t>
            </a: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Довольно непростая жизнь людей пенсионного возраста, которые, в силу различных причин, оказались в социальной и информационной изоляции. Это явилось следствием довольно ограниченного передвижения таких людей, а также неумением пользоваться информацией и компьютерной техникой. Кроме того, отсутствие полноценной работы в Интернете не дает им возможности получать необходимую социальную, юридическую и другие виды информации;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Слишком большая пропасть между людьми старшего поколения и молодежью. Обучение компьютерной грамотности позволяет пенсионерам понять не только сам компьютер, но и молодых людей в целом, ведь обладание общим знанием сближает, устраняя различные недопонимания.</a:t>
            </a:r>
          </a:p>
        </p:txBody>
      </p:sp>
    </p:spTree>
    <p:extLst>
      <p:ext uri="{BB962C8B-B14F-4D97-AF65-F5344CB8AC3E}">
        <p14:creationId xmlns:p14="http://schemas.microsoft.com/office/powerpoint/2010/main" val="38539469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1E51A-955A-2543-B35C-3F617B4E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399" y="1104139"/>
            <a:ext cx="7465333" cy="505811"/>
          </a:xfrm>
        </p:spPr>
        <p:txBody>
          <a:bodyPr/>
          <a:lstStyle/>
          <a:p>
            <a:pPr algn="ctr"/>
            <a:r>
              <a:rPr lang="ru-RU" sz="4500" b="1" dirty="0">
                <a:latin typeface="Calibri" panose="020F0502020204030204" pitchFamily="34" charset="0"/>
                <a:cs typeface="Calibri" panose="020F0502020204030204" pitchFamily="34" charset="0"/>
              </a:rPr>
              <a:t>Социальный эффект проекта</a:t>
            </a:r>
            <a:endParaRPr lang="ru-RU" sz="4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29771B-56C5-DD40-98DE-A0B58B55E6D4}"/>
              </a:ext>
            </a:extLst>
          </p:cNvPr>
          <p:cNvSpPr txBox="1"/>
          <p:nvPr/>
        </p:nvSpPr>
        <p:spPr>
          <a:xfrm>
            <a:off x="1227550" y="2693096"/>
            <a:ext cx="1012103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Наш проект поможет пенсионерам, пожилым людям и людям с инвалидностью преодолеть все эти трудности и постичь компьютер со всеми его полезными функциями. Кроме обучения информационным технологиям это даст возможность пенсионерам больше общаться со своими детьми или внуками, которые находятся в других городах, заводить новые знакомства и осуществлять прочие виды коммуникаций. </a:t>
            </a:r>
          </a:p>
          <a:p>
            <a:pPr indent="449580" algn="just">
              <a:spcAft>
                <a:spcPts val="0"/>
              </a:spcAft>
            </a:pP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Данный проект позволит проводить обучение компьютерной грамотности пожилых людей на дому, которые ввиду каких-либо причин не могут посещать курсы, проводимые в учебных и иных учреждениях, самостоятельно. Это своего рода компьютерный бесплатный патронаж.</a:t>
            </a:r>
          </a:p>
        </p:txBody>
      </p:sp>
    </p:spTree>
    <p:extLst>
      <p:ext uri="{BB962C8B-B14F-4D97-AF65-F5344CB8AC3E}">
        <p14:creationId xmlns:p14="http://schemas.microsoft.com/office/powerpoint/2010/main" val="9718678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1E51A-955A-2543-B35C-3F617B4E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0575" y="1079087"/>
            <a:ext cx="8454979" cy="505811"/>
          </a:xfrm>
        </p:spPr>
        <p:txBody>
          <a:bodyPr/>
          <a:lstStyle/>
          <a:p>
            <a:pPr algn="ctr"/>
            <a:r>
              <a:rPr lang="ru-RU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Мультипликативность</a:t>
            </a:r>
            <a:r>
              <a:rPr lang="ru-RU" sz="4800" dirty="0"/>
              <a:t> </a:t>
            </a:r>
            <a:r>
              <a:rPr lang="ru-RU" sz="4500" b="1" dirty="0">
                <a:latin typeface="Calibri" panose="020F0502020204030204" pitchFamily="34" charset="0"/>
                <a:cs typeface="Calibri" panose="020F0502020204030204" pitchFamily="34" charset="0"/>
              </a:rPr>
              <a:t> проекта</a:t>
            </a:r>
            <a:endParaRPr lang="ru-RU" sz="4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29771B-56C5-DD40-98DE-A0B58B55E6D4}"/>
              </a:ext>
            </a:extLst>
          </p:cNvPr>
          <p:cNvSpPr txBox="1"/>
          <p:nvPr/>
        </p:nvSpPr>
        <p:spPr>
          <a:xfrm>
            <a:off x="1227549" y="2943616"/>
            <a:ext cx="1012103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Данный проект достаточно хорошо масштабируется с минимальными дополнительными затратами, так как все, что нужно для проведения занятий с целевой аудиторией в других городах – это где проводить – помещение, и как приехать – транспорт. Остальное уже будет подобрано, приобретено и подготовлено к применению (преподаватель, необходимая техника с нужным программным обеспечением, специализированная литература и отработанная схема проведения занятий для максимизации результата).</a:t>
            </a:r>
            <a:r>
              <a:rPr lang="ru-RU" sz="2400" dirty="0"/>
              <a:t> </a:t>
            </a:r>
            <a:endParaRPr lang="ru-RU" sz="23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2688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1BC035-679B-2640-9671-D42D7B39EC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25655" y="2329840"/>
            <a:ext cx="6769073" cy="1169885"/>
          </a:xfrm>
        </p:spPr>
        <p:txBody>
          <a:bodyPr/>
          <a:lstStyle/>
          <a:p>
            <a:r>
              <a:rPr lang="ru-RU" dirty="0">
                <a:latin typeface="Calibri" panose="020F0502020204030204" pitchFamily="34" charset="0"/>
                <a:cs typeface="Calibri" panose="020F0502020204030204" pitchFamily="34" charset="0"/>
              </a:rPr>
              <a:t>Спасибо за внимание!</a:t>
            </a: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EF6F57BF-E082-1F49-8BD6-58ACBB3654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25655" y="5416208"/>
            <a:ext cx="8825658" cy="861420"/>
          </a:xfrm>
        </p:spPr>
        <p:txBody>
          <a:bodyPr/>
          <a:lstStyle/>
          <a:p>
            <a:pPr algn="r">
              <a:spcBef>
                <a:spcPts val="0"/>
              </a:spcBef>
            </a:pPr>
            <a:r>
              <a:rPr lang="ru-RU" dirty="0"/>
              <a:t>Автор проекта: </a:t>
            </a:r>
            <a:r>
              <a:rPr lang="ru-RU" b="1" dirty="0">
                <a:solidFill>
                  <a:schemeClr val="bg1"/>
                </a:solidFill>
              </a:rPr>
              <a:t>Ширвель Святослав Валерьянович</a:t>
            </a:r>
          </a:p>
          <a:p>
            <a:pPr algn="r">
              <a:spcBef>
                <a:spcPts val="0"/>
              </a:spcBef>
            </a:pPr>
            <a:r>
              <a:rPr lang="ru-RU" dirty="0"/>
              <a:t>Соавтор проекта: </a:t>
            </a:r>
            <a:r>
              <a:rPr lang="ru-RU" b="1" dirty="0">
                <a:solidFill>
                  <a:schemeClr val="bg1"/>
                </a:solidFill>
              </a:rPr>
              <a:t>Склярова Ольга Владимировна</a:t>
            </a:r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5BB8F5B6-6C0A-5743-90D5-6651324577D3}"/>
              </a:ext>
            </a:extLst>
          </p:cNvPr>
          <p:cNvSpPr txBox="1">
            <a:spLocks/>
          </p:cNvSpPr>
          <p:nvPr/>
        </p:nvSpPr>
        <p:spPr bwMode="gray">
          <a:xfrm>
            <a:off x="2332550" y="3207254"/>
            <a:ext cx="7555281" cy="58494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5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3000" dirty="0">
                <a:latin typeface="Calibri" panose="020F0502020204030204" pitchFamily="34" charset="0"/>
                <a:cs typeface="Calibri" panose="020F0502020204030204" pitchFamily="34" charset="0"/>
              </a:rPr>
              <a:t>Надеемся на Ваше положительное решение!</a:t>
            </a:r>
          </a:p>
        </p:txBody>
      </p:sp>
    </p:spTree>
    <p:extLst>
      <p:ext uri="{BB962C8B-B14F-4D97-AF65-F5344CB8AC3E}">
        <p14:creationId xmlns:p14="http://schemas.microsoft.com/office/powerpoint/2010/main" val="2738806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3AD54B-1F82-D945-895E-782F92560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9174" y="1157613"/>
            <a:ext cx="3028738" cy="470770"/>
          </a:xfrm>
        </p:spPr>
        <p:txBody>
          <a:bodyPr/>
          <a:lstStyle/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География проекта:</a:t>
            </a:r>
            <a:endParaRPr lang="ru-RU" sz="2000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B9280116-FECC-6F4E-9475-CCA05E987B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93453" y="1628383"/>
            <a:ext cx="6419638" cy="4246323"/>
          </a:xfrm>
        </p:spPr>
      </p:pic>
      <p:sp>
        <p:nvSpPr>
          <p:cNvPr id="4" name="Текст 3">
            <a:extLst>
              <a:ext uri="{FF2B5EF4-FFF2-40B4-BE49-F238E27FC236}">
                <a16:creationId xmlns:a16="http://schemas.microsoft.com/office/drawing/2014/main" id="{865BA617-7F50-B041-A2A2-F9713D89C4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79174" y="1628383"/>
            <a:ext cx="3717672" cy="553372"/>
          </a:xfrm>
        </p:spPr>
        <p:txBody>
          <a:bodyPr>
            <a:normAutofit/>
          </a:bodyPr>
          <a:lstStyle/>
          <a:p>
            <a:r>
              <a:rPr lang="ru-RU" sz="2700" b="1" dirty="0">
                <a:latin typeface="Calibri" panose="020F0502020204030204" pitchFamily="34" charset="0"/>
                <a:cs typeface="Calibri" panose="020F0502020204030204" pitchFamily="34" charset="0"/>
              </a:rPr>
              <a:t>Мурманская область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1221962A-ABD2-1B4F-B631-0BD9D234C439}"/>
              </a:ext>
            </a:extLst>
          </p:cNvPr>
          <p:cNvSpPr txBox="1">
            <a:spLocks/>
          </p:cNvSpPr>
          <p:nvPr/>
        </p:nvSpPr>
        <p:spPr bwMode="gray">
          <a:xfrm>
            <a:off x="779174" y="2837074"/>
            <a:ext cx="3028738" cy="4707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b="0" i="0" kern="1200">
                <a:solidFill>
                  <a:schemeClr val="bg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Целевые группы проекта:</a:t>
            </a:r>
            <a:endParaRPr lang="ru-RU" sz="2000" dirty="0"/>
          </a:p>
        </p:txBody>
      </p:sp>
      <p:sp>
        <p:nvSpPr>
          <p:cNvPr id="8" name="Текст 3">
            <a:extLst>
              <a:ext uri="{FF2B5EF4-FFF2-40B4-BE49-F238E27FC236}">
                <a16:creationId xmlns:a16="http://schemas.microsoft.com/office/drawing/2014/main" id="{CDD5C535-7236-1F42-8637-D70BDA067E9D}"/>
              </a:ext>
            </a:extLst>
          </p:cNvPr>
          <p:cNvSpPr txBox="1">
            <a:spLocks/>
          </p:cNvSpPr>
          <p:nvPr/>
        </p:nvSpPr>
        <p:spPr bwMode="gray">
          <a:xfrm>
            <a:off x="779174" y="3307844"/>
            <a:ext cx="3880508" cy="240402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b="0" i="0" kern="120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0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9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21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2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Пенсионеры.</a:t>
            </a:r>
          </a:p>
          <a:p>
            <a:pPr marL="421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2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Люди преклонного возраста.</a:t>
            </a:r>
          </a:p>
          <a:p>
            <a:pPr marL="421200" lvl="0" indent="-457200">
              <a:spcBef>
                <a:spcPts val="0"/>
              </a:spcBef>
              <a:buFont typeface="+mj-lt"/>
              <a:buAutoNum type="arabicPeriod"/>
            </a:pPr>
            <a:r>
              <a:rPr lang="ru-RU" sz="27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Люди с инвалидностью.</a:t>
            </a:r>
          </a:p>
        </p:txBody>
      </p:sp>
    </p:spTree>
    <p:extLst>
      <p:ext uri="{BB962C8B-B14F-4D97-AF65-F5344CB8AC3E}">
        <p14:creationId xmlns:p14="http://schemas.microsoft.com/office/powerpoint/2010/main" val="197869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1E51A-955A-2543-B35C-3F617B4E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5849" y="1104139"/>
            <a:ext cx="4884434" cy="505811"/>
          </a:xfrm>
        </p:spPr>
        <p:txBody>
          <a:bodyPr/>
          <a:lstStyle/>
          <a:p>
            <a:pPr algn="ctr"/>
            <a:r>
              <a:rPr lang="ru-RU" sz="4500" b="1" dirty="0">
                <a:latin typeface="Calibri" panose="020F0502020204030204" pitchFamily="34" charset="0"/>
                <a:cs typeface="Calibri" panose="020F0502020204030204" pitchFamily="34" charset="0"/>
              </a:rPr>
              <a:t>Описание проекта</a:t>
            </a:r>
            <a:endParaRPr lang="ru-RU" sz="4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29771B-56C5-DD40-98DE-A0B58B55E6D4}"/>
              </a:ext>
            </a:extLst>
          </p:cNvPr>
          <p:cNvSpPr txBox="1"/>
          <p:nvPr/>
        </p:nvSpPr>
        <p:spPr>
          <a:xfrm>
            <a:off x="1227551" y="2918564"/>
            <a:ext cx="1012103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		В рамках данного проекта планируется привлечь к обучению самую уязвимую категорию в направлении </a:t>
            </a:r>
            <a:r>
              <a:rPr lang="ru-RU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цифровизации</a:t>
            </a: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, а именно пожилых людей и людей с инвалидностью, в том числе проживающих в сельской местности, организуя и проводя бесплатные уроки компьютерной грамотности и освоению программ и онлайн сервисов.</a:t>
            </a:r>
          </a:p>
        </p:txBody>
      </p:sp>
    </p:spTree>
    <p:extLst>
      <p:ext uri="{BB962C8B-B14F-4D97-AF65-F5344CB8AC3E}">
        <p14:creationId xmlns:p14="http://schemas.microsoft.com/office/powerpoint/2010/main" val="35821069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1E51A-955A-2543-B35C-3F617B4E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5849" y="1104139"/>
            <a:ext cx="4884434" cy="505811"/>
          </a:xfrm>
        </p:spPr>
        <p:txBody>
          <a:bodyPr/>
          <a:lstStyle/>
          <a:p>
            <a:pPr algn="ctr"/>
            <a:r>
              <a:rPr lang="ru-RU" sz="4500" b="1" dirty="0">
                <a:latin typeface="Calibri" panose="020F0502020204030204" pitchFamily="34" charset="0"/>
                <a:cs typeface="Calibri" panose="020F0502020204030204" pitchFamily="34" charset="0"/>
              </a:rPr>
              <a:t>Цель проекта</a:t>
            </a:r>
            <a:endParaRPr lang="ru-RU" sz="4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29771B-56C5-DD40-98DE-A0B58B55E6D4}"/>
              </a:ext>
            </a:extLst>
          </p:cNvPr>
          <p:cNvSpPr txBox="1"/>
          <p:nvPr/>
        </p:nvSpPr>
        <p:spPr>
          <a:xfrm>
            <a:off x="1227551" y="2617940"/>
            <a:ext cx="1012103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8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Обучение людей старшего поколения и людей с инвалидностью (в том числе сельской местности и удаленных муниципалитетов) основам компьютерной грамотности и навыкам работы с онлайн сервисами для предотвращения их социальной и информационной изоляции, для дополнительного общения, социальной адаптации, реализации творческих планов с помощью современных информационных технологий и Интернета.</a:t>
            </a:r>
          </a:p>
        </p:txBody>
      </p:sp>
    </p:spTree>
    <p:extLst>
      <p:ext uri="{BB962C8B-B14F-4D97-AF65-F5344CB8AC3E}">
        <p14:creationId xmlns:p14="http://schemas.microsoft.com/office/powerpoint/2010/main" val="1170062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1E51A-955A-2543-B35C-3F617B4E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5849" y="1104139"/>
            <a:ext cx="4884434" cy="505811"/>
          </a:xfrm>
        </p:spPr>
        <p:txBody>
          <a:bodyPr/>
          <a:lstStyle/>
          <a:p>
            <a:pPr algn="ctr"/>
            <a:r>
              <a:rPr lang="ru-RU" sz="4500" b="1" dirty="0">
                <a:latin typeface="Calibri" panose="020F0502020204030204" pitchFamily="34" charset="0"/>
                <a:cs typeface="Calibri" panose="020F0502020204030204" pitchFamily="34" charset="0"/>
              </a:rPr>
              <a:t>Задачи проекта</a:t>
            </a:r>
            <a:endParaRPr lang="ru-RU" sz="4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29771B-56C5-DD40-98DE-A0B58B55E6D4}"/>
              </a:ext>
            </a:extLst>
          </p:cNvPr>
          <p:cNvSpPr txBox="1"/>
          <p:nvPr/>
        </p:nvSpPr>
        <p:spPr>
          <a:xfrm>
            <a:off x="1089765" y="2533739"/>
            <a:ext cx="10396602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buFont typeface="+mj-lt"/>
              <a:buAutoNum type="arabicPeriod"/>
            </a:pPr>
            <a:r>
              <a:rPr lang="ru-RU" sz="2500" dirty="0">
                <a:latin typeface="Calibri" panose="020F0502020204030204" pitchFamily="34" charset="0"/>
                <a:cs typeface="Calibri" panose="020F0502020204030204" pitchFamily="34" charset="0"/>
              </a:rPr>
              <a:t>Дать представление о возможностях домашнего персонального компьютера.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2500" dirty="0">
                <a:latin typeface="Calibri" panose="020F0502020204030204" pitchFamily="34" charset="0"/>
                <a:cs typeface="Calibri" panose="020F0502020204030204" pitchFamily="34" charset="0"/>
              </a:rPr>
              <a:t>Сформировать навыки управления ПК и обучить основам компьютерной грамотности.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2500" dirty="0">
                <a:latin typeface="Calibri" panose="020F0502020204030204" pitchFamily="34" charset="0"/>
                <a:cs typeface="Calibri" panose="020F0502020204030204" pitchFamily="34" charset="0"/>
              </a:rPr>
              <a:t>Обучить приемам работы с популярными компьютерными программами на начальном уровне.</a:t>
            </a:r>
          </a:p>
          <a:p>
            <a:pPr marL="342900" lvl="0" indent="-342900" algn="just">
              <a:buFont typeface="+mj-lt"/>
              <a:buAutoNum type="arabicPeriod"/>
            </a:pPr>
            <a:r>
              <a:rPr lang="ru-RU" sz="2500" dirty="0">
                <a:latin typeface="Calibri" panose="020F0502020204030204" pitchFamily="34" charset="0"/>
                <a:cs typeface="Calibri" panose="020F0502020204030204" pitchFamily="34" charset="0"/>
              </a:rPr>
              <a:t>Обучить использованию современных средств связи и коммуникации для получения информации, общения.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ru-RU" sz="2500" dirty="0">
                <a:latin typeface="Calibri" panose="020F0502020204030204" pitchFamily="34" charset="0"/>
                <a:cs typeface="Calibri" panose="020F0502020204030204" pitchFamily="34" charset="0"/>
              </a:rPr>
              <a:t>Дать общее представление о возможностях получения некоторых государственных и муниципальных услуг через Интернет.</a:t>
            </a:r>
          </a:p>
          <a:p>
            <a:pPr marL="342900" lvl="0" indent="-342900" algn="just">
              <a:buFont typeface="+mj-lt"/>
              <a:buAutoNum type="arabicPeriod"/>
            </a:pPr>
            <a:endParaRPr lang="ru-RU" sz="2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6669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1E51A-955A-2543-B35C-3F617B4E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5849" y="1104139"/>
            <a:ext cx="4884434" cy="505811"/>
          </a:xfrm>
        </p:spPr>
        <p:txBody>
          <a:bodyPr/>
          <a:lstStyle/>
          <a:p>
            <a:pPr algn="ctr"/>
            <a:r>
              <a:rPr lang="ru-RU" sz="4500" b="1" dirty="0">
                <a:latin typeface="Calibri" panose="020F0502020204030204" pitchFamily="34" charset="0"/>
                <a:cs typeface="Calibri" panose="020F0502020204030204" pitchFamily="34" charset="0"/>
              </a:rPr>
              <a:t>Задачи проекта</a:t>
            </a:r>
            <a:endParaRPr lang="ru-RU" sz="4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29771B-56C5-DD40-98DE-A0B58B55E6D4}"/>
              </a:ext>
            </a:extLst>
          </p:cNvPr>
          <p:cNvSpPr txBox="1"/>
          <p:nvPr/>
        </p:nvSpPr>
        <p:spPr>
          <a:xfrm>
            <a:off x="1089765" y="2605414"/>
            <a:ext cx="1039660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+mj-lt"/>
              <a:buAutoNum type="arabicPeriod" startAt="6"/>
            </a:pPr>
            <a:r>
              <a:rPr lang="ru-RU" sz="2500" dirty="0">
                <a:latin typeface="Calibri" panose="020F0502020204030204" pitchFamily="34" charset="0"/>
                <a:cs typeface="Calibri" panose="020F0502020204030204" pitchFamily="34" charset="0"/>
              </a:rPr>
              <a:t>Повысить готовность и мотивацию населения к использованию информационных технологий и ресурсов для потребления услуг в электронной форме, а также предоставить пожилым людям возможность доступа к социальным проектам, реализуемым в стране и области, посредством информационных технологий.</a:t>
            </a:r>
          </a:p>
          <a:p>
            <a:pPr marL="457200" lvl="0" indent="-457200" algn="just">
              <a:buFont typeface="+mj-lt"/>
              <a:buAutoNum type="arabicPeriod" startAt="6"/>
            </a:pPr>
            <a:r>
              <a:rPr lang="ru-RU" sz="2500" dirty="0">
                <a:latin typeface="Calibri" panose="020F0502020204030204" pitchFamily="34" charset="0"/>
                <a:cs typeface="Calibri" panose="020F0502020204030204" pitchFamily="34" charset="0"/>
              </a:rPr>
              <a:t>Расширить возможности для активного времяпрепровождения, общения пенсионеров и участия их в общественно полезной деятельности, а также трудоустройства.</a:t>
            </a:r>
          </a:p>
        </p:txBody>
      </p:sp>
    </p:spTree>
    <p:extLst>
      <p:ext uri="{BB962C8B-B14F-4D97-AF65-F5344CB8AC3E}">
        <p14:creationId xmlns:p14="http://schemas.microsoft.com/office/powerpoint/2010/main" val="22129358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771E51A-955A-2543-B35C-3F617B4E6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2311" y="1091613"/>
            <a:ext cx="5711510" cy="505811"/>
          </a:xfrm>
        </p:spPr>
        <p:txBody>
          <a:bodyPr/>
          <a:lstStyle/>
          <a:p>
            <a:pPr algn="ctr"/>
            <a:r>
              <a:rPr lang="ru-RU" sz="4500" b="1" dirty="0">
                <a:latin typeface="Calibri" panose="020F0502020204030204" pitchFamily="34" charset="0"/>
                <a:cs typeface="Calibri" panose="020F0502020204030204" pitchFamily="34" charset="0"/>
              </a:rPr>
              <a:t>Актуальность проекта</a:t>
            </a:r>
            <a:endParaRPr lang="ru-RU" sz="45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729771B-56C5-DD40-98DE-A0B58B55E6D4}"/>
              </a:ext>
            </a:extLst>
          </p:cNvPr>
          <p:cNvSpPr txBox="1"/>
          <p:nvPr/>
        </p:nvSpPr>
        <p:spPr>
          <a:xfrm>
            <a:off x="1227551" y="2830882"/>
            <a:ext cx="1012103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9580" algn="just">
              <a:spcAft>
                <a:spcPts val="0"/>
              </a:spcAft>
            </a:pPr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Сегодня все больше людей пожилого возраста и с ограниченными возможностями здоровья сталкиваются с необходимостью умения работать на компьютере.</a:t>
            </a:r>
            <a:r>
              <a:rPr lang="ru-RU" sz="2300" dirty="0"/>
              <a:t> </a:t>
            </a:r>
            <a:r>
              <a:rPr lang="ru-RU" sz="2300" dirty="0">
                <a:latin typeface="Calibri" panose="020F0502020204030204" pitchFamily="34" charset="0"/>
                <a:cs typeface="Times New Roman" panose="02020603050405020304" pitchFamily="18" charset="0"/>
              </a:rPr>
              <a:t>М</a:t>
            </a: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ожно говорить о том, что освоение Интернета пожилыми людьми — это инновационная мера, которая позволит человеку после выхода на пенсию не только не выпадать из жизни общества, но и оставаться её активным субъектом, а людям с инвалидностью реализовать свою потенциал. </a:t>
            </a:r>
          </a:p>
          <a:p>
            <a:pPr algn="just"/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И с появлением в мире </a:t>
            </a:r>
            <a:r>
              <a:rPr lang="ru-RU" sz="23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коронавирусной</a:t>
            </a:r>
            <a:r>
              <a:rPr lang="ru-RU" sz="2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инфекции этот запрос показал свою особую актуальность – большинство пожилых людей находятся в самоизоляции и им просто необходимо умение пользоваться компьютером.</a:t>
            </a:r>
            <a:r>
              <a:rPr lang="ru-RU" sz="2300" dirty="0"/>
              <a:t> </a:t>
            </a:r>
            <a:endParaRPr lang="ru-RU" sz="2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365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6B36C5-92B7-1D4F-8F14-DCDD0AFD7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19" y="739038"/>
            <a:ext cx="3291785" cy="565759"/>
          </a:xfrm>
        </p:spPr>
        <p:txBody>
          <a:bodyPr/>
          <a:lstStyle/>
          <a:p>
            <a:r>
              <a:rPr lang="ru-RU" sz="2500" dirty="0">
                <a:latin typeface="Calibri" panose="020F0502020204030204" pitchFamily="34" charset="0"/>
                <a:cs typeface="Calibri" panose="020F0502020204030204" pitchFamily="34" charset="0"/>
              </a:rPr>
              <a:t>Затраты по проекту: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D61435A9-D53B-3046-B1A1-8B049409D7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3530613"/>
              </p:ext>
            </p:extLst>
          </p:nvPr>
        </p:nvGraphicFramePr>
        <p:xfrm>
          <a:off x="5042182" y="463463"/>
          <a:ext cx="6767726" cy="5962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Текст 3">
            <a:extLst>
              <a:ext uri="{FF2B5EF4-FFF2-40B4-BE49-F238E27FC236}">
                <a16:creationId xmlns:a16="http://schemas.microsoft.com/office/drawing/2014/main" id="{9D0D838A-E813-BF42-9111-6EBEB61F22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00509" y="2156567"/>
            <a:ext cx="3553626" cy="1425878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latin typeface="Calibri" panose="020F0502020204030204" pitchFamily="34" charset="0"/>
                <a:cs typeface="Calibri" panose="020F0502020204030204" pitchFamily="34" charset="0"/>
              </a:rPr>
              <a:t>Общая сумма затрат по проекту составляет 367 000 рублей.</a:t>
            </a:r>
          </a:p>
        </p:txBody>
      </p:sp>
    </p:spTree>
    <p:extLst>
      <p:ext uri="{BB962C8B-B14F-4D97-AF65-F5344CB8AC3E}">
        <p14:creationId xmlns:p14="http://schemas.microsoft.com/office/powerpoint/2010/main" val="38788694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>
            <a:extLst>
              <a:ext uri="{FF2B5EF4-FFF2-40B4-BE49-F238E27FC236}">
                <a16:creationId xmlns:a16="http://schemas.microsoft.com/office/drawing/2014/main" id="{4BE5FC4F-C85E-C544-AD4D-10C3608AD5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74498" y="1383083"/>
            <a:ext cx="5549013" cy="4604359"/>
          </a:xfrm>
          <a:effectLst>
            <a:softEdge rad="114300"/>
          </a:effectLst>
        </p:spPr>
      </p:pic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171FDE8A-A010-E14E-988B-6FAEEA2395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719" y="729641"/>
            <a:ext cx="3291785" cy="565759"/>
          </a:xfrm>
        </p:spPr>
        <p:txBody>
          <a:bodyPr/>
          <a:lstStyle/>
          <a:p>
            <a:r>
              <a:rPr lang="ru-RU" sz="2500" dirty="0">
                <a:latin typeface="Calibri" panose="020F0502020204030204" pitchFamily="34" charset="0"/>
                <a:cs typeface="Calibri" panose="020F0502020204030204" pitchFamily="34" charset="0"/>
              </a:rPr>
              <a:t>Дата начала проекта</a:t>
            </a:r>
          </a:p>
        </p:txBody>
      </p:sp>
      <p:sp>
        <p:nvSpPr>
          <p:cNvPr id="8" name="Текст 3">
            <a:extLst>
              <a:ext uri="{FF2B5EF4-FFF2-40B4-BE49-F238E27FC236}">
                <a16:creationId xmlns:a16="http://schemas.microsoft.com/office/drawing/2014/main" id="{5F30B15E-E56C-8348-9639-36DE0B992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12505" y="2093936"/>
            <a:ext cx="3553626" cy="1425878"/>
          </a:xfrm>
        </p:spPr>
        <p:txBody>
          <a:bodyPr>
            <a:normAutofit/>
          </a:bodyPr>
          <a:lstStyle/>
          <a:p>
            <a:pPr algn="ctr"/>
            <a:r>
              <a:rPr lang="ru-RU" sz="2700" b="1" dirty="0">
                <a:latin typeface="Calibri" panose="020F0502020204030204" pitchFamily="34" charset="0"/>
                <a:cs typeface="Calibri" panose="020F0502020204030204" pitchFamily="34" charset="0"/>
              </a:rPr>
              <a:t>Старт проекта запланирован на 15 мая 2020 года</a:t>
            </a:r>
          </a:p>
        </p:txBody>
      </p:sp>
    </p:spTree>
    <p:extLst>
      <p:ext uri="{BB962C8B-B14F-4D97-AF65-F5344CB8AC3E}">
        <p14:creationId xmlns:p14="http://schemas.microsoft.com/office/powerpoint/2010/main" val="18760858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вет директоров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Совет директоров</Template>
  <TotalTime>163</TotalTime>
  <Words>950</Words>
  <Application>Microsoft Macintosh PowerPoint</Application>
  <PresentationFormat>Широкоэкранный</PresentationFormat>
  <Paragraphs>80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Calibri</vt:lpstr>
      <vt:lpstr>Century Gothic</vt:lpstr>
      <vt:lpstr>Times New Roman</vt:lpstr>
      <vt:lpstr>Wingdings 3</vt:lpstr>
      <vt:lpstr>Совет директоров</vt:lpstr>
      <vt:lpstr>Социальный проект: «С компьютером по жизни»</vt:lpstr>
      <vt:lpstr>География проекта:</vt:lpstr>
      <vt:lpstr>Описание проекта</vt:lpstr>
      <vt:lpstr>Цель проекта</vt:lpstr>
      <vt:lpstr>Задачи проекта</vt:lpstr>
      <vt:lpstr>Задачи проекта</vt:lpstr>
      <vt:lpstr>Актуальность проекта</vt:lpstr>
      <vt:lpstr>Затраты по проекту:</vt:lpstr>
      <vt:lpstr>Дата начала проекта</vt:lpstr>
      <vt:lpstr>Ожидаемые результаты проекта</vt:lpstr>
      <vt:lpstr>Ожидаемые результаты проекта</vt:lpstr>
      <vt:lpstr>Решаемые проблемы</vt:lpstr>
      <vt:lpstr>Социальный эффект проекта</vt:lpstr>
      <vt:lpstr>Мультипликативность  проекта</vt:lpstr>
      <vt:lpstr>Спасибо за внимание!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Социальный проект: «С компьютером по жизни»</dc:title>
  <dc:creator>Microsoft Office User</dc:creator>
  <cp:lastModifiedBy>Microsoft Office User</cp:lastModifiedBy>
  <cp:revision>14</cp:revision>
  <dcterms:created xsi:type="dcterms:W3CDTF">2020-04-29T09:47:57Z</dcterms:created>
  <dcterms:modified xsi:type="dcterms:W3CDTF">2020-04-29T12:33:05Z</dcterms:modified>
</cp:coreProperties>
</file>