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02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5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949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48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1964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910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86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324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62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627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24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69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03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5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9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931ED-0D64-41A6-9C9F-566F3496717A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8246AD-A29C-4412-9273-433EA5350A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1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stepanvas10@gmail.com" TargetMode="External"/><Relationship Id="rId3" Type="http://schemas.openxmlformats.org/officeDocument/2006/relationships/hyperlink" Target="mailto:qti012107@gmail.com" TargetMode="External"/><Relationship Id="rId7" Type="http://schemas.openxmlformats.org/officeDocument/2006/relationships/hyperlink" Target="mailto:sanyadota42@gmail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knnnk47211@gmail.com" TargetMode="External"/><Relationship Id="rId5" Type="http://schemas.openxmlformats.org/officeDocument/2006/relationships/hyperlink" Target="mailto:aliskalalau67@gmail.com" TargetMode="External"/><Relationship Id="rId4" Type="http://schemas.openxmlformats.org/officeDocument/2006/relationships/hyperlink" Target="mailto:aliska.warm@gmail.com" TargetMode="External"/><Relationship Id="rId9" Type="http://schemas.openxmlformats.org/officeDocument/2006/relationships/hyperlink" Target="mailto:aleksandrdota4@gmail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933" y="98787"/>
            <a:ext cx="2445204" cy="238947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Проект «Гармония перемен»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99" y="5586111"/>
            <a:ext cx="2993135" cy="868680"/>
          </a:xfrm>
        </p:spPr>
        <p:txBody>
          <a:bodyPr/>
          <a:lstStyle/>
          <a:p>
            <a:pPr algn="ctr"/>
            <a:r>
              <a:rPr lang="ru-RU" dirty="0" smtClean="0"/>
              <a:t>«Там, где звучит музыка, рождается культура»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255" y="5452529"/>
            <a:ext cx="839915" cy="1135844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650675" y="4311608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Замена традиционного звонка на классическую музыку как инструмент воспитания и психологического комфорта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0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3428" y="956249"/>
            <a:ext cx="8596668" cy="764340"/>
          </a:xfrm>
        </p:spPr>
        <p:txBody>
          <a:bodyPr>
            <a:normAutofit/>
          </a:bodyPr>
          <a:lstStyle/>
          <a:p>
            <a:r>
              <a:rPr lang="ru-RU" dirty="0" smtClean="0"/>
              <a:t>Перспективы развития: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9073" y="2179902"/>
            <a:ext cx="8596668" cy="3992299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Все </a:t>
            </a:r>
            <a:r>
              <a:rPr lang="ru-RU" dirty="0"/>
              <a:t>мероприятия проекта будут продолжаться после  его завершения, так как запланированные форматы могут быть реализованы в течение всего учебного года и не имеют ограничения по времени. В будущем возможно добавление других форматов мероприятий. Творческая группа учащихся и сотрудников будет основой для создания медиа-центра Гимназии. Успешное завершение проекта позволит масштабировать его на все образовательные учреждения </a:t>
            </a:r>
            <a:r>
              <a:rPr lang="ru-RU" dirty="0" err="1"/>
              <a:t>Костомукшского</a:t>
            </a:r>
            <a:r>
              <a:rPr lang="ru-RU" dirty="0"/>
              <a:t> муниципального округа.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44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1916" y="533596"/>
            <a:ext cx="8596668" cy="1320800"/>
          </a:xfrm>
        </p:spPr>
        <p:txBody>
          <a:bodyPr/>
          <a:lstStyle/>
          <a:p>
            <a:r>
              <a:rPr lang="ru-RU" dirty="0" smtClean="0"/>
              <a:t>Команда проекта:</a:t>
            </a: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77334" y="1265186"/>
            <a:ext cx="9674443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74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4700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Куратор </a:t>
            </a: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проекта: </a:t>
            </a:r>
            <a:r>
              <a:rPr kumimoji="0" lang="ru-RU" alt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Тагакова</a:t>
            </a: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Елизавета Васильевна, советник директора по воспитанию </a:t>
            </a:r>
            <a:endParaRPr kumimoji="0" lang="ru-RU" alt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4700" algn="l"/>
              </a:tabLst>
            </a:pP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Контактные данные куратора проекта: 89814045819, </a:t>
            </a:r>
            <a:r>
              <a:rPr kumimoji="0" lang="en-US" alt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soctag</a:t>
            </a: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@</a:t>
            </a:r>
            <a:r>
              <a:rPr kumimoji="0" lang="en-US" alt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yandex</a:t>
            </a: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altLang="ru-RU" sz="2000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</a:t>
            </a:r>
            <a:endParaRPr kumimoji="0" lang="ru-RU" alt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4700" algn="l"/>
              </a:tabLst>
            </a:pPr>
            <a:r>
              <a:rPr kumimoji="0" lang="ru-RU" altLang="ru-RU" sz="20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 проекта (инициатор): Иванова Александра Константиновна, 8В класс</a:t>
            </a:r>
            <a:endParaRPr kumimoji="0" lang="ru-RU" altLang="ru-RU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4700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 членов проектной команды: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4700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2" y="26305"/>
            <a:ext cx="1267324" cy="123888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345599"/>
              </p:ext>
            </p:extLst>
          </p:nvPr>
        </p:nvGraphicFramePr>
        <p:xfrm>
          <a:off x="782516" y="2585986"/>
          <a:ext cx="8291146" cy="3965587"/>
        </p:xfrm>
        <a:graphic>
          <a:graphicData uri="http://schemas.openxmlformats.org/drawingml/2006/table">
            <a:tbl>
              <a:tblPr firstRow="1" firstCol="1" bandRow="1"/>
              <a:tblGrid>
                <a:gridCol w="1450994">
                  <a:extLst>
                    <a:ext uri="{9D8B030D-6E8A-4147-A177-3AD203B41FA5}">
                      <a16:colId xmlns:a16="http://schemas.microsoft.com/office/drawing/2014/main" val="3871052662"/>
                    </a:ext>
                  </a:extLst>
                </a:gridCol>
                <a:gridCol w="1482836">
                  <a:extLst>
                    <a:ext uri="{9D8B030D-6E8A-4147-A177-3AD203B41FA5}">
                      <a16:colId xmlns:a16="http://schemas.microsoft.com/office/drawing/2014/main" val="3013911857"/>
                    </a:ext>
                  </a:extLst>
                </a:gridCol>
                <a:gridCol w="1311574">
                  <a:extLst>
                    <a:ext uri="{9D8B030D-6E8A-4147-A177-3AD203B41FA5}">
                      <a16:colId xmlns:a16="http://schemas.microsoft.com/office/drawing/2014/main" val="1351948536"/>
                    </a:ext>
                  </a:extLst>
                </a:gridCol>
                <a:gridCol w="2380456">
                  <a:extLst>
                    <a:ext uri="{9D8B030D-6E8A-4147-A177-3AD203B41FA5}">
                      <a16:colId xmlns:a16="http://schemas.microsoft.com/office/drawing/2014/main" val="3992316623"/>
                    </a:ext>
                  </a:extLst>
                </a:gridCol>
                <a:gridCol w="1665286">
                  <a:extLst>
                    <a:ext uri="{9D8B030D-6E8A-4147-A177-3AD203B41FA5}">
                      <a16:colId xmlns:a16="http://schemas.microsoft.com/office/drawing/2014/main" val="3308523081"/>
                    </a:ext>
                  </a:extLst>
                </a:gridCol>
              </a:tblGrid>
              <a:tr h="294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Фамилия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Электронная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почта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Роль в команде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4346036"/>
                  </a:ext>
                </a:extLst>
              </a:tr>
              <a:tr h="294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Иванова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/>
                        </a:rPr>
                        <a:t>qti012107@gmail.com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Руководитель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634088"/>
                  </a:ext>
                </a:extLst>
              </a:tr>
              <a:tr h="2947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Воробьева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Алиса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ru-RU" sz="1200" u="none" strike="noStrike" spc="-5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4"/>
                        </a:rPr>
                        <a:t>aliska.warm@gmail.com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Организатор мероприятий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0230765"/>
                  </a:ext>
                </a:extLst>
              </a:tr>
              <a:tr h="309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Клименко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Алиса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5"/>
                        </a:rPr>
                        <a:t>aliskalalau67@gmail.com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Медиа куратор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748614"/>
                  </a:ext>
                </a:extLst>
              </a:tr>
              <a:tr h="32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Кононенко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Арина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6"/>
                        </a:rPr>
                        <a:t>knnnk47211@gmail.com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 по работе с партнерами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421947"/>
                  </a:ext>
                </a:extLst>
              </a:tr>
              <a:tr h="5011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Леттиев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Матвей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7"/>
                        </a:rPr>
                        <a:t>sanyadota42@gmail.com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 по взаимодействию с целевой аудиторией </a:t>
                      </a:r>
                      <a:r>
                        <a:rPr lang="ru-RU" sz="1200" spc="-5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(школьники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2820507"/>
                  </a:ext>
                </a:extLst>
              </a:tr>
              <a:tr h="659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Васильев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Степан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8"/>
                        </a:rPr>
                        <a:t>stepanvas10@gmail.com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Ответственный по взаимодействию с целевой аудиторией (сотрудники Гимназии)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579123"/>
                  </a:ext>
                </a:extLst>
              </a:tr>
              <a:tr h="4258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75335" algn="l"/>
                        </a:tabLst>
                      </a:pPr>
                      <a:r>
                        <a:rPr lang="ru-RU" sz="120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Пятнов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u="none" strike="noStrike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9"/>
                        </a:rPr>
                        <a:t>aleksandrdota4@gmail.com</a:t>
                      </a:r>
                      <a:r>
                        <a:rPr lang="ru-RU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20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Координатор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532" marR="505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0167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03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71" y="204555"/>
            <a:ext cx="8596668" cy="1826581"/>
          </a:xfrm>
        </p:spPr>
        <p:txBody>
          <a:bodyPr/>
          <a:lstStyle/>
          <a:p>
            <a:pPr algn="ctr"/>
            <a:r>
              <a:rPr lang="ru-RU" dirty="0" smtClean="0"/>
              <a:t>Актуальность и проблематика проекта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3871" y="2557267"/>
            <a:ext cx="9143321" cy="3219278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В современном образовательном пространстве, где важны психологический комфорт и эстетическое воспитание, традиционный школьный звонок с его резким звучанием часто становится источником стресса. Его замена </a:t>
            </a:r>
            <a:r>
              <a:rPr lang="ru-RU" dirty="0"/>
              <a:t>— это инвестиция в создание современной, комфортной и вдохновляющей среды для учащихся 1–11 классов и сотрудников Гимназии, где каждый чувствует себя частью школьной семьи.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smtClean="0"/>
              <a:t>	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17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868680"/>
            <a:ext cx="8596668" cy="897280"/>
          </a:xfrm>
        </p:spPr>
        <p:txBody>
          <a:bodyPr/>
          <a:lstStyle/>
          <a:p>
            <a:pPr algn="ctr"/>
            <a:r>
              <a:rPr lang="ru-RU" dirty="0" smtClean="0"/>
              <a:t>Цель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360320"/>
            <a:ext cx="9445074" cy="184592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	Создание </a:t>
            </a:r>
            <a:r>
              <a:rPr lang="ru-RU" dirty="0"/>
              <a:t>комфортной, эстетически развивающей образовательной среды путем замены стандартных технических звонков на музыкальное оформление и внедрения механизма детского </a:t>
            </a:r>
            <a:r>
              <a:rPr lang="ru-RU" dirty="0" err="1"/>
              <a:t>соуправления</a:t>
            </a:r>
            <a:r>
              <a:rPr lang="ru-RU" dirty="0"/>
              <a:t> при организации школьных мероприятий с использованием интерактивных аудио-форматов.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6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67512"/>
            <a:ext cx="8596668" cy="778408"/>
          </a:xfrm>
        </p:spPr>
        <p:txBody>
          <a:bodyPr/>
          <a:lstStyle/>
          <a:p>
            <a:pPr algn="ctr"/>
            <a:r>
              <a:rPr lang="ru-RU" dirty="0" smtClean="0"/>
              <a:t>Задачи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886" y="1912264"/>
            <a:ext cx="9573090" cy="387588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1)	Организовать и провести опрос с последующей аналитикой и презентацией проекта.</a:t>
            </a:r>
          </a:p>
          <a:p>
            <a:pPr algn="just"/>
            <a:r>
              <a:rPr lang="ru-RU" dirty="0"/>
              <a:t>2)	Выполнить работы по документационному, техническому и регламентному сопровождению.</a:t>
            </a:r>
          </a:p>
          <a:p>
            <a:pPr algn="just"/>
            <a:r>
              <a:rPr lang="ru-RU" dirty="0"/>
              <a:t>3)	Вовлечь целевую аудиторию в творческую деятельность посредством проведения цикла музыкальных тематических мероприятий.</a:t>
            </a:r>
          </a:p>
          <a:p>
            <a:pPr algn="just"/>
            <a:r>
              <a:rPr lang="ru-RU" dirty="0"/>
              <a:t>4)	Повысить уровень компетенции учащихся в области организации школьных мероприятий с использованием интерактивных аудио-форматов.</a:t>
            </a:r>
          </a:p>
          <a:p>
            <a:pPr algn="just"/>
            <a:r>
              <a:rPr lang="ru-RU" dirty="0"/>
              <a:t>5)	Подвести итоги проекта в достижении качественных и количественных показателей.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71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662" y="621846"/>
            <a:ext cx="8596668" cy="948979"/>
          </a:xfrm>
        </p:spPr>
        <p:txBody>
          <a:bodyPr/>
          <a:lstStyle/>
          <a:p>
            <a:r>
              <a:rPr lang="ru-RU" dirty="0" smtClean="0"/>
              <a:t>Описание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85065" y="2276617"/>
            <a:ext cx="8596668" cy="3570268"/>
          </a:xfrm>
        </p:spPr>
        <p:txBody>
          <a:bodyPr>
            <a:normAutofit/>
          </a:bodyPr>
          <a:lstStyle/>
          <a:p>
            <a:r>
              <a:rPr lang="ru-RU" dirty="0" smtClean="0"/>
              <a:t>Замена </a:t>
            </a:r>
            <a:r>
              <a:rPr lang="ru-RU" dirty="0"/>
              <a:t>устаревшей системы звонков на современное оборудование, которое позволит не только создать комфортную среду для учащихся и сотрудников Гимназии, но и поспособствует трансформация статуса ученика: из объекта педагогического воздействия в субъект школьной жизни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Срок реализации: до 30.11.2026 г.</a:t>
            </a:r>
          </a:p>
          <a:p>
            <a:r>
              <a:rPr lang="ru-RU" dirty="0" smtClean="0"/>
              <a:t>Запрашиваемая сумма: 500 тысяч рублей.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91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866" y="645815"/>
            <a:ext cx="8596668" cy="852263"/>
          </a:xfrm>
        </p:spPr>
        <p:txBody>
          <a:bodyPr/>
          <a:lstStyle/>
          <a:p>
            <a:r>
              <a:rPr lang="ru-RU" dirty="0" smtClean="0"/>
              <a:t>Смета проекта: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73424"/>
              </p:ext>
            </p:extLst>
          </p:nvPr>
        </p:nvGraphicFramePr>
        <p:xfrm>
          <a:off x="1055585" y="1826478"/>
          <a:ext cx="7815853" cy="4298335"/>
        </p:xfrm>
        <a:graphic>
          <a:graphicData uri="http://schemas.openxmlformats.org/drawingml/2006/table">
            <a:tbl>
              <a:tblPr firstRow="1" firstCol="1" bandRow="1"/>
              <a:tblGrid>
                <a:gridCol w="688762">
                  <a:extLst>
                    <a:ext uri="{9D8B030D-6E8A-4147-A177-3AD203B41FA5}">
                      <a16:colId xmlns:a16="http://schemas.microsoft.com/office/drawing/2014/main" val="954945233"/>
                    </a:ext>
                  </a:extLst>
                </a:gridCol>
                <a:gridCol w="3725542">
                  <a:extLst>
                    <a:ext uri="{9D8B030D-6E8A-4147-A177-3AD203B41FA5}">
                      <a16:colId xmlns:a16="http://schemas.microsoft.com/office/drawing/2014/main" val="824545444"/>
                    </a:ext>
                  </a:extLst>
                </a:gridCol>
                <a:gridCol w="946028">
                  <a:extLst>
                    <a:ext uri="{9D8B030D-6E8A-4147-A177-3AD203B41FA5}">
                      <a16:colId xmlns:a16="http://schemas.microsoft.com/office/drawing/2014/main" val="3025455756"/>
                    </a:ext>
                  </a:extLst>
                </a:gridCol>
                <a:gridCol w="946028">
                  <a:extLst>
                    <a:ext uri="{9D8B030D-6E8A-4147-A177-3AD203B41FA5}">
                      <a16:colId xmlns:a16="http://schemas.microsoft.com/office/drawing/2014/main" val="241340060"/>
                    </a:ext>
                  </a:extLst>
                </a:gridCol>
                <a:gridCol w="1509493">
                  <a:extLst>
                    <a:ext uri="{9D8B030D-6E8A-4147-A177-3AD203B41FA5}">
                      <a16:colId xmlns:a16="http://schemas.microsoft.com/office/drawing/2014/main" val="3777224069"/>
                    </a:ext>
                  </a:extLst>
                </a:gridCol>
              </a:tblGrid>
              <a:tr h="22443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статьи расходов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Стоимость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ед, руб.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Стоимость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всего, руб.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документов,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подтверждающих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обоснованность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объемов работ 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расценок (прайс-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листы,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коммерческие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предложения,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ссылки на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аналогичные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госзакупки и т.д.)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9474174"/>
                  </a:ext>
                </a:extLst>
              </a:tr>
              <a:tr h="1489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Комбинированный микшер-усилитель. Цифровой AM\FM тюнер, MP3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плеер,ИК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-пульт в комплекте, профессиональный аудио плеер, настенный 2-х полосный громкоговоритель мониторного типа, настольный микрофон типа «гусиная шея», кабель для громкоговорителей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300000.00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300000.00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Коммерческое предложение №20 от 20 марта 2026г.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649078"/>
                  </a:ext>
                </a:extLst>
              </a:tr>
              <a:tr h="229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Монтаж, настройка, ввод в эксплуатацию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200000.00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200000.00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862130"/>
                  </a:ext>
                </a:extLst>
              </a:tr>
              <a:tr h="229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500000.00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276" marR="64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77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143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765" y="813164"/>
            <a:ext cx="8596668" cy="861056"/>
          </a:xfrm>
        </p:spPr>
        <p:txBody>
          <a:bodyPr/>
          <a:lstStyle/>
          <a:p>
            <a:r>
              <a:rPr lang="ru-RU" dirty="0" smtClean="0"/>
              <a:t>Партнёры проекта: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6319" y="2364541"/>
            <a:ext cx="8596668" cy="1600790"/>
          </a:xfrm>
        </p:spPr>
        <p:txBody>
          <a:bodyPr>
            <a:normAutofit/>
          </a:bodyPr>
          <a:lstStyle/>
          <a:p>
            <a:r>
              <a:rPr lang="ru-RU" dirty="0" smtClean="0"/>
              <a:t>1) </a:t>
            </a:r>
            <a:r>
              <a:rPr lang="ru-RU" dirty="0"/>
              <a:t>Муниципальное казенное учреждение дополнительного образования </a:t>
            </a:r>
            <a:r>
              <a:rPr lang="ru-RU" dirty="0" err="1"/>
              <a:t>Костомукшского</a:t>
            </a:r>
            <a:r>
              <a:rPr lang="ru-RU" dirty="0"/>
              <a:t> муниципального округа «Детская музыкальная школа им. Г. А. Вавилова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2) </a:t>
            </a:r>
            <a:r>
              <a:rPr lang="ru-RU" dirty="0"/>
              <a:t>Культурно-спортивный центр </a:t>
            </a:r>
            <a:r>
              <a:rPr lang="ru-RU" dirty="0" smtClean="0"/>
              <a:t>«Дружба»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519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0142" y="393700"/>
            <a:ext cx="8596668" cy="876300"/>
          </a:xfrm>
        </p:spPr>
        <p:txBody>
          <a:bodyPr/>
          <a:lstStyle/>
          <a:p>
            <a:pPr algn="ctr"/>
            <a:r>
              <a:rPr lang="ru-RU" dirty="0" smtClean="0"/>
              <a:t>Ожидаемые результаты: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68825" y="1448412"/>
            <a:ext cx="5248683" cy="525132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u="sng" dirty="0" smtClean="0"/>
              <a:t>Количественные показатели: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Проект ориентирован на 2 целевые группы: </a:t>
            </a:r>
            <a:br>
              <a:rPr lang="ru-RU" dirty="0"/>
            </a:br>
            <a:r>
              <a:rPr lang="ru-RU" dirty="0"/>
              <a:t>Обучающиеся 1-11 классов: не менее 800 человек.</a:t>
            </a:r>
            <a:br>
              <a:rPr lang="ru-RU" dirty="0"/>
            </a:br>
            <a:r>
              <a:rPr lang="ru-RU" dirty="0"/>
              <a:t>Сотрудники Гимназии- не менее 80 человек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Проведение мероприятий в рамках проекта: </a:t>
            </a:r>
            <a:br>
              <a:rPr lang="ru-RU" dirty="0"/>
            </a:br>
            <a:r>
              <a:rPr lang="ru-RU" dirty="0"/>
              <a:t>1-4 классы: не менее 12 мероприятий</a:t>
            </a:r>
            <a:br>
              <a:rPr lang="ru-RU" dirty="0"/>
            </a:br>
            <a:r>
              <a:rPr lang="ru-RU" dirty="0"/>
              <a:t>5-9 классы: не менее 15 мероприятий</a:t>
            </a:r>
            <a:br>
              <a:rPr lang="ru-RU" dirty="0"/>
            </a:br>
            <a:r>
              <a:rPr lang="ru-RU" dirty="0"/>
              <a:t>10-11 классы: не менее 4 мероприятий</a:t>
            </a:r>
            <a:br>
              <a:rPr lang="ru-RU" dirty="0"/>
            </a:br>
            <a:r>
              <a:rPr lang="ru-RU" dirty="0"/>
              <a:t>Сотрудники Гимназии: не менее 3 </a:t>
            </a:r>
            <a:r>
              <a:rPr lang="ru-RU" dirty="0" smtClean="0"/>
              <a:t>мероприятий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Создание творческой группы: не менее 20 человек из числа обучающихся.</a:t>
            </a:r>
            <a:br>
              <a:rPr lang="ru-RU" dirty="0"/>
            </a:br>
            <a:r>
              <a:rPr lang="ru-RU" dirty="0"/>
              <a:t>Проведение теоретических и практических активностей для членов творческой группы: не менее 4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Общее число обучающихся в образовательной организации, на 01.03.2026, чел.1178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Число </a:t>
            </a:r>
            <a:r>
              <a:rPr lang="ru-RU" dirty="0" err="1"/>
              <a:t>благополучателей</a:t>
            </a:r>
            <a:r>
              <a:rPr lang="ru-RU" dirty="0"/>
              <a:t> проекта из числа обучающихся, чел. 870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Количество </a:t>
            </a:r>
            <a:r>
              <a:rPr lang="ru-RU" dirty="0" err="1"/>
              <a:t>благополучателей</a:t>
            </a:r>
            <a:r>
              <a:rPr lang="ru-RU" dirty="0"/>
              <a:t> проекта, в процентах (%) от общего числа </a:t>
            </a:r>
            <a:r>
              <a:rPr lang="ru-RU" dirty="0" smtClean="0"/>
              <a:t>обучающихся образовательной </a:t>
            </a:r>
            <a:r>
              <a:rPr lang="ru-RU" dirty="0"/>
              <a:t>организации 73%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17508" y="1448413"/>
            <a:ext cx="4950846" cy="498755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u="sng" dirty="0" smtClean="0"/>
              <a:t>Качественные показатели: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Повышение </a:t>
            </a:r>
            <a:r>
              <a:rPr lang="ru-RU" dirty="0"/>
              <a:t>имиджа школы, как современного, «гибкого» учреждения, создающего комфортные условия для </a:t>
            </a:r>
            <a:r>
              <a:rPr lang="ru-RU" dirty="0" smtClean="0"/>
              <a:t>учащихся.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Позитивное </a:t>
            </a:r>
            <a:r>
              <a:rPr lang="ru-RU" dirty="0"/>
              <a:t>изменение отношения к началу и окончанию </a:t>
            </a:r>
            <a:r>
              <a:rPr lang="ru-RU" dirty="0" smtClean="0"/>
              <a:t>уроков.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Повышение </a:t>
            </a:r>
            <a:r>
              <a:rPr lang="ru-RU" dirty="0"/>
              <a:t>чувства принадлежности и причастности к </a:t>
            </a:r>
            <a:r>
              <a:rPr lang="ru-RU" dirty="0" err="1"/>
              <a:t>соуправлению</a:t>
            </a:r>
            <a:r>
              <a:rPr lang="ru-RU" dirty="0"/>
              <a:t> при организации и проведении школьных </a:t>
            </a:r>
            <a:r>
              <a:rPr lang="ru-RU" dirty="0" smtClean="0"/>
              <a:t>мероприятий.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Формирование </a:t>
            </a:r>
            <a:r>
              <a:rPr lang="ru-RU" dirty="0"/>
              <a:t>культурно-эстетического вкуса при включении в ротацию фрагментов классической, джазовой, народной и качественной современной, инструментальной музыки.</a:t>
            </a:r>
            <a:endParaRPr lang="ru-RU" b="1" u="sng" dirty="0" smtClean="0"/>
          </a:p>
          <a:p>
            <a:pPr marL="0" indent="0" algn="ctr">
              <a:buNone/>
            </a:pPr>
            <a:endParaRPr lang="ru-RU" b="1" u="sng" dirty="0" smtClean="0"/>
          </a:p>
          <a:p>
            <a:pPr marL="0" indent="0" algn="ctr">
              <a:buNone/>
            </a:pPr>
            <a:endParaRPr lang="ru-RU" b="1" u="sng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308"/>
            <a:ext cx="1268078" cy="1243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49574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386</TotalTime>
  <Words>759</Words>
  <Application>Microsoft Office PowerPoint</Application>
  <PresentationFormat>Широкоэкранный</PresentationFormat>
  <Paragraphs>118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Проект «Гармония перемен»</vt:lpstr>
      <vt:lpstr>Команда проекта:</vt:lpstr>
      <vt:lpstr>Актуальность и проблематика проекта</vt:lpstr>
      <vt:lpstr>Цель проекта:</vt:lpstr>
      <vt:lpstr>Задачи проекта:</vt:lpstr>
      <vt:lpstr>Описание проекта:</vt:lpstr>
      <vt:lpstr>Смета проекта:</vt:lpstr>
      <vt:lpstr>Партнёры проекта:</vt:lpstr>
      <vt:lpstr>Ожидаемые результаты:</vt:lpstr>
      <vt:lpstr>Перспективы развития: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«Гармония перемен»</dc:title>
  <dc:creator>Hp</dc:creator>
  <cp:lastModifiedBy>Hp</cp:lastModifiedBy>
  <cp:revision>16</cp:revision>
  <dcterms:created xsi:type="dcterms:W3CDTF">2026-04-01T08:43:08Z</dcterms:created>
  <dcterms:modified xsi:type="dcterms:W3CDTF">2026-04-02T12:09:33Z</dcterms:modified>
</cp:coreProperties>
</file>