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Google Shape;2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1" name="Google Shape;32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3" name="Google Shape;3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5" name="Google Shape;3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7" name="Google Shape;35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9" name="Google Shape;36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1" name="Google Shape;38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3" name="Google Shape;39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5" name="Google Shape;40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175" name="Google Shape;1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7" name="Google Shape;41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9" name="Google Shape;42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1" name="Google Shape;44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3" name="Google Shape;45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5" name="Google Shape;46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7" name="Google Shape;47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9" name="Google Shape;48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0" name="Google Shape;50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2" name="Google Shape;2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4" name="Google Shape;2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9" name="Google Shape;2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5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10688637" y="1371604"/>
            <a:ext cx="5851525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3271838" y="-2184396"/>
            <a:ext cx="5851525" cy="107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12800" y="1600203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8229600" y="1600203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slide" Target="slide1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26" Type="http://schemas.openxmlformats.org/officeDocument/2006/relationships/slide" Target="slide5.xml"/><Relationship Id="rId3" Type="http://schemas.openxmlformats.org/officeDocument/2006/relationships/image" Target="../media/image4.png"/><Relationship Id="rId21" Type="http://schemas.openxmlformats.org/officeDocument/2006/relationships/slide" Target="slide24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5" Type="http://schemas.openxmlformats.org/officeDocument/2006/relationships/slide" Target="slide4.xml"/><Relationship Id="rId2" Type="http://schemas.openxmlformats.org/officeDocument/2006/relationships/notesSlide" Target="../notesSlides/notesSlide2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24" Type="http://schemas.openxmlformats.org/officeDocument/2006/relationships/slide" Target="slide27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slide" Target="slide26.xml"/><Relationship Id="rId28" Type="http://schemas.openxmlformats.org/officeDocument/2006/relationships/slide" Target="slide7.xml"/><Relationship Id="rId10" Type="http://schemas.openxmlformats.org/officeDocument/2006/relationships/slide" Target="slide13.xml"/><Relationship Id="rId19" Type="http://schemas.openxmlformats.org/officeDocument/2006/relationships/slide" Target="slide22.xml"/><Relationship Id="rId4" Type="http://schemas.openxmlformats.org/officeDocument/2006/relationships/slide" Target="slide6.xml"/><Relationship Id="rId9" Type="http://schemas.openxmlformats.org/officeDocument/2006/relationships/slide" Target="slide12.xml"/><Relationship Id="rId14" Type="http://schemas.openxmlformats.org/officeDocument/2006/relationships/slide" Target="slide17.xml"/><Relationship Id="rId22" Type="http://schemas.openxmlformats.org/officeDocument/2006/relationships/slide" Target="slide25.xml"/><Relationship Id="rId27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slide" Target="slide1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slide" Target="slide2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slide" Target="slide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slide" Target="slide2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4.png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2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8.jp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/>
          <p:nvPr/>
        </p:nvSpPr>
        <p:spPr>
          <a:xfrm>
            <a:off x="2063552" y="260648"/>
            <a:ext cx="82718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>
                <a:solidFill>
                  <a:srgbClr val="073763"/>
                </a:solidFill>
                <a:latin typeface="Georgia"/>
                <a:ea typeface="Georgia"/>
                <a:cs typeface="Georgia"/>
                <a:sym typeface="Georgia"/>
              </a:rPr>
              <a:t>Интерактивная игра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rgbClr val="0C578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0" name="Google Shape;170;p26" descr="Рисунок19.png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4313" y="5270876"/>
            <a:ext cx="2700300" cy="3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/>
          <p:nvPr/>
        </p:nvSpPr>
        <p:spPr>
          <a:xfrm>
            <a:off x="2135560" y="1844824"/>
            <a:ext cx="848133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>
                <a:solidFill>
                  <a:srgbClr val="073763"/>
                </a:solidFill>
                <a:latin typeface="Georgia"/>
                <a:ea typeface="Georgia"/>
                <a:cs typeface="Georgia"/>
                <a:sym typeface="Georgia"/>
              </a:rPr>
              <a:t>ПУТЕШЕСТВИЕ В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>
                <a:solidFill>
                  <a:srgbClr val="073763"/>
                </a:solidFill>
                <a:latin typeface="Georgia"/>
                <a:ea typeface="Georgia"/>
                <a:cs typeface="Georgia"/>
                <a:sym typeface="Georgia"/>
              </a:rPr>
              <a:t>С</a:t>
            </a:r>
            <a:r>
              <a:rPr lang="ru-RU" sz="4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ТРАНУ </a:t>
            </a:r>
            <a:r>
              <a:rPr lang="ru-RU" sz="4800" b="0" i="0" u="none" strike="noStrike" cap="none">
                <a:solidFill>
                  <a:srgbClr val="CC0000"/>
                </a:solidFill>
                <a:latin typeface="Georgia"/>
                <a:ea typeface="Georgia"/>
                <a:cs typeface="Georgia"/>
                <a:sym typeface="Georgia"/>
              </a:rPr>
              <a:t>Ж</a:t>
            </a:r>
            <a:r>
              <a:rPr lang="ru-RU" sz="4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ЕЛЕЗНЫХ </a:t>
            </a:r>
            <a:r>
              <a:rPr lang="ru-RU" sz="4800" b="0" i="0" u="none" strike="noStrike" cap="none">
                <a:solidFill>
                  <a:srgbClr val="6FA8DC"/>
                </a:solidFill>
                <a:latin typeface="Georgia"/>
                <a:ea typeface="Georgia"/>
                <a:cs typeface="Georgia"/>
                <a:sym typeface="Georgia"/>
              </a:rPr>
              <a:t>Д</a:t>
            </a:r>
            <a:r>
              <a:rPr lang="ru-RU" sz="4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ОРОГ</a:t>
            </a:r>
            <a:endParaRPr sz="4800" b="1" i="0" u="none" strike="noStrike" cap="none">
              <a:solidFill>
                <a:srgbClr val="DF32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2" name="Google Shape;172;p26" descr="https://lh6.googleusercontent.com/EYTmvjIrYR88n1U6lVI8XR9bUwIaEjum_rCOzkKXyk06zX_bn9rG5Vp30kIRli-bhdYqMQIoo7LMpK8saAq03Pxjykvj3MwmI14SZSXXEeZZOcafjB1GPgzJzOFP41eusqQgcD-cFw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364" y="-16352"/>
            <a:ext cx="2290018" cy="6874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/>
          <p:nvPr/>
        </p:nvSpPr>
        <p:spPr>
          <a:xfrm>
            <a:off x="7103207" y="3139227"/>
            <a:ext cx="340449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Октябрьская</a:t>
            </a:r>
            <a:r>
              <a:rPr lang="ru-RU" sz="2800" b="1" i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железная дорога</a:t>
            </a:r>
            <a:endParaRPr/>
          </a:p>
        </p:txBody>
      </p:sp>
      <p:sp>
        <p:nvSpPr>
          <p:cNvPr id="301" name="Google Shape;301;p35"/>
          <p:cNvSpPr txBox="1"/>
          <p:nvPr/>
        </p:nvSpPr>
        <p:spPr>
          <a:xfrm>
            <a:off x="1295544" y="1196752"/>
            <a:ext cx="10489088" cy="1384995"/>
          </a:xfrm>
          <a:prstGeom prst="rect">
            <a:avLst/>
          </a:prstGeom>
          <a:noFill/>
          <a:ln w="38100" cap="flat" cmpd="sng">
            <a:solidFill>
              <a:srgbClr val="FABF8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Среди железных дорог России есть только одна, в названии которой встречается осенний месяц.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Какая это дорога?</a:t>
            </a:r>
            <a:endParaRPr/>
          </a:p>
        </p:txBody>
      </p:sp>
      <p:pic>
        <p:nvPicPr>
          <p:cNvPr id="302" name="Google Shape;302;p35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5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5" descr="http://eng.carta.ru/_photos/18/RusRW_files/RusRW_42_05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5544" y="2988416"/>
            <a:ext cx="5439029" cy="328718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5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6" name="Google Shape;306;p35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"/>
          <p:cNvSpPr txBox="1"/>
          <p:nvPr/>
        </p:nvSpPr>
        <p:spPr>
          <a:xfrm>
            <a:off x="6613554" y="4197664"/>
            <a:ext cx="230425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Шоколад</a:t>
            </a:r>
            <a:endParaRPr/>
          </a:p>
        </p:txBody>
      </p:sp>
      <p:sp>
        <p:nvSpPr>
          <p:cNvPr id="313" name="Google Shape;313;p36"/>
          <p:cNvSpPr txBox="1"/>
          <p:nvPr/>
        </p:nvSpPr>
        <p:spPr>
          <a:xfrm>
            <a:off x="1235459" y="1255000"/>
            <a:ext cx="10695271" cy="2246769"/>
          </a:xfrm>
          <a:prstGeom prst="rect">
            <a:avLst/>
          </a:prstGeom>
          <a:noFill/>
          <a:ln w="38100" cap="flat" cmpd="sng">
            <a:solidFill>
              <a:srgbClr val="FABF8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Поезд Эндрю Фарруджиа, сделан полностью из ЭТОГО и занесён в Книгу рекордов Гиннеса. Непревзойдённый шедевр создан за 784 часа с использованием 1285 килограммов ЭТОГО материала. Его длина почти 34 метра, а количество деталей насчитывает аж 6432 штуки. Что же это за материал?</a:t>
            </a:r>
            <a:endParaRPr/>
          </a:p>
        </p:txBody>
      </p:sp>
      <p:pic>
        <p:nvPicPr>
          <p:cNvPr id="314" name="Google Shape;314;p36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6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6" descr="https://pp.vk.me/c626421/v626421207/836f/pUIRoLBIsZw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2975" y="3599999"/>
            <a:ext cx="4832808" cy="3046127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6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8" name="Google Shape;318;p36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"/>
          <p:cNvSpPr txBox="1"/>
          <p:nvPr/>
        </p:nvSpPr>
        <p:spPr>
          <a:xfrm>
            <a:off x="4439816" y="3919522"/>
            <a:ext cx="39604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Бабуин (обезьяна)</a:t>
            </a:r>
            <a:endParaRPr/>
          </a:p>
        </p:txBody>
      </p:sp>
      <p:sp>
        <p:nvSpPr>
          <p:cNvPr id="325" name="Google Shape;325;p37"/>
          <p:cNvSpPr txBox="1"/>
          <p:nvPr/>
        </p:nvSpPr>
        <p:spPr>
          <a:xfrm>
            <a:off x="1360534" y="1292174"/>
            <a:ext cx="10496106" cy="1815882"/>
          </a:xfrm>
          <a:prstGeom prst="rect">
            <a:avLst/>
          </a:prstGeom>
          <a:noFill/>
          <a:ln w="38100" cap="flat" cmpd="sng">
            <a:solidFill>
              <a:srgbClr val="FABF8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Описан случай, когда на станции официально работало ЭТО животное. Джек (так звали питомца) помогал своему хозяину, потерявшему обе ноги, следить за стрелками и ловко управлялся с сигналами. Что это было за животное?</a:t>
            </a:r>
            <a:endParaRPr/>
          </a:p>
        </p:txBody>
      </p:sp>
      <p:pic>
        <p:nvPicPr>
          <p:cNvPr id="326" name="Google Shape;326;p37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7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7" descr="https://pp.vk.me/c615729/v615729978/21dc2/H9tIQlR-k_c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0534" y="3236181"/>
            <a:ext cx="2592288" cy="356328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7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0" name="Google Shape;330;p37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 txBox="1"/>
          <p:nvPr/>
        </p:nvSpPr>
        <p:spPr>
          <a:xfrm>
            <a:off x="7925353" y="3569380"/>
            <a:ext cx="242540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Сапсан</a:t>
            </a:r>
            <a:endParaRPr/>
          </a:p>
        </p:txBody>
      </p:sp>
      <p:sp>
        <p:nvSpPr>
          <p:cNvPr id="337" name="Google Shape;337;p38"/>
          <p:cNvSpPr txBox="1"/>
          <p:nvPr/>
        </p:nvSpPr>
        <p:spPr>
          <a:xfrm>
            <a:off x="1440000" y="1190699"/>
            <a:ext cx="10344632" cy="954107"/>
          </a:xfrm>
          <a:prstGeom prst="rect">
            <a:avLst/>
          </a:prstGeom>
          <a:noFill/>
          <a:ln w="38100" cap="flat" cmpd="sng">
            <a:solidFill>
              <a:srgbClr val="F2A2F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Этот поезд с «птичьим» именем на сегодняшний день является САМЫМ быстрым поездом России</a:t>
            </a:r>
            <a:endParaRPr/>
          </a:p>
        </p:txBody>
      </p:sp>
      <p:pic>
        <p:nvPicPr>
          <p:cNvPr id="338" name="Google Shape;338;p38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8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8" descr="http://severstolici.ru/upload/iblock/123/12378aca166df291bdf82aa37cab1bb0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0000" y="2492896"/>
            <a:ext cx="5911677" cy="369479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8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9"/>
          <p:cNvSpPr txBox="1"/>
          <p:nvPr/>
        </p:nvSpPr>
        <p:spPr>
          <a:xfrm>
            <a:off x="5591944" y="4300437"/>
            <a:ext cx="511508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Детская железная дорога</a:t>
            </a:r>
            <a:endParaRPr/>
          </a:p>
        </p:txBody>
      </p:sp>
      <p:sp>
        <p:nvSpPr>
          <p:cNvPr id="349" name="Google Shape;349;p39"/>
          <p:cNvSpPr txBox="1"/>
          <p:nvPr/>
        </p:nvSpPr>
        <p:spPr>
          <a:xfrm>
            <a:off x="1440000" y="1185307"/>
            <a:ext cx="10272624" cy="2677656"/>
          </a:xfrm>
          <a:prstGeom prst="rect">
            <a:avLst/>
          </a:prstGeom>
          <a:noFill/>
          <a:ln w="38100" cap="flat" cmpd="sng">
            <a:solidFill>
              <a:srgbClr val="F2A2F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Структура ОАО «РЖД» включает целый комплекс социальных объектов: школы, детские сады, больницы и т.д. Но есть учреждения, которые своей главной целью ставят воспитание будущего железнодорожника. Всего их 24, и САМЫЕ опытные уже отметили 80-летний юбилей, а САМЫМ молодым нет и 10 лет. </a:t>
            </a:r>
            <a:endParaRPr/>
          </a:p>
        </p:txBody>
      </p:sp>
      <p:pic>
        <p:nvPicPr>
          <p:cNvPr id="350" name="Google Shape;350;p39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9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9" descr="https://liski.life/images/catalog/medium/b32a8373613085602895a06b62ac1cf0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9763" y="4015209"/>
            <a:ext cx="4136157" cy="275054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9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4" name="Google Shape;354;p39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0"/>
          <p:cNvSpPr txBox="1"/>
          <p:nvPr/>
        </p:nvSpPr>
        <p:spPr>
          <a:xfrm>
            <a:off x="7248128" y="3429000"/>
            <a:ext cx="25922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Ватикан</a:t>
            </a:r>
            <a:endParaRPr/>
          </a:p>
        </p:txBody>
      </p:sp>
      <p:sp>
        <p:nvSpPr>
          <p:cNvPr id="361" name="Google Shape;361;p40"/>
          <p:cNvSpPr txBox="1"/>
          <p:nvPr/>
        </p:nvSpPr>
        <p:spPr>
          <a:xfrm>
            <a:off x="1187572" y="1268760"/>
            <a:ext cx="10525052" cy="954107"/>
          </a:xfrm>
          <a:prstGeom prst="rect">
            <a:avLst/>
          </a:prstGeom>
          <a:noFill/>
          <a:ln w="38100" cap="flat" cmpd="sng">
            <a:solidFill>
              <a:srgbClr val="F2A2F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Самая короткая в мире железная дорога находится в ЭТОЙ стране, её протяжённость всего 862 метра</a:t>
            </a:r>
            <a:endParaRPr/>
          </a:p>
        </p:txBody>
      </p:sp>
      <p:pic>
        <p:nvPicPr>
          <p:cNvPr id="362" name="Google Shape;362;p40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0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0" descr="http://www.sinfin.net/railways/world/vatican/ferrovia_portone_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7572" y="2636912"/>
            <a:ext cx="4944343" cy="380714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0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6" name="Google Shape;366;p40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 txBox="1"/>
          <p:nvPr/>
        </p:nvSpPr>
        <p:spPr>
          <a:xfrm>
            <a:off x="6476212" y="4520191"/>
            <a:ext cx="3888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Китай-Испания</a:t>
            </a:r>
            <a:endParaRPr/>
          </a:p>
        </p:txBody>
      </p:sp>
      <p:pic>
        <p:nvPicPr>
          <p:cNvPr id="373" name="Google Shape;373;p41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1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1"/>
          <p:cNvSpPr txBox="1"/>
          <p:nvPr/>
        </p:nvSpPr>
        <p:spPr>
          <a:xfrm>
            <a:off x="1439999" y="1174734"/>
            <a:ext cx="10344633" cy="2677656"/>
          </a:xfrm>
          <a:prstGeom prst="rect">
            <a:avLst/>
          </a:prstGeom>
          <a:noFill/>
          <a:ln w="38100" cap="flat" cmpd="sng">
            <a:solidFill>
              <a:srgbClr val="F2A2F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В 2014 году, появился новый поезд-рекордсмен. Речь идет о грузовом составе, который следовал через 8 стран 21 день. В страну назначения он привёз китайских товаров на сумму более миллиарда долларов. Чтобы не идти обратно пустым, состав повез обратно вина, масло, хамон и другие продукты. Назовите маршрут этого поезда.</a:t>
            </a:r>
            <a:endParaRPr/>
          </a:p>
        </p:txBody>
      </p:sp>
      <p:sp>
        <p:nvSpPr>
          <p:cNvPr id="376" name="Google Shape;376;p41">
            <a:hlinkClick r:id="rId6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7" name="Google Shape;377;p41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78" name="Google Shape;378;p41" descr="Ускоренный контейнерный поезд Гуанчжоу - Инкоу – Москва — Голдазия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39999" y="4031088"/>
            <a:ext cx="4788158" cy="250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2"/>
          <p:cNvSpPr txBox="1"/>
          <p:nvPr/>
        </p:nvSpPr>
        <p:spPr>
          <a:xfrm>
            <a:off x="1440000" y="1258902"/>
            <a:ext cx="10344632" cy="2246769"/>
          </a:xfrm>
          <a:prstGeom prst="rect">
            <a:avLst/>
          </a:prstGeom>
          <a:noFill/>
          <a:ln w="38100" cap="flat" cmpd="sng">
            <a:solidFill>
              <a:srgbClr val="F2A2F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Этот САМЫЙ необычный железнодорожный монумент установлен в честь завершения реконструкции сортировочной горки станции Московка Западно – Сибирской ж.д. А прототипом ЭТОГО железнодорожного устройства является название обуви.  </a:t>
            </a:r>
            <a:endParaRPr/>
          </a:p>
        </p:txBody>
      </p:sp>
      <p:pic>
        <p:nvPicPr>
          <p:cNvPr id="385" name="Google Shape;385;p42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2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2" descr="http://www.gudok.ru/upload/iblock/700/20150210_5_2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0000" y="3775405"/>
            <a:ext cx="4272100" cy="283059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42"/>
          <p:cNvSpPr txBox="1"/>
          <p:nvPr/>
        </p:nvSpPr>
        <p:spPr>
          <a:xfrm>
            <a:off x="5971125" y="4199615"/>
            <a:ext cx="47808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Тормозной башмак</a:t>
            </a:r>
            <a:endParaRPr/>
          </a:p>
        </p:txBody>
      </p:sp>
      <p:sp>
        <p:nvSpPr>
          <p:cNvPr id="389" name="Google Shape;389;p42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0" name="Google Shape;390;p42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/>
          <p:nvPr/>
        </p:nvSpPr>
        <p:spPr>
          <a:xfrm>
            <a:off x="7285878" y="3600000"/>
            <a:ext cx="274449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Проводник</a:t>
            </a:r>
            <a:endParaRPr/>
          </a:p>
        </p:txBody>
      </p:sp>
      <p:sp>
        <p:nvSpPr>
          <p:cNvPr id="397" name="Google Shape;397;p43"/>
          <p:cNvSpPr txBox="1"/>
          <p:nvPr/>
        </p:nvSpPr>
        <p:spPr>
          <a:xfrm>
            <a:off x="1299274" y="1268760"/>
            <a:ext cx="10485357" cy="1384995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 не только вещество, хорошо проводящее электрический ток, пропускающее через себя звук и теплоту, но и железнодорожный служащий, сопровождающий вагон</a:t>
            </a:r>
            <a:endParaRPr/>
          </a:p>
        </p:txBody>
      </p:sp>
      <p:pic>
        <p:nvPicPr>
          <p:cNvPr id="398" name="Google Shape;398;p43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3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3" descr="https://pp.vk.me/c636024/v636024004/1e7dd/EHbAU90BdW8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0234" y="2859258"/>
            <a:ext cx="5575284" cy="3718018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3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4"/>
          <p:cNvSpPr txBox="1"/>
          <p:nvPr/>
        </p:nvSpPr>
        <p:spPr>
          <a:xfrm>
            <a:off x="6672064" y="3727491"/>
            <a:ext cx="383986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График движения</a:t>
            </a:r>
            <a:endParaRPr/>
          </a:p>
        </p:txBody>
      </p:sp>
      <p:sp>
        <p:nvSpPr>
          <p:cNvPr id="409" name="Google Shape;409;p44"/>
          <p:cNvSpPr txBox="1"/>
          <p:nvPr/>
        </p:nvSpPr>
        <p:spPr>
          <a:xfrm>
            <a:off x="1187572" y="1268760"/>
            <a:ext cx="10597060" cy="1815882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 не только линия, дающая наглядное представление о характере изменения математической функции, но и систематическое отправление, и движение поездов по расписанию</a:t>
            </a:r>
            <a:endParaRPr/>
          </a:p>
        </p:txBody>
      </p:sp>
      <p:pic>
        <p:nvPicPr>
          <p:cNvPr id="410" name="Google Shape;410;p44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4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4" descr="http://img-fotki.yandex.ru/get/6206/30348152.126/0_603b5_2ef84bd4_ori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7572" y="3203186"/>
            <a:ext cx="5201644" cy="3444646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4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14" name="Google Shape;414;p44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7" descr="Рисунок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04512" y="6453336"/>
            <a:ext cx="1152128" cy="3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7"/>
          <p:cNvSpPr/>
          <p:nvPr/>
        </p:nvSpPr>
        <p:spPr>
          <a:xfrm>
            <a:off x="1847528" y="170080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180" name="Google Shape;180;p27">
            <a:hlinkClick r:id="rId4" action="ppaction://hlinksldjump"/>
          </p:cNvPr>
          <p:cNvSpPr/>
          <p:nvPr/>
        </p:nvSpPr>
        <p:spPr>
          <a:xfrm>
            <a:off x="9123554" y="170080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1" name="Google Shape;181;p27"/>
          <p:cNvSpPr/>
          <p:nvPr/>
        </p:nvSpPr>
        <p:spPr>
          <a:xfrm>
            <a:off x="407368" y="146142"/>
            <a:ext cx="8832300" cy="11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3200" b="0" i="0" u="none" strike="noStrike" cap="none">
                <a:solidFill>
                  <a:srgbClr val="073763"/>
                </a:solidFill>
                <a:latin typeface="Georgia"/>
                <a:ea typeface="Georgia"/>
                <a:cs typeface="Georgia"/>
                <a:sym typeface="Georgia"/>
              </a:rPr>
              <a:t>ПУТЕШЕСТВИЕ В </a:t>
            </a:r>
            <a:endParaRPr sz="3200" b="0" i="0" u="none" strike="noStrike" cap="none">
              <a:solidFill>
                <a:srgbClr val="07376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3200" b="0" i="0" u="none" strike="noStrike" cap="none">
                <a:solidFill>
                  <a:srgbClr val="073763"/>
                </a:solidFill>
                <a:latin typeface="Georgia"/>
                <a:ea typeface="Georgia"/>
                <a:cs typeface="Georgia"/>
                <a:sym typeface="Georgia"/>
              </a:rPr>
              <a:t>С</a:t>
            </a:r>
            <a:r>
              <a:rPr lang="ru-RU" sz="32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ТРАНУ </a:t>
            </a:r>
            <a:r>
              <a:rPr lang="ru-RU" sz="3200" b="0" i="0" u="none" strike="noStrike" cap="none">
                <a:solidFill>
                  <a:srgbClr val="CC0000"/>
                </a:solidFill>
                <a:latin typeface="Georgia"/>
                <a:ea typeface="Georgia"/>
                <a:cs typeface="Georgia"/>
                <a:sym typeface="Georgia"/>
              </a:rPr>
              <a:t>Ж</a:t>
            </a:r>
            <a:r>
              <a:rPr lang="ru-RU" sz="32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ЕЛЕЗНЫХ </a:t>
            </a:r>
            <a:r>
              <a:rPr lang="ru-RU" sz="3200" b="0" i="0" u="none" strike="noStrike" cap="none">
                <a:solidFill>
                  <a:srgbClr val="6FA8DC"/>
                </a:solidFill>
                <a:latin typeface="Georgia"/>
                <a:ea typeface="Georgia"/>
                <a:cs typeface="Georgia"/>
                <a:sym typeface="Georgia"/>
              </a:rPr>
              <a:t>Д</a:t>
            </a:r>
            <a:r>
              <a:rPr lang="ru-RU" sz="32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ОРОГ</a:t>
            </a:r>
            <a:endParaRPr sz="5600" b="1" i="0" u="none" strike="noStrike" cap="none">
              <a:solidFill>
                <a:srgbClr val="DF32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27">
            <a:hlinkClick r:id="rId5" action="ppaction://hlinksldjump"/>
          </p:cNvPr>
          <p:cNvSpPr/>
          <p:nvPr/>
        </p:nvSpPr>
        <p:spPr>
          <a:xfrm>
            <a:off x="6114988" y="264897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3" name="Google Shape;183;p27">
            <a:hlinkClick r:id="rId6" action="ppaction://hlinksldjump"/>
          </p:cNvPr>
          <p:cNvSpPr/>
          <p:nvPr/>
        </p:nvSpPr>
        <p:spPr>
          <a:xfrm>
            <a:off x="7149649" y="2640037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4" name="Google Shape;184;p27">
            <a:hlinkClick r:id="rId7" action="ppaction://hlinksldjump"/>
          </p:cNvPr>
          <p:cNvSpPr/>
          <p:nvPr/>
        </p:nvSpPr>
        <p:spPr>
          <a:xfrm>
            <a:off x="8144525" y="26566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5" name="Google Shape;185;p27">
            <a:hlinkClick r:id="rId8" action="ppaction://hlinksldjump"/>
          </p:cNvPr>
          <p:cNvSpPr/>
          <p:nvPr/>
        </p:nvSpPr>
        <p:spPr>
          <a:xfrm>
            <a:off x="9139402" y="26566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6" name="Google Shape;186;p27">
            <a:hlinkClick r:id="rId9" action="ppaction://hlinksldjump"/>
          </p:cNvPr>
          <p:cNvSpPr/>
          <p:nvPr/>
        </p:nvSpPr>
        <p:spPr>
          <a:xfrm>
            <a:off x="10094493" y="26566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7" name="Google Shape;187;p27">
            <a:hlinkClick r:id="rId10" action="ppaction://hlinksldjump"/>
          </p:cNvPr>
          <p:cNvSpPr/>
          <p:nvPr/>
        </p:nvSpPr>
        <p:spPr>
          <a:xfrm>
            <a:off x="6120423" y="361742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8" name="Google Shape;188;p27">
            <a:hlinkClick r:id="rId11" action="ppaction://hlinksldjump"/>
          </p:cNvPr>
          <p:cNvSpPr/>
          <p:nvPr/>
        </p:nvSpPr>
        <p:spPr>
          <a:xfrm>
            <a:off x="7140441" y="361742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9" name="Google Shape;189;p27">
            <a:hlinkClick r:id="rId12" action="ppaction://hlinksldjump"/>
          </p:cNvPr>
          <p:cNvSpPr/>
          <p:nvPr/>
        </p:nvSpPr>
        <p:spPr>
          <a:xfrm>
            <a:off x="8160459" y="3637204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0" name="Google Shape;190;p27">
            <a:hlinkClick r:id="rId13" action="ppaction://hlinksldjump"/>
          </p:cNvPr>
          <p:cNvSpPr/>
          <p:nvPr/>
        </p:nvSpPr>
        <p:spPr>
          <a:xfrm>
            <a:off x="9139402" y="3604914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1" name="Google Shape;191;p27">
            <a:hlinkClick r:id="rId14" action="ppaction://hlinksldjump"/>
          </p:cNvPr>
          <p:cNvSpPr/>
          <p:nvPr/>
        </p:nvSpPr>
        <p:spPr>
          <a:xfrm>
            <a:off x="10124273" y="361742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2" name="Google Shape;192;p27">
            <a:hlinkClick r:id="rId15" action="ppaction://hlinksldjump"/>
          </p:cNvPr>
          <p:cNvSpPr/>
          <p:nvPr/>
        </p:nvSpPr>
        <p:spPr>
          <a:xfrm>
            <a:off x="6125279" y="4577855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3" name="Google Shape;193;p27">
            <a:hlinkClick r:id="rId16" action="ppaction://hlinksldjump"/>
          </p:cNvPr>
          <p:cNvSpPr/>
          <p:nvPr/>
        </p:nvSpPr>
        <p:spPr>
          <a:xfrm>
            <a:off x="7141502" y="457821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4" name="Google Shape;194;p27">
            <a:hlinkClick r:id="rId17" action="ppaction://hlinksldjump"/>
          </p:cNvPr>
          <p:cNvSpPr/>
          <p:nvPr/>
        </p:nvSpPr>
        <p:spPr>
          <a:xfrm>
            <a:off x="8146944" y="4566472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5" name="Google Shape;195;p27">
            <a:hlinkClick r:id="rId18" action="ppaction://hlinksldjump"/>
          </p:cNvPr>
          <p:cNvSpPr/>
          <p:nvPr/>
        </p:nvSpPr>
        <p:spPr>
          <a:xfrm>
            <a:off x="9133823" y="457325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6" name="Google Shape;196;p27">
            <a:hlinkClick r:id="rId19" action="ppaction://hlinksldjump"/>
          </p:cNvPr>
          <p:cNvSpPr/>
          <p:nvPr/>
        </p:nvSpPr>
        <p:spPr>
          <a:xfrm>
            <a:off x="10139265" y="457325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7" name="Google Shape;197;p27">
            <a:hlinkClick r:id="rId20" action="ppaction://hlinksldjump"/>
          </p:cNvPr>
          <p:cNvSpPr/>
          <p:nvPr/>
        </p:nvSpPr>
        <p:spPr>
          <a:xfrm>
            <a:off x="6096000" y="55470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8" name="Google Shape;198;p27">
            <a:hlinkClick r:id="rId21" action="ppaction://hlinksldjump"/>
          </p:cNvPr>
          <p:cNvSpPr/>
          <p:nvPr/>
        </p:nvSpPr>
        <p:spPr>
          <a:xfrm>
            <a:off x="7176086" y="553404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9" name="Google Shape;199;p27">
            <a:hlinkClick r:id="rId22" action="ppaction://hlinksldjump"/>
          </p:cNvPr>
          <p:cNvSpPr/>
          <p:nvPr/>
        </p:nvSpPr>
        <p:spPr>
          <a:xfrm>
            <a:off x="8144525" y="553404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0" name="Google Shape;200;p27">
            <a:hlinkClick r:id="rId23" action="ppaction://hlinksldjump"/>
          </p:cNvPr>
          <p:cNvSpPr/>
          <p:nvPr/>
        </p:nvSpPr>
        <p:spPr>
          <a:xfrm>
            <a:off x="9133987" y="5537296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1" name="Google Shape;201;p27">
            <a:hlinkClick r:id="rId24" action="ppaction://hlinksldjump"/>
          </p:cNvPr>
          <p:cNvSpPr/>
          <p:nvPr/>
        </p:nvSpPr>
        <p:spPr>
          <a:xfrm>
            <a:off x="10124513" y="553900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2" name="Google Shape;202;p27"/>
          <p:cNvSpPr/>
          <p:nvPr/>
        </p:nvSpPr>
        <p:spPr>
          <a:xfrm>
            <a:off x="1847528" y="553900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3" name="Google Shape;203;p27"/>
          <p:cNvSpPr/>
          <p:nvPr/>
        </p:nvSpPr>
        <p:spPr>
          <a:xfrm>
            <a:off x="1847528" y="457821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4" name="Google Shape;204;p27"/>
          <p:cNvSpPr/>
          <p:nvPr/>
        </p:nvSpPr>
        <p:spPr>
          <a:xfrm>
            <a:off x="1847528" y="26566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5" name="Google Shape;205;p27"/>
          <p:cNvSpPr/>
          <p:nvPr/>
        </p:nvSpPr>
        <p:spPr>
          <a:xfrm>
            <a:off x="1847528" y="361742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САМЫЙ-САМЫЙ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6" name="Google Shape;206;p27">
            <a:hlinkClick r:id="rId25" action="ppaction://hlinksldjump"/>
          </p:cNvPr>
          <p:cNvSpPr/>
          <p:nvPr/>
        </p:nvSpPr>
        <p:spPr>
          <a:xfrm>
            <a:off x="7104071" y="170080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7" name="Google Shape;207;p27">
            <a:hlinkClick r:id="rId26" action="ppaction://hlinksldjump"/>
          </p:cNvPr>
          <p:cNvSpPr/>
          <p:nvPr/>
        </p:nvSpPr>
        <p:spPr>
          <a:xfrm>
            <a:off x="8152616" y="1718399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8" name="Google Shape;208;p27">
            <a:hlinkClick r:id="rId27" action="ppaction://hlinksldjump"/>
          </p:cNvPr>
          <p:cNvSpPr/>
          <p:nvPr/>
        </p:nvSpPr>
        <p:spPr>
          <a:xfrm>
            <a:off x="6080072" y="168781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9" name="Google Shape;209;p27">
            <a:hlinkClick r:id="rId28" action="ppaction://hlinksldjump"/>
          </p:cNvPr>
          <p:cNvSpPr/>
          <p:nvPr/>
        </p:nvSpPr>
        <p:spPr>
          <a:xfrm>
            <a:off x="10094493" y="170080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5"/>
          <p:cNvSpPr txBox="1"/>
          <p:nvPr/>
        </p:nvSpPr>
        <p:spPr>
          <a:xfrm>
            <a:off x="6976914" y="3767261"/>
            <a:ext cx="22371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Механик</a:t>
            </a:r>
            <a:endParaRPr/>
          </a:p>
        </p:txBody>
      </p:sp>
      <p:sp>
        <p:nvSpPr>
          <p:cNvPr id="421" name="Google Shape;421;p45"/>
          <p:cNvSpPr txBox="1"/>
          <p:nvPr/>
        </p:nvSpPr>
        <p:spPr>
          <a:xfrm>
            <a:off x="1331548" y="1340768"/>
            <a:ext cx="10453084" cy="1384995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 не только ученый-физик, но и специалист, занимающийся наблюдением за работой машин, в том числе и железнодорожных</a:t>
            </a:r>
            <a:endParaRPr/>
          </a:p>
        </p:txBody>
      </p:sp>
      <p:pic>
        <p:nvPicPr>
          <p:cNvPr id="422" name="Google Shape;422;p45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45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5" descr="http://cs407823.userapi.com/v407823405/26/v1GDAdS0wL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1900" y="3035769"/>
            <a:ext cx="5124775" cy="3420787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5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6" name="Google Shape;426;p45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6"/>
          <p:cNvSpPr txBox="1"/>
          <p:nvPr/>
        </p:nvSpPr>
        <p:spPr>
          <a:xfrm>
            <a:off x="6553899" y="3259736"/>
            <a:ext cx="388895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Переводить стрелки</a:t>
            </a:r>
            <a:endParaRPr/>
          </a:p>
        </p:txBody>
      </p:sp>
      <p:sp>
        <p:nvSpPr>
          <p:cNvPr id="433" name="Google Shape;433;p46"/>
          <p:cNvSpPr txBox="1"/>
          <p:nvPr/>
        </p:nvSpPr>
        <p:spPr>
          <a:xfrm>
            <a:off x="1199456" y="1268760"/>
            <a:ext cx="10585176" cy="1384995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Этот русский фразеологизм заимствован из железнодорожного транспорта и означает сваливать свою вину, ответственность на другого.</a:t>
            </a:r>
            <a:endParaRPr/>
          </a:p>
        </p:txBody>
      </p:sp>
      <p:pic>
        <p:nvPicPr>
          <p:cNvPr id="434" name="Google Shape;434;p46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6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6" descr="http://www.anekdot.ru/i/caricatures/normal/15/5/16/strelochnik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65977" y="2930224"/>
            <a:ext cx="5042682" cy="355896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6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38" name="Google Shape;438;p46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7"/>
          <p:cNvSpPr txBox="1"/>
          <p:nvPr/>
        </p:nvSpPr>
        <p:spPr>
          <a:xfrm>
            <a:off x="5363548" y="3429000"/>
            <a:ext cx="496855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Бежать впереди паровоза</a:t>
            </a:r>
            <a:endParaRPr/>
          </a:p>
        </p:txBody>
      </p:sp>
      <p:sp>
        <p:nvSpPr>
          <p:cNvPr id="445" name="Google Shape;445;p47"/>
          <p:cNvSpPr txBox="1"/>
          <p:nvPr/>
        </p:nvSpPr>
        <p:spPr>
          <a:xfrm>
            <a:off x="1331088" y="1268760"/>
            <a:ext cx="10453544" cy="1384995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Как говорят в народе, используя железнодорожные термины, когда человек опережает события, нарушает нормальный ход развития ситуации</a:t>
            </a:r>
            <a:endParaRPr/>
          </a:p>
        </p:txBody>
      </p:sp>
      <p:pic>
        <p:nvPicPr>
          <p:cNvPr id="446" name="Google Shape;446;p47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7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7" descr="http://svetlanamalyshevskaya.ru/wp-content/uploads/2016/03/Bezhat-vperedi-parovoz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8874" y="2921667"/>
            <a:ext cx="3453070" cy="345307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7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50" name="Google Shape;450;p47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СЛОВО НЕ ВОРОБЕЙ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8"/>
          <p:cNvSpPr txBox="1"/>
          <p:nvPr/>
        </p:nvSpPr>
        <p:spPr>
          <a:xfrm>
            <a:off x="5762500" y="4001432"/>
            <a:ext cx="32019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Паровоз</a:t>
            </a:r>
            <a:endParaRPr/>
          </a:p>
        </p:txBody>
      </p:sp>
      <p:sp>
        <p:nvSpPr>
          <p:cNvPr id="457" name="Google Shape;457;p48"/>
          <p:cNvSpPr txBox="1"/>
          <p:nvPr/>
        </p:nvSpPr>
        <p:spPr>
          <a:xfrm>
            <a:off x="1440000" y="1293422"/>
            <a:ext cx="10344632" cy="1815882"/>
          </a:xfrm>
          <a:prstGeom prst="rect">
            <a:avLst/>
          </a:prstGeom>
          <a:noFill/>
          <a:ln w="38100" cap="flat" cmpd="sng">
            <a:solidFill>
              <a:srgbClr val="FFD44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Ем я уголь, пью я воду,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Как напьюсь – прибавлю ходу.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Везу обоз на сто колес.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И называюсь…</a:t>
            </a:r>
            <a:endParaRPr/>
          </a:p>
        </p:txBody>
      </p:sp>
      <p:pic>
        <p:nvPicPr>
          <p:cNvPr id="458" name="Google Shape;458;p48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8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8" descr="http://media.professionaly.ru/processor/topics/original/2011/03/28/31956970-origina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1564" y="3325062"/>
            <a:ext cx="4032448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8">
            <a:hlinkClick r:id="rId7" action="ppaction://hlinksldjump"/>
          </p:cNvPr>
          <p:cNvSpPr/>
          <p:nvPr/>
        </p:nvSpPr>
        <p:spPr>
          <a:xfrm>
            <a:off x="5400000" y="2519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2" name="Google Shape;462;p48"/>
          <p:cNvSpPr/>
          <p:nvPr/>
        </p:nvSpPr>
        <p:spPr>
          <a:xfrm>
            <a:off x="1440000" y="2519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9"/>
          <p:cNvSpPr txBox="1"/>
          <p:nvPr/>
        </p:nvSpPr>
        <p:spPr>
          <a:xfrm>
            <a:off x="6456040" y="4498879"/>
            <a:ext cx="34923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электричка</a:t>
            </a:r>
            <a:endParaRPr/>
          </a:p>
        </p:txBody>
      </p:sp>
      <p:sp>
        <p:nvSpPr>
          <p:cNvPr id="469" name="Google Shape;469;p49"/>
          <p:cNvSpPr txBox="1"/>
          <p:nvPr/>
        </p:nvSpPr>
        <p:spPr>
          <a:xfrm>
            <a:off x="1440000" y="1334210"/>
            <a:ext cx="10344632" cy="2246769"/>
          </a:xfrm>
          <a:prstGeom prst="rect">
            <a:avLst/>
          </a:prstGeom>
          <a:noFill/>
          <a:ln w="38100" cap="flat" cmpd="sng">
            <a:solidFill>
              <a:srgbClr val="FFD44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Мимо рощи, мимо яра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Мчит без дыма,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Мчит без пара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Паровозов я сестричка.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Кто такая?</a:t>
            </a:r>
            <a:endParaRPr/>
          </a:p>
        </p:txBody>
      </p:sp>
      <p:pic>
        <p:nvPicPr>
          <p:cNvPr id="470" name="Google Shape;470;p49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9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9" descr="http://liski-news.ru/sites/default/files/96/03/video_elektrichki.mp4_.still0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0000" y="3789040"/>
            <a:ext cx="4865252" cy="27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9">
            <a:hlinkClick r:id="rId7" action="ppaction://hlinksldjump"/>
          </p:cNvPr>
          <p:cNvSpPr/>
          <p:nvPr/>
        </p:nvSpPr>
        <p:spPr>
          <a:xfrm>
            <a:off x="5400000" y="2519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4" name="Google Shape;474;p49"/>
          <p:cNvSpPr/>
          <p:nvPr/>
        </p:nvSpPr>
        <p:spPr>
          <a:xfrm>
            <a:off x="1440000" y="2519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0"/>
          <p:cNvSpPr txBox="1"/>
          <p:nvPr/>
        </p:nvSpPr>
        <p:spPr>
          <a:xfrm>
            <a:off x="6240016" y="4201120"/>
            <a:ext cx="36512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Вокзал</a:t>
            </a:r>
            <a:endParaRPr/>
          </a:p>
        </p:txBody>
      </p:sp>
      <p:sp>
        <p:nvSpPr>
          <p:cNvPr id="481" name="Google Shape;481;p50"/>
          <p:cNvSpPr txBox="1"/>
          <p:nvPr/>
        </p:nvSpPr>
        <p:spPr>
          <a:xfrm>
            <a:off x="1451956" y="1236403"/>
            <a:ext cx="10404684" cy="1815882"/>
          </a:xfrm>
          <a:prstGeom prst="rect">
            <a:avLst/>
          </a:prstGeom>
          <a:noFill/>
          <a:ln w="38100" cap="flat" cmpd="sng">
            <a:solidFill>
              <a:srgbClr val="FFD44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Тут грохочут поезда,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Шумно здесь почти всегда.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Если едем на край света,</a:t>
            </a:r>
            <a:b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Покупаем тут билеты.</a:t>
            </a:r>
            <a:endParaRPr/>
          </a:p>
        </p:txBody>
      </p:sp>
      <p:pic>
        <p:nvPicPr>
          <p:cNvPr id="482" name="Google Shape;482;p50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50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50" descr="http://globustour.com.ua/upload/file3339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1956" y="3316688"/>
            <a:ext cx="4216938" cy="3162703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50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6" name="Google Shape;486;p50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1"/>
          <p:cNvSpPr txBox="1"/>
          <p:nvPr/>
        </p:nvSpPr>
        <p:spPr>
          <a:xfrm>
            <a:off x="2063552" y="5123063"/>
            <a:ext cx="76328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Машинист</a:t>
            </a:r>
            <a:endParaRPr/>
          </a:p>
        </p:txBody>
      </p:sp>
      <p:pic>
        <p:nvPicPr>
          <p:cNvPr id="493" name="Google Shape;493;p51" descr="дом-6.png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1" descr="http://luntiki.ru/uploads/images/b/e/3/8/5/dbcd31589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9497" y="1444872"/>
            <a:ext cx="6768752" cy="3034412"/>
          </a:xfrm>
          <a:prstGeom prst="rect">
            <a:avLst/>
          </a:prstGeom>
          <a:noFill/>
          <a:ln w="38100" cap="flat" cmpd="sng">
            <a:solidFill>
              <a:srgbClr val="FFD44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95" name="Google Shape;495;p51" descr="Безимени-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51">
            <a:hlinkClick r:id="rId7" action="ppaction://hlinksldjump"/>
          </p:cNvPr>
          <p:cNvSpPr/>
          <p:nvPr/>
        </p:nvSpPr>
        <p:spPr>
          <a:xfrm>
            <a:off x="5400000" y="2519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7" name="Google Shape;497;p51"/>
          <p:cNvSpPr/>
          <p:nvPr/>
        </p:nvSpPr>
        <p:spPr>
          <a:xfrm>
            <a:off x="1440000" y="2519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2"/>
          <p:cNvSpPr txBox="1"/>
          <p:nvPr/>
        </p:nvSpPr>
        <p:spPr>
          <a:xfrm>
            <a:off x="3179676" y="4497552"/>
            <a:ext cx="76328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Паровоз</a:t>
            </a:r>
            <a:endParaRPr/>
          </a:p>
        </p:txBody>
      </p:sp>
      <p:sp>
        <p:nvSpPr>
          <p:cNvPr id="504" name="Google Shape;504;p52"/>
          <p:cNvSpPr txBox="1"/>
          <p:nvPr/>
        </p:nvSpPr>
        <p:spPr>
          <a:xfrm>
            <a:off x="3647728" y="1628800"/>
            <a:ext cx="66967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05" name="Google Shape;505;p52" descr="дом-6.png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52" descr="Ребус-слово - Ребус №1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0000" y="1268761"/>
            <a:ext cx="7632848" cy="2331240"/>
          </a:xfrm>
          <a:prstGeom prst="rect">
            <a:avLst/>
          </a:prstGeom>
          <a:noFill/>
          <a:ln w="38100" cap="flat" cmpd="sng">
            <a:solidFill>
              <a:srgbClr val="FFD44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507" name="Google Shape;507;p52" descr="Безимени-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2">
            <a:hlinkClick r:id="rId7" action="ppaction://hlinksldjump"/>
          </p:cNvPr>
          <p:cNvSpPr/>
          <p:nvPr/>
        </p:nvSpPr>
        <p:spPr>
          <a:xfrm>
            <a:off x="5400000" y="251938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9" name="Google Shape;509;p52"/>
          <p:cNvSpPr/>
          <p:nvPr/>
        </p:nvSpPr>
        <p:spPr>
          <a:xfrm>
            <a:off x="1440000" y="251938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F9B067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ЗАГАДКИ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8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lt1"/>
            </a:outerShdw>
          </a:effectLst>
        </p:spPr>
      </p:pic>
      <p:pic>
        <p:nvPicPr>
          <p:cNvPr id="216" name="Google Shape;216;p28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/>
          <p:nvPr/>
        </p:nvSpPr>
        <p:spPr>
          <a:xfrm>
            <a:off x="1357946" y="1201847"/>
            <a:ext cx="10426686" cy="1815882"/>
          </a:xfrm>
          <a:prstGeom prst="rect">
            <a:avLst/>
          </a:prstGeom>
          <a:noFill/>
          <a:ln w="38100" cap="flat" cmpd="sng">
            <a:solidFill>
              <a:srgbClr val="AB98C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Как называется исторически первый фирменный поезд в СССР и России, курсирующий и сегодня по маршруту Москва-Санкт-Петербург. Также распространено его название «Поезд №1»</a:t>
            </a:r>
            <a:endParaRPr/>
          </a:p>
        </p:txBody>
      </p:sp>
      <p:sp>
        <p:nvSpPr>
          <p:cNvPr id="218" name="Google Shape;218;p28"/>
          <p:cNvSpPr txBox="1"/>
          <p:nvPr/>
        </p:nvSpPr>
        <p:spPr>
          <a:xfrm>
            <a:off x="7320136" y="3967268"/>
            <a:ext cx="410445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u="none" strike="noStrike" cap="none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Красная стрела </a:t>
            </a:r>
            <a:endParaRPr/>
          </a:p>
        </p:txBody>
      </p:sp>
      <p:pic>
        <p:nvPicPr>
          <p:cNvPr id="219" name="Google Shape;219;p28" descr="Krasnaya Strela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87488" y="3247576"/>
            <a:ext cx="4858454" cy="313375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8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221" name="Google Shape;221;p28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"/>
          <p:cNvSpPr txBox="1"/>
          <p:nvPr/>
        </p:nvSpPr>
        <p:spPr>
          <a:xfrm>
            <a:off x="5519936" y="3429000"/>
            <a:ext cx="5898480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u="none" strike="noStrike" cap="none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Она дорого обошлась казне. Цена одного километра Кругобайкальской жд составила 130 000 руб. (по сравнению с 93 000 руб. на остальных отрезках Транссиба)</a:t>
            </a:r>
            <a:endParaRPr sz="2800" b="1" i="1" u="none" strike="noStrike" cap="none">
              <a:solidFill>
                <a:srgbClr val="EE312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8" name="Google Shape;228;p29"/>
          <p:cNvSpPr txBox="1"/>
          <p:nvPr/>
        </p:nvSpPr>
        <p:spPr>
          <a:xfrm>
            <a:off x="1329574" y="1198767"/>
            <a:ext cx="10455058" cy="2246769"/>
          </a:xfrm>
          <a:prstGeom prst="rect">
            <a:avLst/>
          </a:prstGeom>
          <a:noFill/>
          <a:ln w="38100" cap="flat" cmpd="sng">
            <a:solidFill>
              <a:srgbClr val="AB98C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Сложнее всего проходило строительство дороги возле Байкала: там на каждый километр пути тратили 2 вагона взрывчатки – прорывались через скалы. Дорогу прозвали  «Золотая пряжка Транссиба». Почему дорога получила такое название?</a:t>
            </a:r>
            <a:endParaRPr/>
          </a:p>
        </p:txBody>
      </p:sp>
      <p:pic>
        <p:nvPicPr>
          <p:cNvPr id="229" name="Google Shape;229;p29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lt1"/>
            </a:outerShdw>
          </a:effectLst>
        </p:spPr>
      </p:pic>
      <p:pic>
        <p:nvPicPr>
          <p:cNvPr id="230" name="Google Shape;230;p29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9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232" name="Google Shape;232;p29">
            <a:hlinkClick r:id="rId6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3" name="Google Shape;233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5288" y="3600000"/>
            <a:ext cx="3950018" cy="2632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/>
          <p:nvPr/>
        </p:nvSpPr>
        <p:spPr>
          <a:xfrm>
            <a:off x="5231904" y="3189977"/>
            <a:ext cx="30491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u="none" strike="noStrike" cap="none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Гудок</a:t>
            </a:r>
            <a:endParaRPr/>
          </a:p>
        </p:txBody>
      </p:sp>
      <p:sp>
        <p:nvSpPr>
          <p:cNvPr id="240" name="Google Shape;240;p30"/>
          <p:cNvSpPr txBox="1"/>
          <p:nvPr/>
        </p:nvSpPr>
        <p:spPr>
          <a:xfrm>
            <a:off x="1451460" y="1322728"/>
            <a:ext cx="10391082" cy="954107"/>
          </a:xfrm>
          <a:prstGeom prst="rect">
            <a:avLst/>
          </a:prstGeom>
          <a:noFill/>
          <a:ln w="38100" cap="flat" cmpd="sng">
            <a:solidFill>
              <a:srgbClr val="AB98C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Как называется центральная газета железнодорожников, основанная в 1917 году?</a:t>
            </a:r>
            <a:endParaRPr/>
          </a:p>
        </p:txBody>
      </p:sp>
      <p:pic>
        <p:nvPicPr>
          <p:cNvPr id="241" name="Google Shape;241;p30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lt1"/>
            </a:outerShdw>
          </a:effectLst>
        </p:spPr>
      </p:pic>
      <p:pic>
        <p:nvPicPr>
          <p:cNvPr id="242" name="Google Shape;242;p30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 descr="Большевикская газета Гудок №1 (10 декабря 1917 года)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8306" y="2492514"/>
            <a:ext cx="3049126" cy="417730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0"/>
          <p:cNvSpPr/>
          <p:nvPr/>
        </p:nvSpPr>
        <p:spPr>
          <a:xfrm>
            <a:off x="1408796" y="2537187"/>
            <a:ext cx="1584176" cy="914400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0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246" name="Google Shape;246;p30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30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/>
          <p:nvPr/>
        </p:nvSpPr>
        <p:spPr>
          <a:xfrm>
            <a:off x="1326167" y="1226140"/>
            <a:ext cx="10604564" cy="1815882"/>
          </a:xfrm>
          <a:prstGeom prst="rect">
            <a:avLst/>
          </a:prstGeom>
          <a:noFill/>
          <a:ln w="38100" cap="flat" cmpd="sng">
            <a:solidFill>
              <a:srgbClr val="AB98C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Барон Карл фон Дрез известен своими изобретениями в самых разнообразных сферах: в 1821 увидели свет первая мясорубка и пишущая машинка. А своё важное изобретение для железных дорог он выпустил в 1942 году. Назовите его. </a:t>
            </a:r>
            <a:endParaRPr/>
          </a:p>
        </p:txBody>
      </p:sp>
      <p:pic>
        <p:nvPicPr>
          <p:cNvPr id="253" name="Google Shape;253;p31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lt1"/>
            </a:outerShdw>
          </a:effectLst>
        </p:spPr>
      </p:pic>
      <p:pic>
        <p:nvPicPr>
          <p:cNvPr id="254" name="Google Shape;254;p31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1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256" name="Google Shape;256;p31">
            <a:hlinkClick r:id="rId6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40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57" name="Google Shape;257;p31" descr="Фотоэнциклопедия железнодорожного транспорта. | Главная ..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6167" y="3296162"/>
            <a:ext cx="4265032" cy="3198774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1"/>
          <p:cNvSpPr/>
          <p:nvPr/>
        </p:nvSpPr>
        <p:spPr>
          <a:xfrm>
            <a:off x="6530436" y="3837915"/>
            <a:ext cx="183255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u="none" strike="noStrike" cap="none">
                <a:solidFill>
                  <a:srgbClr val="E33D3D"/>
                </a:solidFill>
                <a:latin typeface="Georgia"/>
                <a:ea typeface="Georgia"/>
                <a:cs typeface="Georgia"/>
                <a:sym typeface="Georgia"/>
              </a:rPr>
              <a:t>Дрезина</a:t>
            </a:r>
            <a:endParaRPr sz="2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2"/>
          <p:cNvSpPr txBox="1"/>
          <p:nvPr/>
        </p:nvSpPr>
        <p:spPr>
          <a:xfrm>
            <a:off x="6270589" y="4005064"/>
            <a:ext cx="527477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Чертёж снегоуборочной машины</a:t>
            </a:r>
            <a:endParaRPr/>
          </a:p>
        </p:txBody>
      </p:sp>
      <p:sp>
        <p:nvSpPr>
          <p:cNvPr id="265" name="Google Shape;265;p32"/>
          <p:cNvSpPr txBox="1"/>
          <p:nvPr/>
        </p:nvSpPr>
        <p:spPr>
          <a:xfrm>
            <a:off x="1310288" y="1227438"/>
            <a:ext cx="10420527" cy="2246769"/>
          </a:xfrm>
          <a:prstGeom prst="rect">
            <a:avLst/>
          </a:prstGeom>
          <a:noFill/>
          <a:ln w="38100" cap="flat" cmpd="sng">
            <a:solidFill>
              <a:srgbClr val="AB98C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При строительстве железнодорожной линии Петербург – Царское Село, помимо инженеров и путейских техников к решению возникающих проблем строительства приобщился великий русский поэт А.С. Пушкин. В частности, он предложил…</a:t>
            </a:r>
            <a:endParaRPr/>
          </a:p>
        </p:txBody>
      </p:sp>
      <p:pic>
        <p:nvPicPr>
          <p:cNvPr id="266" name="Google Shape;266;p32" descr="дом-6.png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2" descr="Безимени-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lt1"/>
            </a:outerShdw>
          </a:effectLst>
        </p:spPr>
      </p:pic>
      <p:sp>
        <p:nvSpPr>
          <p:cNvPr id="268" name="Google Shape;268;p32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НЕМНОГО ИСТОРИИ</a:t>
            </a:r>
            <a:endParaRPr/>
          </a:p>
        </p:txBody>
      </p:sp>
      <p:sp>
        <p:nvSpPr>
          <p:cNvPr id="269" name="Google Shape;269;p32">
            <a:hlinkClick r:id="rId6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AB98C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50</a:t>
            </a:r>
            <a:endParaRPr sz="2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0" name="Google Shape;270;p32" descr="Снегоборьба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4820" y="3558142"/>
            <a:ext cx="4699352" cy="3129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3"/>
          <p:cNvSpPr txBox="1"/>
          <p:nvPr/>
        </p:nvSpPr>
        <p:spPr>
          <a:xfrm>
            <a:off x="6816080" y="3857124"/>
            <a:ext cx="45365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Поцелуи</a:t>
            </a:r>
            <a:endParaRPr/>
          </a:p>
        </p:txBody>
      </p:sp>
      <p:sp>
        <p:nvSpPr>
          <p:cNvPr id="277" name="Google Shape;277;p33"/>
          <p:cNvSpPr txBox="1"/>
          <p:nvPr/>
        </p:nvSpPr>
        <p:spPr>
          <a:xfrm>
            <a:off x="1367409" y="1184995"/>
            <a:ext cx="10564786" cy="1815882"/>
          </a:xfrm>
          <a:prstGeom prst="rect">
            <a:avLst/>
          </a:prstGeom>
          <a:noFill/>
          <a:ln w="38100" cap="flat" cmpd="sng">
            <a:solidFill>
              <a:srgbClr val="FABF8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Во Франции до сих пор действует закон, который запрещает ЭТО на вокзалах. Причиной запрета были задержки с отправлением поездов. Закон издали ещё 100 лет назад и его до сих пор никто не отменял.</a:t>
            </a:r>
            <a:endParaRPr/>
          </a:p>
        </p:txBody>
      </p:sp>
      <p:pic>
        <p:nvPicPr>
          <p:cNvPr id="278" name="Google Shape;278;p33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59935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3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3" descr="https://hotshowlife.com/wp-content/uploads/2016/04/pocelui-zapreshheny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3372" y="3213872"/>
            <a:ext cx="4802248" cy="3297544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3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10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2" name="Google Shape;282;p33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/>
          <p:nvPr/>
        </p:nvSpPr>
        <p:spPr>
          <a:xfrm>
            <a:off x="7188483" y="3995152"/>
            <a:ext cx="29166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>
                <a:solidFill>
                  <a:srgbClr val="EE3124"/>
                </a:solidFill>
                <a:latin typeface="Georgia"/>
                <a:ea typeface="Georgia"/>
                <a:cs typeface="Georgia"/>
                <a:sym typeface="Georgia"/>
              </a:rPr>
              <a:t>Вокзал</a:t>
            </a:r>
            <a:endParaRPr/>
          </a:p>
        </p:txBody>
      </p:sp>
      <p:sp>
        <p:nvSpPr>
          <p:cNvPr id="289" name="Google Shape;289;p34"/>
          <p:cNvSpPr txBox="1"/>
          <p:nvPr/>
        </p:nvSpPr>
        <p:spPr>
          <a:xfrm>
            <a:off x="1439999" y="1205678"/>
            <a:ext cx="10490731" cy="1815882"/>
          </a:xfrm>
          <a:prstGeom prst="rect">
            <a:avLst/>
          </a:prstGeom>
          <a:noFill/>
          <a:ln w="38100" cap="flat" cmpd="sng">
            <a:solidFill>
              <a:srgbClr val="FABF8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97A7"/>
                </a:solidFill>
                <a:latin typeface="Georgia"/>
                <a:ea typeface="Georgia"/>
                <a:cs typeface="Georgia"/>
                <a:sym typeface="Georgia"/>
              </a:rPr>
              <a:t>В переводе с английского этот железнодорожный объект обозначает “вокальный зал”.  В железнодорожную сферу слово перекочевало неспроста, дело в том, что эти здания строились с расчетом на музыкальное торжество </a:t>
            </a:r>
            <a:endParaRPr/>
          </a:p>
        </p:txBody>
      </p:sp>
      <p:pic>
        <p:nvPicPr>
          <p:cNvPr id="290" name="Google Shape;290;p34" descr="Безимени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00" y="3600000"/>
            <a:ext cx="1656184" cy="304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4" descr="дом-6.png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00" y="5940000"/>
            <a:ext cx="770731" cy="6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4" descr="http://www.peterburg.ru/sites/default/files/styles/800/public/vokza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39999" y="3252410"/>
            <a:ext cx="4860274" cy="33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4">
            <a:hlinkClick r:id="rId7" action="ppaction://hlinksldjump"/>
          </p:cNvPr>
          <p:cNvSpPr/>
          <p:nvPr/>
        </p:nvSpPr>
        <p:spPr>
          <a:xfrm>
            <a:off x="5400000" y="252000"/>
            <a:ext cx="72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20</a:t>
            </a:r>
            <a:endParaRPr sz="24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4" name="Google Shape;294;p34"/>
          <p:cNvSpPr/>
          <p:nvPr/>
        </p:nvSpPr>
        <p:spPr>
          <a:xfrm>
            <a:off x="1440000" y="252000"/>
            <a:ext cx="3600000" cy="7200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ЗНАЕТЕ ЛИ ВЫ?</a:t>
            </a:r>
            <a:endParaRPr sz="2000" b="1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893</Words>
  <Application>Microsoft Office PowerPoint</Application>
  <PresentationFormat>Широкоэкранный</PresentationFormat>
  <Paragraphs>161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Georgia</vt:lpstr>
      <vt:lpstr>Times New Roman</vt:lpstr>
      <vt:lpstr>Тема Office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 Мёдова</cp:lastModifiedBy>
  <cp:revision>1</cp:revision>
  <dcterms:modified xsi:type="dcterms:W3CDTF">2024-04-24T17:51:01Z</dcterms:modified>
</cp:coreProperties>
</file>