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95" r:id="rId3"/>
    <p:sldId id="496" r:id="rId4"/>
    <p:sldId id="264" r:id="rId5"/>
    <p:sldId id="265" r:id="rId6"/>
    <p:sldId id="266" r:id="rId7"/>
    <p:sldId id="499" r:id="rId8"/>
    <p:sldId id="498" r:id="rId9"/>
    <p:sldId id="501" r:id="rId10"/>
    <p:sldId id="500" r:id="rId11"/>
    <p:sldId id="503" r:id="rId12"/>
    <p:sldId id="502" r:id="rId13"/>
  </p:sldIdLst>
  <p:sldSz cx="9144000" cy="6858000" type="screen4x3"/>
  <p:notesSz cx="20104100" cy="15081250"/>
  <p:defaultTextStyle>
    <a:defPPr>
      <a:defRPr lang="en-US"/>
    </a:defPPr>
    <a:lvl1pPr marL="0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207846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415693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623539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831384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039230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247077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1454923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1662769" algn="l" defTabSz="415693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C"/>
    <a:srgbClr val="EC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1" autoAdjust="0"/>
    <p:restoredTop sz="79610" autoAdjust="0"/>
  </p:normalViewPr>
  <p:slideViewPr>
    <p:cSldViewPr>
      <p:cViewPr varScale="1">
        <p:scale>
          <a:sx n="68" d="100"/>
          <a:sy n="68" d="100"/>
        </p:scale>
        <p:origin x="1363" y="62"/>
      </p:cViewPr>
      <p:guideLst>
        <p:guide orient="horz" pos="1310"/>
        <p:guide pos="9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195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6EED-C918-4217-B023-EBD711C8DFA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A4DDB-C577-472B-BE0C-85D820A91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9761-D383-4ABB-A76A-590D2B05FCA2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B1760-E60A-4A4E-B22E-3DF6E65C7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0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846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693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539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384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230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077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4923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2769" algn="l" defTabSz="415693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90BE1DE2-E924-4ABD-9E51-C3C81F3EEC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61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7DBFEE99-16C5-4B95-8E3B-1838623D0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4603750"/>
            <a:ext cx="5802313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56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lang="en-US" altLang="ja-JP" sz="1000" b="0" kern="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ru-RU" alt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3CF052CC-A9A6-42B0-A7FD-EA083992C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12CB1-1700-4BF2-AE6A-E5D4C4B90563}" type="slidenum">
              <a:rPr lang="en-GB" altLang="ru-RU" b="1" smtClean="0">
                <a:solidFill>
                  <a:srgbClr val="1F497D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ru-RU" b="1">
              <a:solidFill>
                <a:srgbClr val="1F497D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4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760-E60A-4A4E-B22E-3DF6E65C74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1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760-E60A-4A4E-B22E-3DF6E65C74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5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15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760-E60A-4A4E-B22E-3DF6E65C74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9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15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54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760-E60A-4A4E-B22E-3DF6E65C74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6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760-E60A-4A4E-B22E-3DF6E65C74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7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760-E60A-4A4E-B22E-3DF6E65C74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3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altLang="ru-RU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760-E60A-4A4E-B22E-3DF6E65C74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6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342899" y="5644193"/>
            <a:ext cx="3461653" cy="866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8" name="bk object 18"/>
          <p:cNvSpPr/>
          <p:nvPr userDrawn="1"/>
        </p:nvSpPr>
        <p:spPr>
          <a:xfrm>
            <a:off x="5304297" y="5653128"/>
            <a:ext cx="858134" cy="167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20" name="bk object 20"/>
          <p:cNvSpPr/>
          <p:nvPr userDrawn="1"/>
        </p:nvSpPr>
        <p:spPr>
          <a:xfrm>
            <a:off x="5304328" y="5983240"/>
            <a:ext cx="858100" cy="318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1021" y="2158810"/>
            <a:ext cx="4561958" cy="584322"/>
          </a:xfrm>
        </p:spPr>
        <p:txBody>
          <a:bodyPr lIns="0" tIns="0" rIns="0" bIns="0"/>
          <a:lstStyle>
            <a:lvl1pPr algn="ctr">
              <a:defRPr sz="3797" b="1" i="0">
                <a:solidFill>
                  <a:srgbClr val="00497C"/>
                </a:solidFill>
                <a:latin typeface="+mn-lt"/>
                <a:cs typeface="FuturaDemiC"/>
              </a:defRPr>
            </a:lvl1pPr>
          </a:lstStyle>
          <a:p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841534-232A-4E7F-AA7E-D4C027C6299E}"/>
              </a:ext>
            </a:extLst>
          </p:cNvPr>
          <p:cNvSpPr/>
          <p:nvPr userDrawn="1"/>
        </p:nvSpPr>
        <p:spPr>
          <a:xfrm>
            <a:off x="1002201" y="6416215"/>
            <a:ext cx="277266" cy="94947"/>
          </a:xfrm>
          <a:prstGeom prst="rect">
            <a:avLst/>
          </a:prstGeom>
          <a:solidFill>
            <a:srgbClr val="00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127A56-2D83-4CD0-A399-B9A31729FA0A}"/>
              </a:ext>
            </a:extLst>
          </p:cNvPr>
          <p:cNvSpPr/>
          <p:nvPr userDrawn="1"/>
        </p:nvSpPr>
        <p:spPr>
          <a:xfrm>
            <a:off x="6023795" y="6408984"/>
            <a:ext cx="248017" cy="90498"/>
          </a:xfrm>
          <a:prstGeom prst="rect">
            <a:avLst/>
          </a:prstGeom>
          <a:solidFill>
            <a:srgbClr val="00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BD1ED2-3819-47CB-BB88-5BF4CB76623D}"/>
              </a:ext>
            </a:extLst>
          </p:cNvPr>
          <p:cNvSpPr/>
          <p:nvPr userDrawn="1"/>
        </p:nvSpPr>
        <p:spPr>
          <a:xfrm>
            <a:off x="5642555" y="6416215"/>
            <a:ext cx="682045" cy="83605"/>
          </a:xfrm>
          <a:prstGeom prst="rect">
            <a:avLst/>
          </a:prstGeom>
          <a:solidFill>
            <a:srgbClr val="00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CB1042-C7CD-4647-B744-0C5E848858BC}"/>
              </a:ext>
            </a:extLst>
          </p:cNvPr>
          <p:cNvSpPr/>
          <p:nvPr userDrawn="1"/>
        </p:nvSpPr>
        <p:spPr>
          <a:xfrm>
            <a:off x="7019163" y="6412105"/>
            <a:ext cx="762481" cy="87715"/>
          </a:xfrm>
          <a:prstGeom prst="rect">
            <a:avLst/>
          </a:prstGeom>
          <a:solidFill>
            <a:srgbClr val="00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2"/>
          </a:p>
        </p:txBody>
      </p:sp>
      <p:sp>
        <p:nvSpPr>
          <p:cNvPr id="23" name="bk object 19"/>
          <p:cNvSpPr/>
          <p:nvPr userDrawn="1"/>
        </p:nvSpPr>
        <p:spPr>
          <a:xfrm>
            <a:off x="5190758" y="5570818"/>
            <a:ext cx="3656809" cy="940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1"/>
          </a:p>
        </p:txBody>
      </p:sp>
      <p:sp>
        <p:nvSpPr>
          <p:cNvPr id="24" name="object 3"/>
          <p:cNvSpPr/>
          <p:nvPr userDrawn="1"/>
        </p:nvSpPr>
        <p:spPr>
          <a:xfrm>
            <a:off x="7829876" y="6372905"/>
            <a:ext cx="1017691" cy="138256"/>
          </a:xfrm>
          <a:custGeom>
            <a:avLst/>
            <a:gdLst/>
            <a:ahLst/>
            <a:cxnLst/>
            <a:rect l="l" t="t" r="r" b="b"/>
            <a:pathLst>
              <a:path w="2118359" h="295909">
                <a:moveTo>
                  <a:pt x="0" y="25487"/>
                </a:moveTo>
                <a:lnTo>
                  <a:pt x="0" y="295667"/>
                </a:lnTo>
                <a:lnTo>
                  <a:pt x="2118106" y="295667"/>
                </a:lnTo>
                <a:lnTo>
                  <a:pt x="2118106" y="61498"/>
                </a:lnTo>
                <a:lnTo>
                  <a:pt x="1558632" y="61498"/>
                </a:lnTo>
                <a:lnTo>
                  <a:pt x="1530799" y="59535"/>
                </a:lnTo>
                <a:lnTo>
                  <a:pt x="1528768" y="58670"/>
                </a:lnTo>
                <a:lnTo>
                  <a:pt x="1085445" y="58670"/>
                </a:lnTo>
                <a:lnTo>
                  <a:pt x="1073815" y="55293"/>
                </a:lnTo>
                <a:lnTo>
                  <a:pt x="929379" y="55293"/>
                </a:lnTo>
                <a:lnTo>
                  <a:pt x="901831" y="53735"/>
                </a:lnTo>
                <a:lnTo>
                  <a:pt x="889524" y="48644"/>
                </a:lnTo>
                <a:lnTo>
                  <a:pt x="206163" y="48644"/>
                </a:lnTo>
                <a:lnTo>
                  <a:pt x="185240" y="46128"/>
                </a:lnTo>
                <a:lnTo>
                  <a:pt x="172769" y="41567"/>
                </a:lnTo>
                <a:lnTo>
                  <a:pt x="71470" y="41567"/>
                </a:lnTo>
                <a:lnTo>
                  <a:pt x="36352" y="39628"/>
                </a:lnTo>
                <a:lnTo>
                  <a:pt x="0" y="25487"/>
                </a:lnTo>
                <a:close/>
              </a:path>
              <a:path w="2118359" h="295909">
                <a:moveTo>
                  <a:pt x="1647906" y="12393"/>
                </a:moveTo>
                <a:lnTo>
                  <a:pt x="1628905" y="29864"/>
                </a:lnTo>
                <a:lnTo>
                  <a:pt x="1608375" y="45008"/>
                </a:lnTo>
                <a:lnTo>
                  <a:pt x="1585292" y="56121"/>
                </a:lnTo>
                <a:lnTo>
                  <a:pt x="1558632" y="61498"/>
                </a:lnTo>
                <a:lnTo>
                  <a:pt x="2118106" y="61498"/>
                </a:lnTo>
                <a:lnTo>
                  <a:pt x="2118106" y="60573"/>
                </a:lnTo>
                <a:lnTo>
                  <a:pt x="2035741" y="60573"/>
                </a:lnTo>
                <a:lnTo>
                  <a:pt x="2031263" y="59122"/>
                </a:lnTo>
                <a:lnTo>
                  <a:pt x="1724068" y="59122"/>
                </a:lnTo>
                <a:lnTo>
                  <a:pt x="1698681" y="55464"/>
                </a:lnTo>
                <a:lnTo>
                  <a:pt x="1678161" y="46050"/>
                </a:lnTo>
                <a:lnTo>
                  <a:pt x="1661554" y="31491"/>
                </a:lnTo>
                <a:lnTo>
                  <a:pt x="1647906" y="12393"/>
                </a:lnTo>
                <a:close/>
              </a:path>
              <a:path w="2118359" h="295909">
                <a:moveTo>
                  <a:pt x="2118106" y="45301"/>
                </a:moveTo>
                <a:lnTo>
                  <a:pt x="2075807" y="58463"/>
                </a:lnTo>
                <a:lnTo>
                  <a:pt x="2035741" y="60573"/>
                </a:lnTo>
                <a:lnTo>
                  <a:pt x="2118106" y="60573"/>
                </a:lnTo>
                <a:lnTo>
                  <a:pt x="2118106" y="45301"/>
                </a:lnTo>
                <a:close/>
              </a:path>
              <a:path w="2118359" h="295909">
                <a:moveTo>
                  <a:pt x="1807322" y="16276"/>
                </a:moveTo>
                <a:lnTo>
                  <a:pt x="1789995" y="33191"/>
                </a:lnTo>
                <a:lnTo>
                  <a:pt x="1771274" y="46975"/>
                </a:lnTo>
                <a:lnTo>
                  <a:pt x="1749759" y="56121"/>
                </a:lnTo>
                <a:lnTo>
                  <a:pt x="1724068" y="59122"/>
                </a:lnTo>
                <a:lnTo>
                  <a:pt x="2031263" y="59122"/>
                </a:lnTo>
                <a:lnTo>
                  <a:pt x="2019549" y="55328"/>
                </a:lnTo>
                <a:lnTo>
                  <a:pt x="1885612" y="55328"/>
                </a:lnTo>
                <a:lnTo>
                  <a:pt x="1861971" y="53037"/>
                </a:lnTo>
                <a:lnTo>
                  <a:pt x="1840586" y="46597"/>
                </a:lnTo>
                <a:lnTo>
                  <a:pt x="1822142" y="34759"/>
                </a:lnTo>
                <a:lnTo>
                  <a:pt x="1807322" y="16276"/>
                </a:lnTo>
                <a:close/>
              </a:path>
              <a:path w="2118359" h="295909">
                <a:moveTo>
                  <a:pt x="1168043" y="22119"/>
                </a:moveTo>
                <a:lnTo>
                  <a:pt x="1151027" y="37393"/>
                </a:lnTo>
                <a:lnTo>
                  <a:pt x="1131834" y="49028"/>
                </a:lnTo>
                <a:lnTo>
                  <a:pt x="1110096" y="56346"/>
                </a:lnTo>
                <a:lnTo>
                  <a:pt x="1085445" y="58670"/>
                </a:lnTo>
                <a:lnTo>
                  <a:pt x="1528768" y="58670"/>
                </a:lnTo>
                <a:lnTo>
                  <a:pt x="1516883" y="53606"/>
                </a:lnTo>
                <a:lnTo>
                  <a:pt x="1394878" y="53606"/>
                </a:lnTo>
                <a:lnTo>
                  <a:pt x="1387321" y="52369"/>
                </a:lnTo>
                <a:lnTo>
                  <a:pt x="1235486" y="52369"/>
                </a:lnTo>
                <a:lnTo>
                  <a:pt x="1202605" y="44929"/>
                </a:lnTo>
                <a:lnTo>
                  <a:pt x="1168043" y="22119"/>
                </a:lnTo>
                <a:close/>
              </a:path>
              <a:path w="2118359" h="295909">
                <a:moveTo>
                  <a:pt x="1964913" y="19228"/>
                </a:moveTo>
                <a:lnTo>
                  <a:pt x="1948431" y="34148"/>
                </a:lnTo>
                <a:lnTo>
                  <a:pt x="1930013" y="45746"/>
                </a:lnTo>
                <a:lnTo>
                  <a:pt x="1909219" y="53110"/>
                </a:lnTo>
                <a:lnTo>
                  <a:pt x="1885612" y="55328"/>
                </a:lnTo>
                <a:lnTo>
                  <a:pt x="2019549" y="55328"/>
                </a:lnTo>
                <a:lnTo>
                  <a:pt x="1998559" y="48529"/>
                </a:lnTo>
                <a:lnTo>
                  <a:pt x="1964913" y="19228"/>
                </a:lnTo>
                <a:close/>
              </a:path>
              <a:path w="2118359" h="295909">
                <a:moveTo>
                  <a:pt x="1012137" y="0"/>
                </a:moveTo>
                <a:lnTo>
                  <a:pt x="994424" y="18908"/>
                </a:lnTo>
                <a:lnTo>
                  <a:pt x="976084" y="35821"/>
                </a:lnTo>
                <a:lnTo>
                  <a:pt x="955081" y="48647"/>
                </a:lnTo>
                <a:lnTo>
                  <a:pt x="929379" y="55293"/>
                </a:lnTo>
                <a:lnTo>
                  <a:pt x="1073815" y="55293"/>
                </a:lnTo>
                <a:lnTo>
                  <a:pt x="1059957" y="51268"/>
                </a:lnTo>
                <a:lnTo>
                  <a:pt x="1043190" y="43910"/>
                </a:lnTo>
                <a:lnTo>
                  <a:pt x="1029717" y="32781"/>
                </a:lnTo>
                <a:lnTo>
                  <a:pt x="1019409" y="18078"/>
                </a:lnTo>
                <a:lnTo>
                  <a:pt x="1012137" y="0"/>
                </a:lnTo>
                <a:close/>
              </a:path>
              <a:path w="2118359" h="295909">
                <a:moveTo>
                  <a:pt x="1479261" y="11267"/>
                </a:moveTo>
                <a:lnTo>
                  <a:pt x="1436142" y="41922"/>
                </a:lnTo>
                <a:lnTo>
                  <a:pt x="1394878" y="53606"/>
                </a:lnTo>
                <a:lnTo>
                  <a:pt x="1516883" y="53606"/>
                </a:lnTo>
                <a:lnTo>
                  <a:pt x="1508428" y="50003"/>
                </a:lnTo>
                <a:lnTo>
                  <a:pt x="1491316" y="33661"/>
                </a:lnTo>
                <a:lnTo>
                  <a:pt x="1479261" y="11267"/>
                </a:lnTo>
                <a:close/>
              </a:path>
              <a:path w="2118359" h="295909">
                <a:moveTo>
                  <a:pt x="1305190" y="21329"/>
                </a:moveTo>
                <a:lnTo>
                  <a:pt x="1268932" y="44487"/>
                </a:lnTo>
                <a:lnTo>
                  <a:pt x="1235486" y="52369"/>
                </a:lnTo>
                <a:lnTo>
                  <a:pt x="1387321" y="52369"/>
                </a:lnTo>
                <a:lnTo>
                  <a:pt x="1352288" y="46636"/>
                </a:lnTo>
                <a:lnTo>
                  <a:pt x="1305190" y="21329"/>
                </a:lnTo>
                <a:close/>
              </a:path>
              <a:path w="2118359" h="295909">
                <a:moveTo>
                  <a:pt x="272768" y="12358"/>
                </a:moveTo>
                <a:lnTo>
                  <a:pt x="259289" y="26394"/>
                </a:lnTo>
                <a:lnTo>
                  <a:pt x="244386" y="38091"/>
                </a:lnTo>
                <a:lnTo>
                  <a:pt x="227022" y="45992"/>
                </a:lnTo>
                <a:lnTo>
                  <a:pt x="206163" y="48644"/>
                </a:lnTo>
                <a:lnTo>
                  <a:pt x="889524" y="48644"/>
                </a:lnTo>
                <a:lnTo>
                  <a:pt x="882516" y="45745"/>
                </a:lnTo>
                <a:lnTo>
                  <a:pt x="763234" y="45745"/>
                </a:lnTo>
                <a:lnTo>
                  <a:pt x="740051" y="44596"/>
                </a:lnTo>
                <a:lnTo>
                  <a:pt x="731378" y="42101"/>
                </a:lnTo>
                <a:lnTo>
                  <a:pt x="345561" y="42101"/>
                </a:lnTo>
                <a:lnTo>
                  <a:pt x="324289" y="41413"/>
                </a:lnTo>
                <a:lnTo>
                  <a:pt x="305328" y="35960"/>
                </a:lnTo>
                <a:lnTo>
                  <a:pt x="288286" y="26141"/>
                </a:lnTo>
                <a:lnTo>
                  <a:pt x="272768" y="12358"/>
                </a:lnTo>
                <a:close/>
              </a:path>
              <a:path w="2118359" h="295909">
                <a:moveTo>
                  <a:pt x="842322" y="10257"/>
                </a:moveTo>
                <a:lnTo>
                  <a:pt x="825135" y="23908"/>
                </a:lnTo>
                <a:lnTo>
                  <a:pt x="806561" y="34862"/>
                </a:lnTo>
                <a:lnTo>
                  <a:pt x="786096" y="42386"/>
                </a:lnTo>
                <a:lnTo>
                  <a:pt x="763234" y="45745"/>
                </a:lnTo>
                <a:lnTo>
                  <a:pt x="882516" y="45745"/>
                </a:lnTo>
                <a:lnTo>
                  <a:pt x="879122" y="44341"/>
                </a:lnTo>
                <a:lnTo>
                  <a:pt x="859777" y="29163"/>
                </a:lnTo>
                <a:lnTo>
                  <a:pt x="842322" y="10257"/>
                </a:lnTo>
                <a:close/>
              </a:path>
              <a:path w="2118359" h="295909">
                <a:moveTo>
                  <a:pt x="416608" y="9964"/>
                </a:moveTo>
                <a:lnTo>
                  <a:pt x="401246" y="22494"/>
                </a:lnTo>
                <a:lnTo>
                  <a:pt x="384376" y="32133"/>
                </a:lnTo>
                <a:lnTo>
                  <a:pt x="365861" y="38721"/>
                </a:lnTo>
                <a:lnTo>
                  <a:pt x="345561" y="42101"/>
                </a:lnTo>
                <a:lnTo>
                  <a:pt x="731378" y="42101"/>
                </a:lnTo>
                <a:lnTo>
                  <a:pt x="723644" y="39876"/>
                </a:lnTo>
                <a:lnTo>
                  <a:pt x="617921" y="39876"/>
                </a:lnTo>
                <a:lnTo>
                  <a:pt x="607536" y="38309"/>
                </a:lnTo>
                <a:lnTo>
                  <a:pt x="479999" y="38309"/>
                </a:lnTo>
                <a:lnTo>
                  <a:pt x="448335" y="29568"/>
                </a:lnTo>
                <a:lnTo>
                  <a:pt x="416608" y="9964"/>
                </a:lnTo>
                <a:close/>
              </a:path>
              <a:path w="2118359" h="295909">
                <a:moveTo>
                  <a:pt x="138698" y="13696"/>
                </a:moveTo>
                <a:lnTo>
                  <a:pt x="105527" y="32519"/>
                </a:lnTo>
                <a:lnTo>
                  <a:pt x="71470" y="41567"/>
                </a:lnTo>
                <a:lnTo>
                  <a:pt x="172769" y="41567"/>
                </a:lnTo>
                <a:lnTo>
                  <a:pt x="167048" y="39475"/>
                </a:lnTo>
                <a:lnTo>
                  <a:pt x="151547" y="28669"/>
                </a:lnTo>
                <a:lnTo>
                  <a:pt x="138698" y="13696"/>
                </a:lnTo>
                <a:close/>
              </a:path>
              <a:path w="2118359" h="295909">
                <a:moveTo>
                  <a:pt x="689075" y="11516"/>
                </a:moveTo>
                <a:lnTo>
                  <a:pt x="654021" y="31804"/>
                </a:lnTo>
                <a:lnTo>
                  <a:pt x="617921" y="39876"/>
                </a:lnTo>
                <a:lnTo>
                  <a:pt x="723644" y="39876"/>
                </a:lnTo>
                <a:lnTo>
                  <a:pt x="719835" y="38780"/>
                </a:lnTo>
                <a:lnTo>
                  <a:pt x="702778" y="27888"/>
                </a:lnTo>
                <a:lnTo>
                  <a:pt x="689075" y="11516"/>
                </a:lnTo>
                <a:close/>
              </a:path>
              <a:path w="2118359" h="295909">
                <a:moveTo>
                  <a:pt x="543090" y="13608"/>
                </a:moveTo>
                <a:lnTo>
                  <a:pt x="511587" y="33788"/>
                </a:lnTo>
                <a:lnTo>
                  <a:pt x="479999" y="38309"/>
                </a:lnTo>
                <a:lnTo>
                  <a:pt x="607536" y="38309"/>
                </a:lnTo>
                <a:lnTo>
                  <a:pt x="580902" y="34290"/>
                </a:lnTo>
                <a:lnTo>
                  <a:pt x="543090" y="1360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1091"/>
          </a:p>
        </p:txBody>
      </p:sp>
      <p:sp>
        <p:nvSpPr>
          <p:cNvPr id="13" name="object 7"/>
          <p:cNvSpPr/>
          <p:nvPr userDrawn="1"/>
        </p:nvSpPr>
        <p:spPr>
          <a:xfrm>
            <a:off x="7772400" y="6388594"/>
            <a:ext cx="1075167" cy="120077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4" name="object 7"/>
          <p:cNvSpPr/>
          <p:nvPr userDrawn="1"/>
        </p:nvSpPr>
        <p:spPr>
          <a:xfrm>
            <a:off x="5199950" y="6394595"/>
            <a:ext cx="946716" cy="116565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372" dirty="0"/>
          </a:p>
        </p:txBody>
      </p:sp>
      <p:sp>
        <p:nvSpPr>
          <p:cNvPr id="15" name="object 7"/>
          <p:cNvSpPr/>
          <p:nvPr userDrawn="1"/>
        </p:nvSpPr>
        <p:spPr>
          <a:xfrm>
            <a:off x="1036860" y="6372905"/>
            <a:ext cx="137765" cy="120077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9" name="object 7"/>
          <p:cNvSpPr/>
          <p:nvPr userDrawn="1"/>
        </p:nvSpPr>
        <p:spPr>
          <a:xfrm>
            <a:off x="6085096" y="6387554"/>
            <a:ext cx="45719" cy="78544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372" dirty="0"/>
          </a:p>
        </p:txBody>
      </p:sp>
      <p:sp>
        <p:nvSpPr>
          <p:cNvPr id="22" name="object 7"/>
          <p:cNvSpPr/>
          <p:nvPr userDrawn="1"/>
        </p:nvSpPr>
        <p:spPr>
          <a:xfrm>
            <a:off x="6925199" y="6388594"/>
            <a:ext cx="1075167" cy="120077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2"/>
          </p:nvPr>
        </p:nvSpPr>
        <p:spPr>
          <a:xfrm>
            <a:off x="7124066" y="228600"/>
            <a:ext cx="1752600" cy="25956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100">
                <a:solidFill>
                  <a:srgbClr val="00497C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46" y="5585561"/>
            <a:ext cx="984232" cy="984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/>
          <p:cNvSpPr>
            <a:spLocks noGrp="1"/>
          </p:cNvSpPr>
          <p:nvPr>
            <p:ph type="pic" sz="quarter" idx="11"/>
          </p:nvPr>
        </p:nvSpPr>
        <p:spPr>
          <a:xfrm>
            <a:off x="0" y="1113493"/>
            <a:ext cx="3880632" cy="573662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4768" y="287487"/>
            <a:ext cx="6775664" cy="492443"/>
          </a:xfrm>
        </p:spPr>
        <p:txBody>
          <a:bodyPr lIns="0" tIns="0" rIns="0" bIns="0"/>
          <a:lstStyle>
            <a:lvl1pPr algn="l">
              <a:defRPr sz="3200" b="1" i="0">
                <a:solidFill>
                  <a:srgbClr val="00497C"/>
                </a:solidFill>
                <a:latin typeface="+mn-lt"/>
                <a:cs typeface="FuturaDemiC"/>
              </a:defRPr>
            </a:lvl1pPr>
          </a:lstStyle>
          <a:p>
            <a:endParaRPr dirty="0"/>
          </a:p>
        </p:txBody>
      </p:sp>
      <p:sp>
        <p:nvSpPr>
          <p:cNvPr id="9" name="object 7"/>
          <p:cNvSpPr/>
          <p:nvPr userDrawn="1"/>
        </p:nvSpPr>
        <p:spPr>
          <a:xfrm>
            <a:off x="8476014" y="6225595"/>
            <a:ext cx="440160" cy="402529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0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468131" y="6303581"/>
            <a:ext cx="440160" cy="222817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>
            <a:lvl1pPr algn="ctr">
              <a:defRPr sz="1273">
                <a:solidFill>
                  <a:schemeClr val="bg1"/>
                </a:solidFill>
                <a:latin typeface="+mn-lt"/>
              </a:defRPr>
            </a:lvl1pPr>
          </a:lstStyle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‹#›</a:t>
            </a:fld>
            <a:endParaRPr lang="ru-RU" spc="-2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4152441" y="1326012"/>
            <a:ext cx="4735353" cy="459785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>
                <a:solidFill>
                  <a:srgbClr val="00497C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object 4"/>
          <p:cNvSpPr/>
          <p:nvPr userDrawn="1"/>
        </p:nvSpPr>
        <p:spPr>
          <a:xfrm>
            <a:off x="895" y="1066800"/>
            <a:ext cx="9143134" cy="0"/>
          </a:xfrm>
          <a:custGeom>
            <a:avLst/>
            <a:gdLst/>
            <a:ahLst/>
            <a:cxnLst/>
            <a:rect l="l" t="t" r="r" b="b"/>
            <a:pathLst>
              <a:path w="20102195">
                <a:moveTo>
                  <a:pt x="0" y="0"/>
                </a:moveTo>
                <a:lnTo>
                  <a:pt x="20102095" y="0"/>
                </a:lnTo>
              </a:path>
            </a:pathLst>
          </a:custGeom>
          <a:ln w="57150">
            <a:solidFill>
              <a:srgbClr val="00497C"/>
            </a:solidFill>
          </a:ln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2"/>
          </p:nvPr>
        </p:nvSpPr>
        <p:spPr>
          <a:xfrm>
            <a:off x="6539864" y="6277900"/>
            <a:ext cx="1752600" cy="25956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100">
                <a:solidFill>
                  <a:srgbClr val="00497C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0" y="140788"/>
            <a:ext cx="762000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895" y="1063782"/>
            <a:ext cx="9143134" cy="0"/>
          </a:xfrm>
          <a:custGeom>
            <a:avLst/>
            <a:gdLst/>
            <a:ahLst/>
            <a:cxnLst/>
            <a:rect l="l" t="t" r="r" b="b"/>
            <a:pathLst>
              <a:path w="20102195">
                <a:moveTo>
                  <a:pt x="0" y="0"/>
                </a:moveTo>
                <a:lnTo>
                  <a:pt x="20102095" y="0"/>
                </a:lnTo>
              </a:path>
            </a:pathLst>
          </a:custGeom>
          <a:ln w="57150">
            <a:solidFill>
              <a:srgbClr val="00497C"/>
            </a:solidFill>
          </a:ln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0"/>
          </p:nvPr>
        </p:nvSpPr>
        <p:spPr>
          <a:xfrm>
            <a:off x="222687" y="1507726"/>
            <a:ext cx="8697855" cy="441614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>
                <a:solidFill>
                  <a:srgbClr val="00497C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7"/>
          <p:cNvSpPr/>
          <p:nvPr userDrawn="1"/>
        </p:nvSpPr>
        <p:spPr>
          <a:xfrm>
            <a:off x="8476014" y="6225595"/>
            <a:ext cx="440160" cy="402529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4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468131" y="6303581"/>
            <a:ext cx="440160" cy="222817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>
            <a:lvl1pPr algn="ctr">
              <a:defRPr sz="1273">
                <a:solidFill>
                  <a:schemeClr val="bg1"/>
                </a:solidFill>
                <a:latin typeface="+mn-lt"/>
              </a:defRPr>
            </a:lvl1pPr>
          </a:lstStyle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‹#›</a:t>
            </a:fld>
            <a:endParaRPr lang="ru-RU" spc="-2" dirty="0"/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2"/>
          </p:nvPr>
        </p:nvSpPr>
        <p:spPr>
          <a:xfrm>
            <a:off x="6539864" y="6277900"/>
            <a:ext cx="1752600" cy="25956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100">
                <a:solidFill>
                  <a:srgbClr val="00497C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04768" y="287487"/>
            <a:ext cx="6775664" cy="492443"/>
          </a:xfrm>
        </p:spPr>
        <p:txBody>
          <a:bodyPr lIns="0" tIns="0" rIns="0" bIns="0"/>
          <a:lstStyle>
            <a:lvl1pPr algn="l">
              <a:defRPr sz="3200" b="1" i="0">
                <a:solidFill>
                  <a:srgbClr val="00497C"/>
                </a:solidFill>
                <a:latin typeface="+mn-lt"/>
                <a:cs typeface="FuturaDemiC"/>
              </a:defRPr>
            </a:lvl1pPr>
          </a:lstStyle>
          <a:p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0" y="140788"/>
            <a:ext cx="762000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 userDrawn="1"/>
        </p:nvSpPr>
        <p:spPr>
          <a:xfrm>
            <a:off x="895" y="1072344"/>
            <a:ext cx="9143134" cy="0"/>
          </a:xfrm>
          <a:custGeom>
            <a:avLst/>
            <a:gdLst/>
            <a:ahLst/>
            <a:cxnLst/>
            <a:rect l="l" t="t" r="r" b="b"/>
            <a:pathLst>
              <a:path w="20102195">
                <a:moveTo>
                  <a:pt x="0" y="0"/>
                </a:moveTo>
                <a:lnTo>
                  <a:pt x="20102095" y="0"/>
                </a:lnTo>
              </a:path>
            </a:pathLst>
          </a:custGeom>
          <a:ln w="57150">
            <a:solidFill>
              <a:srgbClr val="00497C"/>
            </a:solidFill>
          </a:ln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4294734" y="1557849"/>
            <a:ext cx="4559168" cy="390210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>
                <a:solidFill>
                  <a:srgbClr val="00497C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1"/>
          </p:nvPr>
        </p:nvSpPr>
        <p:spPr>
          <a:xfrm>
            <a:off x="288182" y="2231304"/>
            <a:ext cx="3585900" cy="41040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object 7"/>
          <p:cNvSpPr/>
          <p:nvPr userDrawn="1"/>
        </p:nvSpPr>
        <p:spPr>
          <a:xfrm>
            <a:off x="8476014" y="6225595"/>
            <a:ext cx="440160" cy="402529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11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468131" y="6303581"/>
            <a:ext cx="440160" cy="222817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>
            <a:lvl1pPr algn="ctr">
              <a:defRPr sz="1273">
                <a:solidFill>
                  <a:schemeClr val="bg1"/>
                </a:solidFill>
                <a:latin typeface="+mn-lt"/>
              </a:defRPr>
            </a:lvl1pPr>
          </a:lstStyle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‹#›</a:t>
            </a:fld>
            <a:endParaRPr lang="ru-RU" spc="-2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2"/>
          </p:nvPr>
        </p:nvSpPr>
        <p:spPr>
          <a:xfrm>
            <a:off x="6539864" y="6277900"/>
            <a:ext cx="1752600" cy="25956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100">
                <a:solidFill>
                  <a:srgbClr val="00497C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1504768" y="278522"/>
            <a:ext cx="6775664" cy="492443"/>
          </a:xfrm>
        </p:spPr>
        <p:txBody>
          <a:bodyPr lIns="0" tIns="0" rIns="0" bIns="0"/>
          <a:lstStyle>
            <a:lvl1pPr algn="l">
              <a:defRPr sz="3200" b="1" i="0">
                <a:solidFill>
                  <a:srgbClr val="00497C"/>
                </a:solidFill>
                <a:latin typeface="+mn-lt"/>
                <a:cs typeface="FuturaDemiC"/>
              </a:defRPr>
            </a:lvl1pPr>
          </a:lstStyle>
          <a:p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0" y="14078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FAFE0699-02E9-4EAA-850E-99910A72D12E}"/>
              </a:ext>
            </a:extLst>
          </p:cNvPr>
          <p:cNvSpPr/>
          <p:nvPr/>
        </p:nvSpPr>
        <p:spPr>
          <a:xfrm>
            <a:off x="1588" y="1063625"/>
            <a:ext cx="9142412" cy="0"/>
          </a:xfrm>
          <a:custGeom>
            <a:avLst/>
            <a:gdLst/>
            <a:ahLst/>
            <a:cxnLst/>
            <a:rect l="l" t="t" r="r" b="b"/>
            <a:pathLst>
              <a:path w="20102195">
                <a:moveTo>
                  <a:pt x="0" y="0"/>
                </a:moveTo>
                <a:lnTo>
                  <a:pt x="20102095" y="0"/>
                </a:lnTo>
              </a:path>
            </a:pathLst>
          </a:custGeom>
          <a:ln w="57150">
            <a:solidFill>
              <a:srgbClr val="00497C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72">
              <a:latin typeface="+mn-lt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35AD4736-711C-4D8A-BE35-2D6E92B01DC1}"/>
              </a:ext>
            </a:extLst>
          </p:cNvPr>
          <p:cNvSpPr/>
          <p:nvPr/>
        </p:nvSpPr>
        <p:spPr>
          <a:xfrm>
            <a:off x="8475663" y="6226175"/>
            <a:ext cx="439737" cy="401638"/>
          </a:xfrm>
          <a:custGeom>
            <a:avLst/>
            <a:gdLst/>
            <a:ahLst/>
            <a:cxnLst/>
            <a:rect l="l" t="t" r="r" b="b"/>
            <a:pathLst>
              <a:path w="967740" h="885190">
                <a:moveTo>
                  <a:pt x="0" y="884928"/>
                </a:moveTo>
                <a:lnTo>
                  <a:pt x="967509" y="884928"/>
                </a:lnTo>
                <a:lnTo>
                  <a:pt x="967509" y="0"/>
                </a:lnTo>
                <a:lnTo>
                  <a:pt x="0" y="0"/>
                </a:lnTo>
                <a:lnTo>
                  <a:pt x="0" y="884928"/>
                </a:lnTo>
                <a:close/>
              </a:path>
            </a:pathLst>
          </a:custGeom>
          <a:solidFill>
            <a:srgbClr val="00497C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72">
              <a:latin typeface="+mn-lt"/>
            </a:endParaRPr>
          </a:p>
        </p:txBody>
      </p:sp>
      <p:pic>
        <p:nvPicPr>
          <p:cNvPr id="6" name="Рисунок 15">
            <a:extLst>
              <a:ext uri="{FF2B5EF4-FFF2-40B4-BE49-F238E27FC236}">
                <a16:creationId xmlns:a16="http://schemas.microsoft.com/office/drawing/2014/main" id="{A41D1297-32D4-43CB-A913-7C5FE55C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14"/>
          <p:cNvSpPr>
            <a:spLocks noGrp="1"/>
          </p:cNvSpPr>
          <p:nvPr>
            <p:ph type="body" sz="quarter" idx="10"/>
          </p:nvPr>
        </p:nvSpPr>
        <p:spPr>
          <a:xfrm>
            <a:off x="222687" y="1507726"/>
            <a:ext cx="8697855" cy="441614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>
                <a:solidFill>
                  <a:srgbClr val="00497C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04768" y="287487"/>
            <a:ext cx="6775664" cy="492443"/>
          </a:xfrm>
        </p:spPr>
        <p:txBody>
          <a:bodyPr/>
          <a:lstStyle>
            <a:lvl1pPr algn="l">
              <a:defRPr sz="3200" b="1" i="0">
                <a:solidFill>
                  <a:srgbClr val="00497C"/>
                </a:solidFill>
                <a:latin typeface="+mn-lt"/>
                <a:cs typeface="FuturaDemiC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131F567-A13F-4025-ACA8-7B1303E325D1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>
          <a:xfrm>
            <a:off x="8467725" y="6303963"/>
            <a:ext cx="441325" cy="222250"/>
          </a:xfrm>
        </p:spPr>
        <p:txBody>
          <a:bodyPr vert="horz" tIns="26669" rtlCol="0"/>
          <a:lstStyle>
            <a:lvl1pPr algn="ctr">
              <a:defRPr sz="1273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5E472B-9FB6-4784-A1B6-E8FD8385C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7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orient="horz">
          <p15:clr>
            <a:srgbClr val="FBAE40"/>
          </p15:clr>
        </p15:guide>
        <p15:guide id="3" pos="196">
          <p15:clr>
            <a:srgbClr val="FBAE40"/>
          </p15:clr>
        </p15:guide>
        <p15:guide id="4" pos="296">
          <p15:clr>
            <a:srgbClr val="FBAE40"/>
          </p15:clr>
        </p15:guide>
        <p15:guide id="5" pos="396">
          <p15:clr>
            <a:srgbClr val="FBAE40"/>
          </p15:clr>
        </p15:guide>
        <p15:guide id="6" pos="496">
          <p15:clr>
            <a:srgbClr val="FBAE40"/>
          </p15:clr>
        </p15:guide>
        <p15:guide id="7" pos="596">
          <p15:clr>
            <a:srgbClr val="FBAE40"/>
          </p15:clr>
        </p15:guide>
        <p15:guide id="8" pos="696">
          <p15:clr>
            <a:srgbClr val="FBAE40"/>
          </p15:clr>
        </p15:guide>
        <p15:guide id="9" pos="796">
          <p15:clr>
            <a:srgbClr val="FBAE40"/>
          </p15:clr>
        </p15:guide>
        <p15:guide id="10" pos="896">
          <p15:clr>
            <a:srgbClr val="FBAE40"/>
          </p15:clr>
        </p15:guide>
        <p15:guide id="11" pos="996">
          <p15:clr>
            <a:srgbClr val="FBAE40"/>
          </p15:clr>
        </p15:guide>
        <p15:guide id="12" pos="1096">
          <p15:clr>
            <a:srgbClr val="FBAE40"/>
          </p15:clr>
        </p15:guide>
        <p15:guide id="13" pos="1196">
          <p15:clr>
            <a:srgbClr val="FBAE40"/>
          </p15:clr>
        </p15:guide>
        <p15:guide id="14" pos="1296">
          <p15:clr>
            <a:srgbClr val="FBAE40"/>
          </p15:clr>
        </p15:guide>
        <p15:guide id="15" pos="1396">
          <p15:clr>
            <a:srgbClr val="FBAE40"/>
          </p15:clr>
        </p15:guide>
        <p15:guide id="16" pos="1496">
          <p15:clr>
            <a:srgbClr val="FBAE40"/>
          </p15:clr>
        </p15:guide>
        <p15:guide id="17" pos="1596">
          <p15:clr>
            <a:srgbClr val="FBAE40"/>
          </p15:clr>
        </p15:guide>
        <p15:guide id="18" pos="1696">
          <p15:clr>
            <a:srgbClr val="FBAE40"/>
          </p15:clr>
        </p15:guide>
        <p15:guide id="19" pos="1796">
          <p15:clr>
            <a:srgbClr val="FBAE40"/>
          </p15:clr>
        </p15:guide>
        <p15:guide id="20" pos="1896">
          <p15:clr>
            <a:srgbClr val="FBAE40"/>
          </p15:clr>
        </p15:guide>
        <p15:guide id="21" pos="1996">
          <p15:clr>
            <a:srgbClr val="FBAE40"/>
          </p15:clr>
        </p15:guide>
        <p15:guide id="22" pos="2096">
          <p15:clr>
            <a:srgbClr val="FBAE40"/>
          </p15:clr>
        </p15:guide>
        <p15:guide id="23" pos="2196">
          <p15:clr>
            <a:srgbClr val="FBAE40"/>
          </p15:clr>
        </p15:guide>
        <p15:guide id="24" pos="2296">
          <p15:clr>
            <a:srgbClr val="FBAE40"/>
          </p15:clr>
        </p15:guide>
        <p15:guide id="25" pos="2396">
          <p15:clr>
            <a:srgbClr val="FBAE40"/>
          </p15:clr>
        </p15:guide>
        <p15:guide id="26" pos="2496">
          <p15:clr>
            <a:srgbClr val="FBAE40"/>
          </p15:clr>
        </p15:guide>
        <p15:guide id="27" pos="2596">
          <p15:clr>
            <a:srgbClr val="FBAE40"/>
          </p15:clr>
        </p15:guide>
        <p15:guide id="28" pos="2696">
          <p15:clr>
            <a:srgbClr val="FBAE40"/>
          </p15:clr>
        </p15:guide>
        <p15:guide id="29" pos="2796">
          <p15:clr>
            <a:srgbClr val="FBAE40"/>
          </p15:clr>
        </p15:guide>
        <p15:guide id="30" pos="2896">
          <p15:clr>
            <a:srgbClr val="FBAE40"/>
          </p15:clr>
        </p15:guide>
        <p15:guide id="31" pos="2996">
          <p15:clr>
            <a:srgbClr val="FBAE40"/>
          </p15:clr>
        </p15:guide>
        <p15:guide id="32" pos="3096">
          <p15:clr>
            <a:srgbClr val="FBAE40"/>
          </p15:clr>
        </p15:guide>
        <p15:guide id="33" pos="3196">
          <p15:clr>
            <a:srgbClr val="FBAE40"/>
          </p15:clr>
        </p15:guide>
        <p15:guide id="34" pos="3296">
          <p15:clr>
            <a:srgbClr val="FBAE40"/>
          </p15:clr>
        </p15:guide>
        <p15:guide id="35" pos="3396">
          <p15:clr>
            <a:srgbClr val="FBAE40"/>
          </p15:clr>
        </p15:guide>
        <p15:guide id="36" pos="3496">
          <p15:clr>
            <a:srgbClr val="FBAE40"/>
          </p15:clr>
        </p15:guide>
        <p15:guide id="37" pos="3596">
          <p15:clr>
            <a:srgbClr val="FBAE40"/>
          </p15:clr>
        </p15:guide>
        <p15:guide id="38" pos="3696">
          <p15:clr>
            <a:srgbClr val="FBAE40"/>
          </p15:clr>
        </p15:guide>
        <p15:guide id="39" pos="3796">
          <p15:clr>
            <a:srgbClr val="FBAE40"/>
          </p15:clr>
        </p15:guide>
        <p15:guide id="40" pos="3896">
          <p15:clr>
            <a:srgbClr val="FBAE40"/>
          </p15:clr>
        </p15:guide>
        <p15:guide id="41" pos="3996">
          <p15:clr>
            <a:srgbClr val="FBAE40"/>
          </p15:clr>
        </p15:guide>
        <p15:guide id="42" pos="4096">
          <p15:clr>
            <a:srgbClr val="FBAE40"/>
          </p15:clr>
        </p15:guide>
        <p15:guide id="43" pos="4196">
          <p15:clr>
            <a:srgbClr val="FBAE40"/>
          </p15:clr>
        </p15:guide>
        <p15:guide id="44" pos="4296">
          <p15:clr>
            <a:srgbClr val="FBAE40"/>
          </p15:clr>
        </p15:guide>
        <p15:guide id="45" pos="4396">
          <p15:clr>
            <a:srgbClr val="FBAE40"/>
          </p15:clr>
        </p15:guide>
        <p15:guide id="46" pos="4496">
          <p15:clr>
            <a:srgbClr val="FBAE40"/>
          </p15:clr>
        </p15:guide>
        <p15:guide id="47" pos="4596">
          <p15:clr>
            <a:srgbClr val="FBAE40"/>
          </p15:clr>
        </p15:guide>
        <p15:guide id="48" pos="4696">
          <p15:clr>
            <a:srgbClr val="FBAE40"/>
          </p15:clr>
        </p15:guide>
        <p15:guide id="49" pos="4796">
          <p15:clr>
            <a:srgbClr val="FBAE40"/>
          </p15:clr>
        </p15:guide>
        <p15:guide id="50" pos="4896">
          <p15:clr>
            <a:srgbClr val="FBAE40"/>
          </p15:clr>
        </p15:guide>
        <p15:guide id="51" pos="4996">
          <p15:clr>
            <a:srgbClr val="FBAE40"/>
          </p15:clr>
        </p15:guide>
        <p15:guide id="52" pos="5096">
          <p15:clr>
            <a:srgbClr val="FBAE40"/>
          </p15:clr>
        </p15:guide>
        <p15:guide id="53" pos="5196">
          <p15:clr>
            <a:srgbClr val="FBAE40"/>
          </p15:clr>
        </p15:guide>
        <p15:guide id="54" pos="5296">
          <p15:clr>
            <a:srgbClr val="FBAE40"/>
          </p15:clr>
        </p15:guide>
        <p15:guide id="55" pos="5396">
          <p15:clr>
            <a:srgbClr val="FBAE40"/>
          </p15:clr>
        </p15:guide>
        <p15:guide id="56" pos="5496">
          <p15:clr>
            <a:srgbClr val="FBAE40"/>
          </p15:clr>
        </p15:guide>
        <p15:guide id="57" pos="5596">
          <p15:clr>
            <a:srgbClr val="FBAE40"/>
          </p15:clr>
        </p15:guide>
        <p15:guide id="58" pos="5696">
          <p15:clr>
            <a:srgbClr val="FBAE40"/>
          </p15:clr>
        </p15:guide>
        <p15:guide id="59" orient="horz" pos="100">
          <p15:clr>
            <a:srgbClr val="FBAE40"/>
          </p15:clr>
        </p15:guide>
        <p15:guide id="60" orient="horz" pos="200">
          <p15:clr>
            <a:srgbClr val="FBAE40"/>
          </p15:clr>
        </p15:guide>
        <p15:guide id="61" orient="horz" pos="300">
          <p15:clr>
            <a:srgbClr val="FBAE40"/>
          </p15:clr>
        </p15:guide>
        <p15:guide id="62" orient="horz" pos="400">
          <p15:clr>
            <a:srgbClr val="FBAE40"/>
          </p15:clr>
        </p15:guide>
        <p15:guide id="63" orient="horz" pos="500">
          <p15:clr>
            <a:srgbClr val="FBAE40"/>
          </p15:clr>
        </p15:guide>
        <p15:guide id="64" orient="horz" pos="600">
          <p15:clr>
            <a:srgbClr val="FBAE40"/>
          </p15:clr>
        </p15:guide>
        <p15:guide id="65" orient="horz" pos="700">
          <p15:clr>
            <a:srgbClr val="FBAE40"/>
          </p15:clr>
        </p15:guide>
        <p15:guide id="66" orient="horz" pos="800">
          <p15:clr>
            <a:srgbClr val="FBAE40"/>
          </p15:clr>
        </p15:guide>
        <p15:guide id="67" orient="horz" pos="900">
          <p15:clr>
            <a:srgbClr val="FBAE40"/>
          </p15:clr>
        </p15:guide>
        <p15:guide id="68" orient="horz" pos="1000">
          <p15:clr>
            <a:srgbClr val="FBAE40"/>
          </p15:clr>
        </p15:guide>
        <p15:guide id="69" orient="horz" pos="1100">
          <p15:clr>
            <a:srgbClr val="FBAE40"/>
          </p15:clr>
        </p15:guide>
        <p15:guide id="70" orient="horz" pos="1200">
          <p15:clr>
            <a:srgbClr val="FBAE40"/>
          </p15:clr>
        </p15:guide>
        <p15:guide id="71" orient="horz" pos="1296">
          <p15:clr>
            <a:srgbClr val="FBAE40"/>
          </p15:clr>
        </p15:guide>
        <p15:guide id="72" orient="horz" pos="1396">
          <p15:clr>
            <a:srgbClr val="FBAE40"/>
          </p15:clr>
        </p15:guide>
        <p15:guide id="73" orient="horz" pos="1496">
          <p15:clr>
            <a:srgbClr val="FBAE40"/>
          </p15:clr>
        </p15:guide>
        <p15:guide id="74" orient="horz" pos="1596">
          <p15:clr>
            <a:srgbClr val="FBAE40"/>
          </p15:clr>
        </p15:guide>
        <p15:guide id="75" orient="horz" pos="1696">
          <p15:clr>
            <a:srgbClr val="FBAE40"/>
          </p15:clr>
        </p15:guide>
        <p15:guide id="76" orient="horz" pos="1796">
          <p15:clr>
            <a:srgbClr val="FBAE40"/>
          </p15:clr>
        </p15:guide>
        <p15:guide id="77" orient="horz" pos="1896">
          <p15:clr>
            <a:srgbClr val="FBAE40"/>
          </p15:clr>
        </p15:guide>
        <p15:guide id="78" orient="horz" pos="1996">
          <p15:clr>
            <a:srgbClr val="FBAE40"/>
          </p15:clr>
        </p15:guide>
        <p15:guide id="79" orient="horz" pos="2096">
          <p15:clr>
            <a:srgbClr val="FBAE40"/>
          </p15:clr>
        </p15:guide>
        <p15:guide id="80" orient="horz" pos="2196">
          <p15:clr>
            <a:srgbClr val="FBAE40"/>
          </p15:clr>
        </p15:guide>
        <p15:guide id="81" orient="horz" pos="2296">
          <p15:clr>
            <a:srgbClr val="FBAE40"/>
          </p15:clr>
        </p15:guide>
        <p15:guide id="82" orient="horz" pos="2396">
          <p15:clr>
            <a:srgbClr val="FBAE40"/>
          </p15:clr>
        </p15:guide>
        <p15:guide id="83" orient="horz" pos="2496">
          <p15:clr>
            <a:srgbClr val="FBAE40"/>
          </p15:clr>
        </p15:guide>
        <p15:guide id="84" orient="horz" pos="2596">
          <p15:clr>
            <a:srgbClr val="FBAE40"/>
          </p15:clr>
        </p15:guide>
        <p15:guide id="85" orient="horz" pos="2696">
          <p15:clr>
            <a:srgbClr val="FBAE40"/>
          </p15:clr>
        </p15:guide>
        <p15:guide id="86" orient="horz" pos="2796">
          <p15:clr>
            <a:srgbClr val="FBAE40"/>
          </p15:clr>
        </p15:guide>
        <p15:guide id="87" orient="horz" pos="2896">
          <p15:clr>
            <a:srgbClr val="FBAE40"/>
          </p15:clr>
        </p15:guide>
        <p15:guide id="88" orient="horz" pos="2996">
          <p15:clr>
            <a:srgbClr val="FBAE40"/>
          </p15:clr>
        </p15:guide>
        <p15:guide id="89" orient="horz" pos="3096">
          <p15:clr>
            <a:srgbClr val="FBAE40"/>
          </p15:clr>
        </p15:guide>
        <p15:guide id="90" orient="horz" pos="3196">
          <p15:clr>
            <a:srgbClr val="FBAE40"/>
          </p15:clr>
        </p15:guide>
        <p15:guide id="91" orient="horz" pos="3296">
          <p15:clr>
            <a:srgbClr val="FBAE40"/>
          </p15:clr>
        </p15:guide>
        <p15:guide id="92" orient="horz" pos="3396">
          <p15:clr>
            <a:srgbClr val="FBAE40"/>
          </p15:clr>
        </p15:guide>
        <p15:guide id="93" orient="horz" pos="3496">
          <p15:clr>
            <a:srgbClr val="FBAE40"/>
          </p15:clr>
        </p15:guide>
        <p15:guide id="94" orient="horz" pos="3596">
          <p15:clr>
            <a:srgbClr val="FBAE40"/>
          </p15:clr>
        </p15:guide>
        <p15:guide id="95" orient="horz" pos="3696">
          <p15:clr>
            <a:srgbClr val="FBAE40"/>
          </p15:clr>
        </p15:guide>
        <p15:guide id="96" orient="horz" pos="3796">
          <p15:clr>
            <a:srgbClr val="FBAE40"/>
          </p15:clr>
        </p15:guide>
        <p15:guide id="97" orient="horz" pos="3896">
          <p15:clr>
            <a:srgbClr val="FBAE40"/>
          </p15:clr>
        </p15:guide>
        <p15:guide id="98" orient="horz" pos="3996">
          <p15:clr>
            <a:srgbClr val="FBAE40"/>
          </p15:clr>
        </p15:guide>
        <p15:guide id="99" orient="horz" pos="4096">
          <p15:clr>
            <a:srgbClr val="FBAE40"/>
          </p15:clr>
        </p15:guide>
        <p15:guide id="100" orient="horz" pos="41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1021" y="2158810"/>
            <a:ext cx="4561958" cy="1284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rgbClr val="00497C"/>
                </a:solidFill>
                <a:latin typeface="FuturaDemiC"/>
                <a:cs typeface="FuturaDemiC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1258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1258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BA5D-57CF-4598-AB16-2DDC70D67077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00337" y="6316275"/>
            <a:ext cx="191776" cy="39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3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1549">
              <a:spcBef>
                <a:spcPts val="95"/>
              </a:spcBef>
            </a:pPr>
            <a:fld id="{81D60167-4931-47E6-BA6A-407CBD079E47}" type="slidenum">
              <a:rPr lang="en-US" spc="-2" smtClean="0"/>
              <a:pPr marL="11549">
                <a:spcBef>
                  <a:spcPts val="95"/>
                </a:spcBef>
              </a:pPr>
              <a:t>‹#›</a:t>
            </a:fld>
            <a:endParaRPr lang="en-US" spc="-2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1" r:id="rId3"/>
    <p:sldLayoutId id="2147483666" r:id="rId4"/>
    <p:sldLayoutId id="214748366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j-lt"/>
          <a:ea typeface="+mn-ea"/>
          <a:cs typeface="+mn-cs"/>
        </a:defRPr>
      </a:lvl1pPr>
      <a:lvl2pPr marL="207889">
        <a:defRPr>
          <a:latin typeface="+mn-lt"/>
          <a:ea typeface="+mn-ea"/>
          <a:cs typeface="+mn-cs"/>
        </a:defRPr>
      </a:lvl2pPr>
      <a:lvl3pPr marL="415778">
        <a:defRPr>
          <a:latin typeface="+mn-lt"/>
          <a:ea typeface="+mn-ea"/>
          <a:cs typeface="+mn-cs"/>
        </a:defRPr>
      </a:lvl3pPr>
      <a:lvl4pPr marL="623667">
        <a:defRPr>
          <a:latin typeface="+mn-lt"/>
          <a:ea typeface="+mn-ea"/>
          <a:cs typeface="+mn-cs"/>
        </a:defRPr>
      </a:lvl4pPr>
      <a:lvl5pPr marL="831555">
        <a:defRPr>
          <a:latin typeface="+mn-lt"/>
          <a:ea typeface="+mn-ea"/>
          <a:cs typeface="+mn-cs"/>
        </a:defRPr>
      </a:lvl5pPr>
      <a:lvl6pPr marL="1039444">
        <a:defRPr>
          <a:latin typeface="+mn-lt"/>
          <a:ea typeface="+mn-ea"/>
          <a:cs typeface="+mn-cs"/>
        </a:defRPr>
      </a:lvl6pPr>
      <a:lvl7pPr marL="1247333">
        <a:defRPr>
          <a:latin typeface="+mn-lt"/>
          <a:ea typeface="+mn-ea"/>
          <a:cs typeface="+mn-cs"/>
        </a:defRPr>
      </a:lvl7pPr>
      <a:lvl8pPr marL="1455222">
        <a:defRPr>
          <a:latin typeface="+mn-lt"/>
          <a:ea typeface="+mn-ea"/>
          <a:cs typeface="+mn-cs"/>
        </a:defRPr>
      </a:lvl8pPr>
      <a:lvl9pPr marL="16631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889">
        <a:defRPr>
          <a:latin typeface="+mn-lt"/>
          <a:ea typeface="+mn-ea"/>
          <a:cs typeface="+mn-cs"/>
        </a:defRPr>
      </a:lvl2pPr>
      <a:lvl3pPr marL="415778">
        <a:defRPr>
          <a:latin typeface="+mn-lt"/>
          <a:ea typeface="+mn-ea"/>
          <a:cs typeface="+mn-cs"/>
        </a:defRPr>
      </a:lvl3pPr>
      <a:lvl4pPr marL="623667">
        <a:defRPr>
          <a:latin typeface="+mn-lt"/>
          <a:ea typeface="+mn-ea"/>
          <a:cs typeface="+mn-cs"/>
        </a:defRPr>
      </a:lvl4pPr>
      <a:lvl5pPr marL="831555">
        <a:defRPr>
          <a:latin typeface="+mn-lt"/>
          <a:ea typeface="+mn-ea"/>
          <a:cs typeface="+mn-cs"/>
        </a:defRPr>
      </a:lvl5pPr>
      <a:lvl6pPr marL="1039444">
        <a:defRPr>
          <a:latin typeface="+mn-lt"/>
          <a:ea typeface="+mn-ea"/>
          <a:cs typeface="+mn-cs"/>
        </a:defRPr>
      </a:lvl6pPr>
      <a:lvl7pPr marL="1247333">
        <a:defRPr>
          <a:latin typeface="+mn-lt"/>
          <a:ea typeface="+mn-ea"/>
          <a:cs typeface="+mn-cs"/>
        </a:defRPr>
      </a:lvl7pPr>
      <a:lvl8pPr marL="1455222">
        <a:defRPr>
          <a:latin typeface="+mn-lt"/>
          <a:ea typeface="+mn-ea"/>
          <a:cs typeface="+mn-cs"/>
        </a:defRPr>
      </a:lvl8pPr>
      <a:lvl9pPr marL="16631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senya-spasatel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90600" y="2260347"/>
            <a:ext cx="7162800" cy="1168653"/>
          </a:xfrm>
        </p:spPr>
        <p:txBody>
          <a:bodyPr/>
          <a:lstStyle/>
          <a:p>
            <a:r>
              <a:rPr lang="ru-RU" dirty="0"/>
              <a:t>Программа </a:t>
            </a:r>
            <a:br>
              <a:rPr lang="en-US" dirty="0"/>
            </a:br>
            <a:r>
              <a:rPr lang="ru-RU" dirty="0"/>
              <a:t>«Безопасность – это важно!»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1D45-30DE-4386-A86B-C18D8810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257" y="309167"/>
            <a:ext cx="1713485" cy="1958268"/>
          </a:xfrm>
          <a:prstGeom prst="rect">
            <a:avLst/>
          </a:prstGeom>
        </p:spPr>
      </p:pic>
      <p:pic>
        <p:nvPicPr>
          <p:cNvPr id="4" name="Picture 2" descr="C:\Users\Lena.Alyokhina\Desktop\сеня\Эмблемы МЧС+ДВ3-.jpg">
            <a:extLst>
              <a:ext uri="{FF2B5EF4-FFF2-40B4-BE49-F238E27FC236}">
                <a16:creationId xmlns:a16="http://schemas.microsoft.com/office/drawing/2014/main" id="{915CF96B-0B0E-401E-A044-C044BE54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53" y="3773714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N:\SD and SI\SD group\Emergency Programme\MO s knigoi_i_gerbom_v13 (3).jpg">
            <a:extLst>
              <a:ext uri="{FF2B5EF4-FFF2-40B4-BE49-F238E27FC236}">
                <a16:creationId xmlns:a16="http://schemas.microsoft.com/office/drawing/2014/main" id="{FB5B9EC1-AFC7-40B1-BCA6-342E595B6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10080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EDC1A16-E5E6-4D2B-91C7-BB97121C7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519" y="3773714"/>
            <a:ext cx="86518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9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BD3A31-7A3C-4170-9135-D2607B0F4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479" y="1066800"/>
            <a:ext cx="4902770" cy="3902108"/>
          </a:xfrm>
        </p:spPr>
        <p:txBody>
          <a:bodyPr/>
          <a:lstStyle/>
          <a:p>
            <a:pPr eaLnBrk="0" fontAlgn="base" hangingPunct="0"/>
            <a:r>
              <a:rPr lang="ru-RU" sz="1800" dirty="0"/>
              <a:t> 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7A0A2-4B6C-4C8C-A526-D496D8FE8F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10</a:t>
            </a:fld>
            <a:endParaRPr lang="ru-RU" spc="-2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BF0C9F-EAA0-4F26-B8BD-8EC0B5A7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812B3-7776-498F-A24F-3E9564954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" y="1268730"/>
            <a:ext cx="3928695" cy="2624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C1F44-685C-4652-88E6-733391299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8" y="4021668"/>
            <a:ext cx="3928695" cy="2664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952FCC-B100-4852-8F93-C2567E077909}"/>
              </a:ext>
            </a:extLst>
          </p:cNvPr>
          <p:cNvSpPr txBox="1"/>
          <p:nvPr/>
        </p:nvSpPr>
        <p:spPr>
          <a:xfrm>
            <a:off x="4308912" y="1306010"/>
            <a:ext cx="3784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97C"/>
                </a:solidFill>
              </a:rPr>
              <a:t>Образ Сени </a:t>
            </a:r>
            <a:r>
              <a:rPr lang="ru-RU" sz="1600" dirty="0">
                <a:solidFill>
                  <a:srgbClr val="00497C"/>
                </a:solidFill>
                <a:effectLst/>
                <a:ea typeface="Calibri" panose="020F0502020204030204" pitchFamily="34" charset="0"/>
              </a:rPr>
              <a:t>как знатока правил безопасного поведения прочно закрепился в сознании населения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9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сентябрь 2021 года совместно с УГИБДД России по Сахалинской области прошло около 50 уроков безопасности дорожного движения, участники – </a:t>
            </a:r>
            <a:r>
              <a:rPr lang="ru-RU" sz="1600" dirty="0">
                <a:solidFill>
                  <a:srgbClr val="0049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более 2000 учащихся начальных классов школ Сахалинской области.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9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Июль 2021 года – соревнования по безопасности на воде с презентацией мультфильма «Подводные разрывные течения» (участники – более 80 человек).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9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Ноябрь 2021 года – презентация нового мультфильма «Раздельный сбор отходов».</a:t>
            </a:r>
          </a:p>
        </p:txBody>
      </p:sp>
    </p:spTree>
    <p:extLst>
      <p:ext uri="{BB962C8B-B14F-4D97-AF65-F5344CB8AC3E}">
        <p14:creationId xmlns:p14="http://schemas.microsoft.com/office/powerpoint/2010/main" val="388236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5B624-F085-440B-B829-55FC97C38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123" y="1295400"/>
            <a:ext cx="4559168" cy="39021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97C"/>
                </a:solidFill>
                <a:cs typeface="Times New Roman" panose="02020603050405020304" pitchFamily="18" charset="0"/>
              </a:rPr>
              <a:t>2021 год – информационная кампания «Вирус не пройдет!»: презентация тематического мультфильма, проведение областного творческого конкурса по  самостоятельному изготовлению защитных масок, плакатов и видеороликов (более 400 работ от участников в возрасте от 3 до 65 лет); мероприятия «Вирус не пройдет, или Правила спасения мира», в детских летних лагерях (более 1 000 школьников); информационные плакаты о правилах использования масок, перчаток и санитайзеров для всех школ и детских садов Сахалинской области.</a:t>
            </a:r>
            <a:endParaRPr lang="en-US" sz="1600" dirty="0">
              <a:solidFill>
                <a:srgbClr val="00497C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Праздник безопасности – в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первые в 2021 году муниципальный этап праздника в виде онлайн-викторины (500 школьников). Областной этап – 16 команд (по 4 человека в каждой) из 15 районов Сахалина, 50 экспертов, новая станция «Экологическая безопасность».</a:t>
            </a:r>
            <a:endParaRPr lang="ru-RU" sz="1600" dirty="0">
              <a:solidFill>
                <a:srgbClr val="00497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CBE4E-32F1-428B-9FCD-76F7EE9109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11</a:t>
            </a:fld>
            <a:endParaRPr lang="ru-RU" spc="-2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7E4DC0D-FBB9-43B0-9321-AE68063C258D}"/>
              </a:ext>
            </a:extLst>
          </p:cNvPr>
          <p:cNvSpPr txBox="1">
            <a:spLocks/>
          </p:cNvSpPr>
          <p:nvPr/>
        </p:nvSpPr>
        <p:spPr>
          <a:xfrm>
            <a:off x="1600200" y="304800"/>
            <a:ext cx="67756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0497C"/>
                </a:solidFill>
                <a:latin typeface="+mn-lt"/>
                <a:ea typeface="+mj-ea"/>
                <a:cs typeface="FuturaDemiC"/>
              </a:defRPr>
            </a:lvl1pPr>
          </a:lstStyle>
          <a:p>
            <a:pPr defTabSz="914400"/>
            <a:r>
              <a:rPr lang="ru-RU" kern="0" dirty="0"/>
              <a:t>Результаты (2)</a:t>
            </a:r>
            <a:endParaRPr lang="en-US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2D4C5-843B-4522-B732-CA8E09C89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4785"/>
            <a:ext cx="3730752" cy="2490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165E56-6F3C-4A7B-8E4E-E97C06BD4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0" y="1295400"/>
            <a:ext cx="3702292" cy="24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4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DC8548-8DB1-4CA8-AC48-0A4114393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" y="5820700"/>
            <a:ext cx="8679691" cy="914400"/>
          </a:xfrm>
        </p:spPr>
        <p:txBody>
          <a:bodyPr/>
          <a:lstStyle/>
          <a:p>
            <a:pPr algn="ctr"/>
            <a:r>
              <a:rPr lang="ru-RU" sz="3200" b="1" dirty="0">
                <a:ea typeface="+mj-ea"/>
              </a:rPr>
              <a:t>БЕЗОПАСНОСТЬ – ЭТО ВАЖНО! </a:t>
            </a:r>
            <a:endParaRPr lang="en-US" sz="3200" b="1" dirty="0">
              <a:ea typeface="+mj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9CE75-EEA6-4AD4-9AB9-F8C5D92A92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12</a:t>
            </a:fld>
            <a:endParaRPr lang="ru-RU" spc="-2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05ABD2-E2C3-4A61-84D5-DE6F7E2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Знать об этом должен каждый,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B23278-1B51-4C73-8D59-4615DC0B2383}"/>
              </a:ext>
            </a:extLst>
          </p:cNvPr>
          <p:cNvSpPr/>
          <p:nvPr/>
        </p:nvSpPr>
        <p:spPr>
          <a:xfrm>
            <a:off x="4892600" y="2888545"/>
            <a:ext cx="4427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http://senya-spasatel.ru</a:t>
            </a:r>
            <a:r>
              <a:rPr lang="en-US" sz="2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A9E31-E25C-41A5-8BBB-0C485ED20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64276"/>
            <a:ext cx="40957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4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63842" y="1289384"/>
            <a:ext cx="4900653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altLang="ja-JP" sz="1800" b="1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Что это:</a:t>
            </a:r>
            <a:endParaRPr lang="en-US" altLang="ja-JP" sz="1800" b="1" kern="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altLang="ja-JP" sz="180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Информационно-образовательная программа реализуется в партнерстве с ГУ МЧС по Сахалинской области и региональным Министерством образования</a:t>
            </a:r>
            <a:r>
              <a:rPr lang="en-US" altLang="ja-JP" sz="180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ja-JP" sz="180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 основе партнерского соглашения.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altLang="ja-JP" sz="180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Реализуется с 2005 года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ru-RU" altLang="ja-JP" sz="1800" kern="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ru-RU" altLang="ja-JP" sz="1800" b="1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чего:</a:t>
            </a:r>
            <a:endParaRPr lang="en-US" altLang="ja-JP" sz="1800" b="1" kern="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ja-JP" sz="180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Безопасность – один из важнейших приоритетов компании «Сахалин Энерджи»</a:t>
            </a:r>
            <a:endParaRPr lang="en-US" altLang="ja-JP" sz="1800" b="0" kern="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Сахалинская область – единственная в России, где возможны все виды стихийных бедствий </a:t>
            </a:r>
            <a:r>
              <a:rPr lang="en-US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тайфуны</a:t>
            </a:r>
            <a:r>
              <a:rPr lang="en-US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землетрясения</a:t>
            </a:r>
            <a:r>
              <a:rPr lang="en-US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лесные пожары</a:t>
            </a:r>
            <a:r>
              <a:rPr lang="en-US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цунами</a:t>
            </a:r>
            <a:r>
              <a:rPr lang="ru-RU" altLang="ja-JP" sz="180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т. д.</a:t>
            </a:r>
            <a:r>
              <a:rPr lang="en-US" altLang="ja-JP" sz="1800" b="0" kern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172" name="Picture 32"/>
          <p:cNvPicPr>
            <a:picLocks noChangeAspect="1" noChangeArrowheads="1"/>
          </p:cNvPicPr>
          <p:nvPr/>
        </p:nvPicPr>
        <p:blipFill>
          <a:blip r:embed="rId3" cstate="print">
            <a:lum bright="12000" contrast="25000"/>
          </a:blip>
          <a:srcRect/>
          <a:stretch>
            <a:fillRect/>
          </a:stretch>
        </p:blipFill>
        <p:spPr bwMode="auto">
          <a:xfrm>
            <a:off x="6552213" y="2630954"/>
            <a:ext cx="2438400" cy="17942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173" name="Picture 20"/>
          <p:cNvPicPr>
            <a:picLocks noChangeAspect="1" noChangeArrowheads="1"/>
          </p:cNvPicPr>
          <p:nvPr/>
        </p:nvPicPr>
        <p:blipFill>
          <a:blip r:embed="rId4" cstate="print">
            <a:lum bright="12000" contrast="25000"/>
          </a:blip>
          <a:srcRect/>
          <a:stretch>
            <a:fillRect/>
          </a:stretch>
        </p:blipFill>
        <p:spPr bwMode="auto">
          <a:xfrm>
            <a:off x="6545678" y="4412249"/>
            <a:ext cx="2434301" cy="18033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CFEFF-6404-4E22-A389-9B430D2501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 descr="http://senya-spasatel.ru/photo/64212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33" y="1198558"/>
            <a:ext cx="2451847" cy="15630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ena.Alyokhina\Desktop\сеня\Эмблемы МЧС+ДВ3-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0" y="2630954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N:\SD and SI\SD group\Emergency Programme\MO s knigoi_i_gerbom_v13 (3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1" y="3700463"/>
            <a:ext cx="10080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1B288246-45E2-4B26-904F-2EC9880AF824}"/>
              </a:ext>
            </a:extLst>
          </p:cNvPr>
          <p:cNvSpPr txBox="1">
            <a:spLocks/>
          </p:cNvSpPr>
          <p:nvPr/>
        </p:nvSpPr>
        <p:spPr>
          <a:xfrm>
            <a:off x="1504950" y="287338"/>
            <a:ext cx="6775450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00497C"/>
                </a:solidFill>
                <a:latin typeface="+mn-lt"/>
                <a:ea typeface="+mj-ea"/>
                <a:cs typeface="FuturaDemiC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chemeClr val="tx2"/>
                </a:solidFill>
                <a:cs typeface="Arial" pitchFamily="34" charset="0"/>
              </a:rPr>
              <a:t>Безопасность – это важно!</a:t>
            </a:r>
            <a:endParaRPr lang="ru-RU" sz="2800" kern="0" dirty="0">
              <a:solidFill>
                <a:schemeClr val="tx2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BBABCA5-ED2E-4D9B-A5D0-E61D24FB8F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41" y="1547492"/>
            <a:ext cx="86518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527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2">
            <a:extLst>
              <a:ext uri="{FF2B5EF4-FFF2-40B4-BE49-F238E27FC236}">
                <a16:creationId xmlns:a16="http://schemas.microsoft.com/office/drawing/2014/main" id="{6F3956B9-C60F-4858-B548-D0ABE0A1E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467725" y="6303963"/>
            <a:ext cx="441325" cy="2423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6D473-5013-48ED-81A0-DC81A2557460}" type="slidenum">
              <a:rPr lang="en-US" altLang="ru-RU" sz="1400" smtClean="0">
                <a:solidFill>
                  <a:schemeClr val="bg1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C16432-39D5-4D2F-B07A-E105B40D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287338"/>
            <a:ext cx="6775450" cy="4318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cs typeface="Arial" pitchFamily="34" charset="0"/>
              </a:rPr>
              <a:t>Цели и задачи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13668" name="Rectangle 1">
            <a:extLst>
              <a:ext uri="{FF2B5EF4-FFF2-40B4-BE49-F238E27FC236}">
                <a16:creationId xmlns:a16="http://schemas.microsoft.com/office/drawing/2014/main" id="{84520106-FE21-4B38-AC04-BFE13392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6138"/>
            <a:ext cx="36004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7617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ru-RU" altLang="ru-RU" sz="2000" b="1">
                <a:solidFill>
                  <a:srgbClr val="0072BD"/>
                </a:solidFill>
                <a:cs typeface="Times New Roman" panose="02020603050405020304" pitchFamily="18" charset="0"/>
              </a:rPr>
              <a:t>  </a:t>
            </a:r>
          </a:p>
          <a:p>
            <a:pPr marL="0" lvl="1"/>
            <a:endParaRPr lang="ru-RU" altLang="ru-RU" sz="800" b="1">
              <a:solidFill>
                <a:srgbClr val="0072BD"/>
              </a:solidFill>
              <a:cs typeface="Times New Roman" panose="02020603050405020304" pitchFamily="18" charset="0"/>
            </a:endParaRPr>
          </a:p>
          <a:p>
            <a:r>
              <a:rPr lang="ru-RU" altLang="ru-RU" sz="2000" b="1">
                <a:solidFill>
                  <a:srgbClr val="0072BD"/>
                </a:solidFill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4B8C9C-6A86-4CA8-B3BF-1D1367CE8EB9}"/>
              </a:ext>
            </a:extLst>
          </p:cNvPr>
          <p:cNvSpPr/>
          <p:nvPr/>
        </p:nvSpPr>
        <p:spPr>
          <a:xfrm>
            <a:off x="68489" y="1098075"/>
            <a:ext cx="6737551" cy="559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chemeClr val="tx2"/>
                </a:solidFill>
              </a:rPr>
              <a:t>Цели</a:t>
            </a:r>
            <a:r>
              <a:rPr lang="ru-RU" sz="1800" dirty="0">
                <a:solidFill>
                  <a:schemeClr val="tx2"/>
                </a:solidFill>
              </a:rPr>
              <a:t>:</a:t>
            </a:r>
            <a:endParaRPr lang="en-US" sz="1800" dirty="0">
              <a:solidFill>
                <a:schemeClr val="tx2"/>
              </a:solidFill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/>
                </a:solidFill>
              </a:rPr>
              <a:t>Формирование культуры безопасности жизнедеятельности в регионе присутствия.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/>
                </a:solidFill>
              </a:rPr>
              <a:t>Укрепление репутации «Сахалин </a:t>
            </a:r>
            <a:r>
              <a:rPr lang="ru-RU" sz="1800" dirty="0" err="1">
                <a:solidFill>
                  <a:schemeClr val="tx2"/>
                </a:solidFill>
              </a:rPr>
              <a:t>Энерджи</a:t>
            </a:r>
            <a:r>
              <a:rPr lang="ru-RU" sz="1800" dirty="0">
                <a:solidFill>
                  <a:schemeClr val="tx2"/>
                </a:solidFill>
              </a:rPr>
              <a:t>» как лидера в сфере социальной ответственности.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r>
              <a:rPr lang="ru-RU" sz="1800" u="sng" dirty="0">
                <a:solidFill>
                  <a:schemeClr val="tx2"/>
                </a:solidFill>
              </a:rPr>
              <a:t>Задачи</a:t>
            </a:r>
            <a:r>
              <a:rPr lang="ru-RU" sz="1800" dirty="0">
                <a:solidFill>
                  <a:schemeClr val="tx2"/>
                </a:solidFill>
              </a:rPr>
              <a:t>: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прививать ключевым целевым группам, в первую очередь детям, нормы безопасного поведения в окружающей обстановке, развитие ответственного, уважительного отношения к собственной безопасности и безопасности других людей;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поддерживать разработку информационно-образовательных материалов для обучения правилам поведения в чрезвычайных ситуациях природного и бытового характера;</a:t>
            </a:r>
            <a:endParaRPr lang="en-US" sz="16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содействовать организации и проведению культурно-массовых мероприятий, конкурсов, направленных на практическое изучение стандартов безопасности и правил поведения в чрезвычайных ситуациях;</a:t>
            </a:r>
            <a:endParaRPr lang="en-US" sz="16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способствовать выявлению, распространению передового опыта, новых технологий обучения по курсу ОБЖ и его внедрению на территории Сахалинской области.</a:t>
            </a:r>
            <a:endParaRPr lang="ru-RU" sz="1600" kern="100" dirty="0">
              <a:solidFill>
                <a:srgbClr val="00497C"/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379C3-EE6C-4824-A2AF-DAF59F13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703" y="3276600"/>
            <a:ext cx="1882347" cy="2890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853387-8FD3-4A7F-A76C-0E2B12E98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122" y="1295400"/>
            <a:ext cx="1882347" cy="17747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E70C1B1-F7B8-4854-91CC-CFEF49894A27}"/>
              </a:ext>
            </a:extLst>
          </p:cNvPr>
          <p:cNvSpPr/>
          <p:nvPr/>
        </p:nvSpPr>
        <p:spPr>
          <a:xfrm>
            <a:off x="6440162" y="4986187"/>
            <a:ext cx="1908224" cy="1631956"/>
          </a:xfrm>
          <a:prstGeom prst="roundRect">
            <a:avLst>
              <a:gd name="adj" fmla="val 10000"/>
            </a:avLst>
          </a:prstGeom>
          <a:blipFill rotWithShape="0">
            <a:blip r:embed="rId3" cstate="print">
              <a:lum contrast="-2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reflection endPos="0" dist="177800" dir="5400000" sy="-100000" algn="bl" rotWithShape="0"/>
            <a:softEdge rad="0"/>
          </a:effectLst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8275" y="304800"/>
            <a:ext cx="6775664" cy="492443"/>
          </a:xfrm>
        </p:spPr>
        <p:txBody>
          <a:bodyPr/>
          <a:lstStyle/>
          <a:p>
            <a:r>
              <a:rPr lang="ru-RU" dirty="0"/>
              <a:t>Направления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4</a:t>
            </a:fld>
            <a:endParaRPr lang="ru-RU" spc="-2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BA76EF-D1FD-4DFB-AC07-0B8CC37DF3F7}"/>
              </a:ext>
            </a:extLst>
          </p:cNvPr>
          <p:cNvGrpSpPr/>
          <p:nvPr/>
        </p:nvGrpSpPr>
        <p:grpSpPr>
          <a:xfrm>
            <a:off x="109385" y="1711795"/>
            <a:ext cx="8820472" cy="4896544"/>
            <a:chOff x="161764" y="1132997"/>
            <a:chExt cx="8820472" cy="48965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C5CA0B-CEAC-4C3F-A590-9C3610622681}"/>
                </a:ext>
              </a:extLst>
            </p:cNvPr>
            <p:cNvSpPr/>
            <p:nvPr/>
          </p:nvSpPr>
          <p:spPr>
            <a:xfrm>
              <a:off x="161764" y="1132997"/>
              <a:ext cx="8820472" cy="4896544"/>
            </a:xfrm>
            <a:prstGeom prst="rect">
              <a:avLst/>
            </a:prstGeom>
            <a:noFill/>
          </p:spPr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B62B8C-1FC6-493B-A6F0-2F8E2A6BE216}"/>
                </a:ext>
              </a:extLst>
            </p:cNvPr>
            <p:cNvSpPr/>
            <p:nvPr/>
          </p:nvSpPr>
          <p:spPr>
            <a:xfrm>
              <a:off x="3616893" y="3043133"/>
              <a:ext cx="1946802" cy="1468963"/>
            </a:xfrm>
            <a:custGeom>
              <a:avLst/>
              <a:gdLst>
                <a:gd name="connsiteX0" fmla="*/ 0 w 1946802"/>
                <a:gd name="connsiteY0" fmla="*/ 244832 h 1468963"/>
                <a:gd name="connsiteX1" fmla="*/ 244832 w 1946802"/>
                <a:gd name="connsiteY1" fmla="*/ 0 h 1468963"/>
                <a:gd name="connsiteX2" fmla="*/ 1701970 w 1946802"/>
                <a:gd name="connsiteY2" fmla="*/ 0 h 1468963"/>
                <a:gd name="connsiteX3" fmla="*/ 1946802 w 1946802"/>
                <a:gd name="connsiteY3" fmla="*/ 244832 h 1468963"/>
                <a:gd name="connsiteX4" fmla="*/ 1946802 w 1946802"/>
                <a:gd name="connsiteY4" fmla="*/ 1224131 h 1468963"/>
                <a:gd name="connsiteX5" fmla="*/ 1701970 w 1946802"/>
                <a:gd name="connsiteY5" fmla="*/ 1468963 h 1468963"/>
                <a:gd name="connsiteX6" fmla="*/ 244832 w 1946802"/>
                <a:gd name="connsiteY6" fmla="*/ 1468963 h 1468963"/>
                <a:gd name="connsiteX7" fmla="*/ 0 w 1946802"/>
                <a:gd name="connsiteY7" fmla="*/ 1224131 h 1468963"/>
                <a:gd name="connsiteX8" fmla="*/ 0 w 1946802"/>
                <a:gd name="connsiteY8" fmla="*/ 244832 h 146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6802" h="1468963">
                  <a:moveTo>
                    <a:pt x="0" y="244832"/>
                  </a:moveTo>
                  <a:cubicBezTo>
                    <a:pt x="0" y="109615"/>
                    <a:pt x="109615" y="0"/>
                    <a:pt x="244832" y="0"/>
                  </a:cubicBezTo>
                  <a:lnTo>
                    <a:pt x="1701970" y="0"/>
                  </a:lnTo>
                  <a:cubicBezTo>
                    <a:pt x="1837187" y="0"/>
                    <a:pt x="1946802" y="109615"/>
                    <a:pt x="1946802" y="244832"/>
                  </a:cubicBezTo>
                  <a:lnTo>
                    <a:pt x="1946802" y="1224131"/>
                  </a:lnTo>
                  <a:cubicBezTo>
                    <a:pt x="1946802" y="1359348"/>
                    <a:pt x="1837187" y="1468963"/>
                    <a:pt x="1701970" y="1468963"/>
                  </a:cubicBezTo>
                  <a:lnTo>
                    <a:pt x="244832" y="1468963"/>
                  </a:lnTo>
                  <a:cubicBezTo>
                    <a:pt x="109615" y="1468963"/>
                    <a:pt x="0" y="1359348"/>
                    <a:pt x="0" y="1224131"/>
                  </a:cubicBezTo>
                  <a:lnTo>
                    <a:pt x="0" y="2448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349" tIns="112349" rIns="112349" bIns="11234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cap="all" baseline="0" dirty="0"/>
                <a:t>направления</a:t>
              </a:r>
              <a:endParaRPr lang="en-MY" sz="1600" b="1" kern="1200" cap="all" baseline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7A95C2-5D9B-465A-996B-14527D95689E}"/>
                </a:ext>
              </a:extLst>
            </p:cNvPr>
            <p:cNvSpPr/>
            <p:nvPr/>
          </p:nvSpPr>
          <p:spPr>
            <a:xfrm>
              <a:off x="3657486" y="1328526"/>
              <a:ext cx="1933786" cy="984205"/>
            </a:xfrm>
            <a:custGeom>
              <a:avLst/>
              <a:gdLst>
                <a:gd name="connsiteX0" fmla="*/ 0 w 1933786"/>
                <a:gd name="connsiteY0" fmla="*/ 164037 h 984205"/>
                <a:gd name="connsiteX1" fmla="*/ 164037 w 1933786"/>
                <a:gd name="connsiteY1" fmla="*/ 0 h 984205"/>
                <a:gd name="connsiteX2" fmla="*/ 1769749 w 1933786"/>
                <a:gd name="connsiteY2" fmla="*/ 0 h 984205"/>
                <a:gd name="connsiteX3" fmla="*/ 1933786 w 1933786"/>
                <a:gd name="connsiteY3" fmla="*/ 164037 h 984205"/>
                <a:gd name="connsiteX4" fmla="*/ 1933786 w 1933786"/>
                <a:gd name="connsiteY4" fmla="*/ 820168 h 984205"/>
                <a:gd name="connsiteX5" fmla="*/ 1769749 w 1933786"/>
                <a:gd name="connsiteY5" fmla="*/ 984205 h 984205"/>
                <a:gd name="connsiteX6" fmla="*/ 164037 w 1933786"/>
                <a:gd name="connsiteY6" fmla="*/ 984205 h 984205"/>
                <a:gd name="connsiteX7" fmla="*/ 0 w 1933786"/>
                <a:gd name="connsiteY7" fmla="*/ 820168 h 984205"/>
                <a:gd name="connsiteX8" fmla="*/ 0 w 1933786"/>
                <a:gd name="connsiteY8" fmla="*/ 164037 h 98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786" h="984205">
                  <a:moveTo>
                    <a:pt x="0" y="164037"/>
                  </a:moveTo>
                  <a:cubicBezTo>
                    <a:pt x="0" y="73442"/>
                    <a:pt x="73442" y="0"/>
                    <a:pt x="164037" y="0"/>
                  </a:cubicBezTo>
                  <a:lnTo>
                    <a:pt x="1769749" y="0"/>
                  </a:lnTo>
                  <a:cubicBezTo>
                    <a:pt x="1860344" y="0"/>
                    <a:pt x="1933786" y="73442"/>
                    <a:pt x="1933786" y="164037"/>
                  </a:cubicBezTo>
                  <a:lnTo>
                    <a:pt x="1933786" y="820168"/>
                  </a:lnTo>
                  <a:cubicBezTo>
                    <a:pt x="1933786" y="910763"/>
                    <a:pt x="1860344" y="984205"/>
                    <a:pt x="1769749" y="984205"/>
                  </a:cubicBezTo>
                  <a:lnTo>
                    <a:pt x="164037" y="984205"/>
                  </a:lnTo>
                  <a:cubicBezTo>
                    <a:pt x="73442" y="984205"/>
                    <a:pt x="0" y="910763"/>
                    <a:pt x="0" y="820168"/>
                  </a:cubicBezTo>
                  <a:lnTo>
                    <a:pt x="0" y="1640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85" tIns="88685" rIns="88685" bIns="886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1. Мультфильмы о правилах безопасного поведения</a:t>
              </a:r>
              <a:endParaRPr lang="en-MY" sz="16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3B966D-EC63-4DFF-A481-2B0F4E617B29}"/>
                </a:ext>
              </a:extLst>
            </p:cNvPr>
            <p:cNvSpPr/>
            <p:nvPr/>
          </p:nvSpPr>
          <p:spPr>
            <a:xfrm rot="9399132">
              <a:off x="5500108" y="3369025"/>
              <a:ext cx="5847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58470" y="0"/>
                  </a:lnTo>
                </a:path>
              </a:pathLst>
            </a:custGeom>
            <a:noFill/>
          </p:spPr>
          <p:style>
            <a:ln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FDC011-B10D-4952-B0E8-AE0C74886E5F}"/>
                </a:ext>
              </a:extLst>
            </p:cNvPr>
            <p:cNvSpPr/>
            <p:nvPr/>
          </p:nvSpPr>
          <p:spPr>
            <a:xfrm>
              <a:off x="6542445" y="3096646"/>
              <a:ext cx="1798696" cy="1041464"/>
            </a:xfrm>
            <a:custGeom>
              <a:avLst/>
              <a:gdLst>
                <a:gd name="connsiteX0" fmla="*/ 0 w 1962288"/>
                <a:gd name="connsiteY0" fmla="*/ 226318 h 1357878"/>
                <a:gd name="connsiteX1" fmla="*/ 226318 w 1962288"/>
                <a:gd name="connsiteY1" fmla="*/ 0 h 1357878"/>
                <a:gd name="connsiteX2" fmla="*/ 1735970 w 1962288"/>
                <a:gd name="connsiteY2" fmla="*/ 0 h 1357878"/>
                <a:gd name="connsiteX3" fmla="*/ 1962288 w 1962288"/>
                <a:gd name="connsiteY3" fmla="*/ 226318 h 1357878"/>
                <a:gd name="connsiteX4" fmla="*/ 1962288 w 1962288"/>
                <a:gd name="connsiteY4" fmla="*/ 1131560 h 1357878"/>
                <a:gd name="connsiteX5" fmla="*/ 1735970 w 1962288"/>
                <a:gd name="connsiteY5" fmla="*/ 1357878 h 1357878"/>
                <a:gd name="connsiteX6" fmla="*/ 226318 w 1962288"/>
                <a:gd name="connsiteY6" fmla="*/ 1357878 h 1357878"/>
                <a:gd name="connsiteX7" fmla="*/ 0 w 1962288"/>
                <a:gd name="connsiteY7" fmla="*/ 1131560 h 1357878"/>
                <a:gd name="connsiteX8" fmla="*/ 0 w 1962288"/>
                <a:gd name="connsiteY8" fmla="*/ 226318 h 135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2288" h="1357878">
                  <a:moveTo>
                    <a:pt x="0" y="226318"/>
                  </a:moveTo>
                  <a:cubicBezTo>
                    <a:pt x="0" y="101326"/>
                    <a:pt x="101326" y="0"/>
                    <a:pt x="226318" y="0"/>
                  </a:cubicBezTo>
                  <a:lnTo>
                    <a:pt x="1735970" y="0"/>
                  </a:lnTo>
                  <a:cubicBezTo>
                    <a:pt x="1860962" y="0"/>
                    <a:pt x="1962288" y="101326"/>
                    <a:pt x="1962288" y="226318"/>
                  </a:cubicBezTo>
                  <a:lnTo>
                    <a:pt x="1962288" y="1131560"/>
                  </a:lnTo>
                  <a:cubicBezTo>
                    <a:pt x="1962288" y="1256552"/>
                    <a:pt x="1860962" y="1357878"/>
                    <a:pt x="1735970" y="1357878"/>
                  </a:cubicBezTo>
                  <a:lnTo>
                    <a:pt x="226318" y="1357878"/>
                  </a:lnTo>
                  <a:cubicBezTo>
                    <a:pt x="101326" y="1357878"/>
                    <a:pt x="0" y="1256552"/>
                    <a:pt x="0" y="1131560"/>
                  </a:cubicBezTo>
                  <a:lnTo>
                    <a:pt x="0" y="2263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926" tIns="106926" rIns="106926" bIns="10692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2. Комиксы  по мотивам мультфильмов</a:t>
              </a:r>
              <a:endParaRPr lang="en-MY" sz="1600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55664E-496A-498A-9245-DC7E749DCAE1}"/>
                </a:ext>
              </a:extLst>
            </p:cNvPr>
            <p:cNvSpPr/>
            <p:nvPr/>
          </p:nvSpPr>
          <p:spPr>
            <a:xfrm>
              <a:off x="845964" y="3096646"/>
              <a:ext cx="1908225" cy="984205"/>
            </a:xfrm>
            <a:custGeom>
              <a:avLst/>
              <a:gdLst>
                <a:gd name="connsiteX0" fmla="*/ 0 w 2003576"/>
                <a:gd name="connsiteY0" fmla="*/ 164037 h 984205"/>
                <a:gd name="connsiteX1" fmla="*/ 164037 w 2003576"/>
                <a:gd name="connsiteY1" fmla="*/ 0 h 984205"/>
                <a:gd name="connsiteX2" fmla="*/ 1839539 w 2003576"/>
                <a:gd name="connsiteY2" fmla="*/ 0 h 984205"/>
                <a:gd name="connsiteX3" fmla="*/ 2003576 w 2003576"/>
                <a:gd name="connsiteY3" fmla="*/ 164037 h 984205"/>
                <a:gd name="connsiteX4" fmla="*/ 2003576 w 2003576"/>
                <a:gd name="connsiteY4" fmla="*/ 820168 h 984205"/>
                <a:gd name="connsiteX5" fmla="*/ 1839539 w 2003576"/>
                <a:gd name="connsiteY5" fmla="*/ 984205 h 984205"/>
                <a:gd name="connsiteX6" fmla="*/ 164037 w 2003576"/>
                <a:gd name="connsiteY6" fmla="*/ 984205 h 984205"/>
                <a:gd name="connsiteX7" fmla="*/ 0 w 2003576"/>
                <a:gd name="connsiteY7" fmla="*/ 820168 h 984205"/>
                <a:gd name="connsiteX8" fmla="*/ 0 w 2003576"/>
                <a:gd name="connsiteY8" fmla="*/ 164037 h 98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576" h="984205">
                  <a:moveTo>
                    <a:pt x="0" y="164037"/>
                  </a:moveTo>
                  <a:cubicBezTo>
                    <a:pt x="0" y="73442"/>
                    <a:pt x="73442" y="0"/>
                    <a:pt x="164037" y="0"/>
                  </a:cubicBezTo>
                  <a:lnTo>
                    <a:pt x="1839539" y="0"/>
                  </a:lnTo>
                  <a:cubicBezTo>
                    <a:pt x="1930134" y="0"/>
                    <a:pt x="2003576" y="73442"/>
                    <a:pt x="2003576" y="164037"/>
                  </a:cubicBezTo>
                  <a:lnTo>
                    <a:pt x="2003576" y="820168"/>
                  </a:lnTo>
                  <a:cubicBezTo>
                    <a:pt x="2003576" y="910763"/>
                    <a:pt x="1930134" y="984205"/>
                    <a:pt x="1839539" y="984205"/>
                  </a:cubicBezTo>
                  <a:lnTo>
                    <a:pt x="164037" y="984205"/>
                  </a:lnTo>
                  <a:cubicBezTo>
                    <a:pt x="73442" y="984205"/>
                    <a:pt x="0" y="910763"/>
                    <a:pt x="0" y="820168"/>
                  </a:cubicBezTo>
                  <a:lnTo>
                    <a:pt x="0" y="1640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85" tIns="88685" rIns="88685" bIns="886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4. Специальные проекты</a:t>
              </a:r>
              <a:endParaRPr lang="en-MY" sz="1600" kern="12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735CBD-B1F3-4A49-B48A-95595C429202}"/>
                </a:ext>
              </a:extLst>
            </p:cNvPr>
            <p:cNvSpPr/>
            <p:nvPr/>
          </p:nvSpPr>
          <p:spPr>
            <a:xfrm>
              <a:off x="3786179" y="4950272"/>
              <a:ext cx="1908224" cy="1079269"/>
            </a:xfrm>
            <a:custGeom>
              <a:avLst/>
              <a:gdLst>
                <a:gd name="connsiteX0" fmla="*/ 0 w 2005426"/>
                <a:gd name="connsiteY0" fmla="*/ 219758 h 1318520"/>
                <a:gd name="connsiteX1" fmla="*/ 219758 w 2005426"/>
                <a:gd name="connsiteY1" fmla="*/ 0 h 1318520"/>
                <a:gd name="connsiteX2" fmla="*/ 1785668 w 2005426"/>
                <a:gd name="connsiteY2" fmla="*/ 0 h 1318520"/>
                <a:gd name="connsiteX3" fmla="*/ 2005426 w 2005426"/>
                <a:gd name="connsiteY3" fmla="*/ 219758 h 1318520"/>
                <a:gd name="connsiteX4" fmla="*/ 2005426 w 2005426"/>
                <a:gd name="connsiteY4" fmla="*/ 1098762 h 1318520"/>
                <a:gd name="connsiteX5" fmla="*/ 1785668 w 2005426"/>
                <a:gd name="connsiteY5" fmla="*/ 1318520 h 1318520"/>
                <a:gd name="connsiteX6" fmla="*/ 219758 w 2005426"/>
                <a:gd name="connsiteY6" fmla="*/ 1318520 h 1318520"/>
                <a:gd name="connsiteX7" fmla="*/ 0 w 2005426"/>
                <a:gd name="connsiteY7" fmla="*/ 1098762 h 1318520"/>
                <a:gd name="connsiteX8" fmla="*/ 0 w 2005426"/>
                <a:gd name="connsiteY8" fmla="*/ 219758 h 131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5426" h="1318520">
                  <a:moveTo>
                    <a:pt x="0" y="219758"/>
                  </a:moveTo>
                  <a:cubicBezTo>
                    <a:pt x="0" y="98389"/>
                    <a:pt x="98389" y="0"/>
                    <a:pt x="219758" y="0"/>
                  </a:cubicBezTo>
                  <a:lnTo>
                    <a:pt x="1785668" y="0"/>
                  </a:lnTo>
                  <a:cubicBezTo>
                    <a:pt x="1907037" y="0"/>
                    <a:pt x="2005426" y="98389"/>
                    <a:pt x="2005426" y="219758"/>
                  </a:cubicBezTo>
                  <a:lnTo>
                    <a:pt x="2005426" y="1098762"/>
                  </a:lnTo>
                  <a:cubicBezTo>
                    <a:pt x="2005426" y="1220131"/>
                    <a:pt x="1907037" y="1318520"/>
                    <a:pt x="1785668" y="1318520"/>
                  </a:cubicBezTo>
                  <a:lnTo>
                    <a:pt x="219758" y="1318520"/>
                  </a:lnTo>
                  <a:cubicBezTo>
                    <a:pt x="98389" y="1318520"/>
                    <a:pt x="0" y="1220131"/>
                    <a:pt x="0" y="1098762"/>
                  </a:cubicBezTo>
                  <a:lnTo>
                    <a:pt x="0" y="21975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005" tIns="105005" rIns="105005" bIns="10500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/>
                <a:t>3</a:t>
              </a:r>
              <a:r>
                <a:rPr lang="ru-RU" sz="1600" b="1" kern="1200" dirty="0"/>
                <a:t>. Культурно-массовые мероприятия для детей</a:t>
              </a:r>
              <a:endParaRPr lang="en-MY" sz="1600" kern="1200" dirty="0"/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D30A49B-FD06-48C1-82B7-A16D8F3BE96D}"/>
              </a:ext>
            </a:extLst>
          </p:cNvPr>
          <p:cNvSpPr/>
          <p:nvPr/>
        </p:nvSpPr>
        <p:spPr>
          <a:xfrm>
            <a:off x="627732" y="5269558"/>
            <a:ext cx="1908224" cy="1338781"/>
          </a:xfrm>
          <a:prstGeom prst="roundRect">
            <a:avLst>
              <a:gd name="adj" fmla="val 10000"/>
            </a:avLst>
          </a:prstGeom>
          <a:blipFill rotWithShape="0">
            <a:blip r:embed="rId5" cstate="print">
              <a:lum contrast="-20000"/>
            </a:blip>
            <a:stretch>
              <a:fillRect/>
            </a:stretch>
          </a:blipFill>
          <a:ln>
            <a:noFill/>
          </a:ln>
          <a:effectLst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2" descr="C:\Users\Lena.Alyokhina\Desktop\_AAA7521.JPG">
            <a:extLst>
              <a:ext uri="{FF2B5EF4-FFF2-40B4-BE49-F238E27FC236}">
                <a16:creationId xmlns:a16="http://schemas.microsoft.com/office/drawing/2014/main" id="{CD5CC78D-F213-400B-A770-B44ED187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13" y="1757182"/>
            <a:ext cx="1933785" cy="1284491"/>
          </a:xfrm>
          <a:prstGeom prst="rect">
            <a:avLst/>
          </a:prstGeom>
          <a:blipFill rotWithShape="0">
            <a:blip r:embed="rId3" cstate="print">
              <a:lum contrast="-2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reflection endPos="0" dist="177800" dir="5400000" sy="-100000" algn="bl" rotWithShape="0"/>
            <a:softEdge rad="0"/>
          </a:effectLst>
        </p:spPr>
      </p:pic>
      <p:pic>
        <p:nvPicPr>
          <p:cNvPr id="11" name="Picture 3" descr="F:\FreeAgent GoFlex Drive\_Senya programme\скрин шоты\Shalin_Energy_Earthquake_3.jpg">
            <a:extLst>
              <a:ext uri="{FF2B5EF4-FFF2-40B4-BE49-F238E27FC236}">
                <a16:creationId xmlns:a16="http://schemas.microsoft.com/office/drawing/2014/main" id="{7208E471-0A97-4321-8D72-BCC4D179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01991"/>
            <a:ext cx="1759275" cy="1319456"/>
          </a:xfrm>
          <a:prstGeom prst="rect">
            <a:avLst/>
          </a:prstGeom>
          <a:blipFill rotWithShape="0">
            <a:blip r:embed="rId5" cstate="print">
              <a:lum contrast="-20000"/>
            </a:blip>
            <a:stretch>
              <a:fillRect/>
            </a:stretch>
          </a:blip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977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5</a:t>
            </a:fld>
            <a:endParaRPr lang="ru-RU" spc="-2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C9B3E-123D-42F6-A995-BF944C8E8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4" y="1290126"/>
            <a:ext cx="3078169" cy="3517907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438275" y="304800"/>
            <a:ext cx="6775664" cy="492443"/>
          </a:xfrm>
        </p:spPr>
        <p:txBody>
          <a:bodyPr/>
          <a:lstStyle/>
          <a:p>
            <a:r>
              <a:rPr lang="ru-RU" dirty="0"/>
              <a:t>Мультфильмы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225313" y="1249550"/>
            <a:ext cx="5443848" cy="35179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главные герои – мальчик Сеня и кот Васька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ноябрь 2005 – первый мультфильм в телевизионном эфире;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 состоянию на июнь 2022 года создано 42 образовательных мультипликационных ролика;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всегда актуальные темы (например, «Вирус не пройдет» в 2021 году, и «Подводные разрывные течения» к пляжному сезону 2021 года).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7" descr="F:\FreeAgent GoFlex Drive\_Senya programme\скрин шоты\Shalin_Energy_Earthquake_1.jpg">
            <a:extLst>
              <a:ext uri="{FF2B5EF4-FFF2-40B4-BE49-F238E27FC236}">
                <a16:creationId xmlns:a16="http://schemas.microsoft.com/office/drawing/2014/main" id="{CE6EBA5C-BE42-459C-ABBA-25B086EF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4" y="4779458"/>
            <a:ext cx="2554911" cy="191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N:\SD and SI\Emergency Programme\2015\скриншоты\Сеня_пожар.png">
            <a:extLst>
              <a:ext uri="{FF2B5EF4-FFF2-40B4-BE49-F238E27FC236}">
                <a16:creationId xmlns:a16="http://schemas.microsoft.com/office/drawing/2014/main" id="{C14E220E-47B6-4158-A9A8-8F21FE54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27" y="4808385"/>
            <a:ext cx="2459431" cy="190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N:\SD and SI\Emergency Programme\2014\календарь\скриншоты\Copy of Sahalin_Energy_Ice_004.jpg">
            <a:extLst>
              <a:ext uri="{FF2B5EF4-FFF2-40B4-BE49-F238E27FC236}">
                <a16:creationId xmlns:a16="http://schemas.microsoft.com/office/drawing/2014/main" id="{9AC1EEAF-8BBD-4C67-A6AE-7AE6F5AA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30" y="4779458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81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1C0DED-3DA3-497F-B6EA-F8F9B236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399" y="1219200"/>
            <a:ext cx="3314483" cy="492693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55179" y="1828800"/>
            <a:ext cx="5335199" cy="1590390"/>
          </a:xfrm>
        </p:spPr>
        <p:txBody>
          <a:bodyPr/>
          <a:lstStyle/>
          <a:p>
            <a:r>
              <a:rPr lang="ru-RU" dirty="0"/>
              <a:t>По мотивам мультфильмов создаются печатные  тематические комиксы, настольные игры и пазлы. </a:t>
            </a:r>
          </a:p>
          <a:p>
            <a:endParaRPr lang="ru-RU" dirty="0"/>
          </a:p>
          <a:p>
            <a:r>
              <a:rPr lang="ru-RU" dirty="0"/>
              <a:t>Передаются во все образовательные учреждения Сахалинской области.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6</a:t>
            </a:fld>
            <a:endParaRPr lang="ru-RU" spc="-2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438275" y="304800"/>
            <a:ext cx="6775664" cy="492443"/>
          </a:xfrm>
        </p:spPr>
        <p:txBody>
          <a:bodyPr/>
          <a:lstStyle/>
          <a:p>
            <a:r>
              <a:rPr lang="ru-RU" dirty="0"/>
              <a:t>Комиксы и настольные игры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7F388-5799-43F8-A424-DF090CCB4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44" y="4076197"/>
            <a:ext cx="2000250" cy="2447925"/>
          </a:xfrm>
          <a:prstGeom prst="rect">
            <a:avLst/>
          </a:prstGeom>
          <a:effectLst>
            <a:softEdge rad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C47BCB-445F-443D-93CA-4477DA9C6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114" y="4127697"/>
            <a:ext cx="2019300" cy="2466975"/>
          </a:xfrm>
          <a:prstGeom prst="rect">
            <a:avLst/>
          </a:prstGeom>
          <a:effectLst>
            <a:softEdge rad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87608-71B5-4EFD-9C69-CC90C8CF7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723" y="4109534"/>
            <a:ext cx="2019300" cy="2381250"/>
          </a:xfrm>
          <a:prstGeom prst="rect">
            <a:avLst/>
          </a:prstGeom>
          <a:effectLst>
            <a:softEdge rad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E4B07C-FC31-42EF-8277-AAD89A30D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253" y="4151509"/>
            <a:ext cx="2000250" cy="2419350"/>
          </a:xfrm>
          <a:prstGeom prst="rect">
            <a:avLst/>
          </a:prstGeom>
          <a:effectLst>
            <a:softEdge rad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E3CFA8-280B-4AAE-A543-AB83C42F5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275" y="4148125"/>
            <a:ext cx="2028825" cy="2428875"/>
          </a:xfrm>
          <a:prstGeom prst="rect">
            <a:avLst/>
          </a:prstGeom>
          <a:effectLst>
            <a:softEdge rad="0"/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4290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11FEB-9260-4BF6-9D16-375603EE26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7</a:t>
            </a:fld>
            <a:endParaRPr lang="ru-RU" spc="-2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B26907-45AA-4D14-ADC8-3B3A0BD7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68" y="278522"/>
            <a:ext cx="7182032" cy="984885"/>
          </a:xfrm>
        </p:spPr>
        <p:txBody>
          <a:bodyPr/>
          <a:lstStyle/>
          <a:p>
            <a:r>
              <a:rPr lang="ru-RU" dirty="0"/>
              <a:t>Культурно-массовые мероприятия </a:t>
            </a:r>
            <a:endParaRPr lang="en-US" dirty="0"/>
          </a:p>
        </p:txBody>
      </p:sp>
      <p:pic>
        <p:nvPicPr>
          <p:cNvPr id="7" name="Picture 9" descr="C:\Users\Lena.Alyokhina\Desktop\AAG_8529.jpg">
            <a:extLst>
              <a:ext uri="{FF2B5EF4-FFF2-40B4-BE49-F238E27FC236}">
                <a16:creationId xmlns:a16="http://schemas.microsoft.com/office/drawing/2014/main" id="{A14EE908-8B17-4040-A668-575204ED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80" y="1144183"/>
            <a:ext cx="2134039" cy="304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C:\Users\Lena.Alyokhina\Desktop\AAG_8658.jpg">
            <a:extLst>
              <a:ext uri="{FF2B5EF4-FFF2-40B4-BE49-F238E27FC236}">
                <a16:creationId xmlns:a16="http://schemas.microsoft.com/office/drawing/2014/main" id="{99317D28-5868-43B1-8EE9-009F0976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2692142" cy="30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senya-spasatel.ru/photo/26669217.JPG">
            <a:extLst>
              <a:ext uri="{FF2B5EF4-FFF2-40B4-BE49-F238E27FC236}">
                <a16:creationId xmlns:a16="http://schemas.microsoft.com/office/drawing/2014/main" id="{FE789837-822F-47D4-859D-185D5A56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450797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4780D-DA98-40A6-B25E-BEB9BE4C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68315"/>
            <a:ext cx="3327298" cy="25551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1" name="Picture 10" descr="C:\Users\Lena.Alyokhina\Desktop\AAG_4815.jpg">
            <a:extLst>
              <a:ext uri="{FF2B5EF4-FFF2-40B4-BE49-F238E27FC236}">
                <a16:creationId xmlns:a16="http://schemas.microsoft.com/office/drawing/2014/main" id="{7A38BD55-EF76-4982-8B25-B4312001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47" y="1245214"/>
            <a:ext cx="2021353" cy="294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C3A38C-FA1D-40B4-9095-0AF081458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080" y="4364589"/>
            <a:ext cx="548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</a:rPr>
              <a:t>с 2010 года Праздник безопасности для пятиклассников со всего острова Сахалин;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</a:rPr>
              <a:t>онлайн-викторина;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</a:rPr>
              <a:t>конкурсы;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</a:rPr>
              <a:t>сезонные мероприятия.</a:t>
            </a:r>
            <a:endParaRPr lang="en-US" alt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F0BFF6-358F-4376-A2B4-039B981A4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1328" y="1476418"/>
            <a:ext cx="4228479" cy="33241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«Сеня предупреждает» (установлено 196 предупреждающих о цунамиопасных зонах и лавиноопасных участках аншлагов в 12 районах острова Сахалин);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«Сеня обучает»;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«Безопасность на воде»;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«Путешествуй безопасно».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0A643-2CB4-4F6F-9C46-D3146C1DE8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8</a:t>
            </a:fld>
            <a:endParaRPr lang="ru-RU" spc="-2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B6515-6ED6-407F-BF18-73ACD150EE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A88E82-F94E-49FB-BD19-EAD46DAF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Специальные проекты</a:t>
            </a:r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C1A14D5-BF27-4BBB-AD01-DF106C20F497}"/>
              </a:ext>
            </a:extLst>
          </p:cNvPr>
          <p:cNvSpPr/>
          <p:nvPr/>
        </p:nvSpPr>
        <p:spPr>
          <a:xfrm>
            <a:off x="160319" y="1295400"/>
            <a:ext cx="2209800" cy="2400300"/>
          </a:xfrm>
          <a:prstGeom prst="roundRect">
            <a:avLst>
              <a:gd name="adj" fmla="val 10000"/>
            </a:avLst>
          </a:prstGeom>
          <a:blipFill rotWithShape="0">
            <a:blip r:embed="rId3" cstate="print">
              <a:lum contrast="-20000"/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D4DA5C8-9AEE-493E-893B-96572272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3" y="3784000"/>
            <a:ext cx="4383284" cy="2465597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5166A7-FDBB-4BAB-A955-28DBA7E87CA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44" y="1293223"/>
            <a:ext cx="2022633" cy="24003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78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ABEE2B-3D80-4160-84C8-EC2608793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7557" y="971295"/>
            <a:ext cx="4554792" cy="41369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5715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Сайт программы «Безопасность – это важно!» www.senya-spasatel.ru, а также на официальном сайте компании www.sakhalinenergy.ru. 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5715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Публикации на сайтах партнеров программы – ГУ МЧС России по Сахалинской области https://65.mchs.gov.ru/ и министерства образования Сахалинской области https://obrazovanie.sakhalin.gov.ru/.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5715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рассылка сообщений на информационные ленты местных СМИ, изданий, специализирующихся на вопросах КСО.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571500" algn="l"/>
              </a:tabLs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жемесячный информационный бюллетень «Вести «Сахалин Энерджи».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5715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Трансляция мультфильмов на информационных экранах на улицах, в крупных торговых центрах и других общественных местах Южно-Сахалинска и других городов России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BAD4F-5DD7-418D-8031-24016546FF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49">
              <a:spcBef>
                <a:spcPts val="95"/>
              </a:spcBef>
            </a:pPr>
            <a:fld id="{0723C64D-B790-42A2-9FEA-E025A4E66DAA}" type="slidenum">
              <a:rPr lang="ru-RU" spc="-2" smtClean="0"/>
              <a:pPr marL="11549">
                <a:spcBef>
                  <a:spcPts val="95"/>
                </a:spcBef>
              </a:pPr>
              <a:t>9</a:t>
            </a:fld>
            <a:endParaRPr lang="ru-RU" spc="-2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2160BC-834B-4AE4-A41D-E1055820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Коммуникация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83037-84F1-4E1B-95B7-7BB898275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5" y="1295400"/>
            <a:ext cx="4000774" cy="30848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DA0CE-C47D-46E8-BE3D-F0AF709E8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24" y="3161574"/>
            <a:ext cx="2672976" cy="341790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8677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721</Words>
  <Application>Microsoft Office PowerPoint</Application>
  <PresentationFormat>On-screen Show (4:3)</PresentationFormat>
  <Paragraphs>90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FuturaDemiC</vt:lpstr>
      <vt:lpstr>Georgia</vt:lpstr>
      <vt:lpstr>Symbol</vt:lpstr>
      <vt:lpstr>Office Theme</vt:lpstr>
      <vt:lpstr>Программа  «Безопасность – это важно!»</vt:lpstr>
      <vt:lpstr>PowerPoint Presentation</vt:lpstr>
      <vt:lpstr>Цели и задачи</vt:lpstr>
      <vt:lpstr>Направления</vt:lpstr>
      <vt:lpstr>Мультфильмы</vt:lpstr>
      <vt:lpstr>Комиксы и настольные игры</vt:lpstr>
      <vt:lpstr>Культурно-массовые мероприятия </vt:lpstr>
      <vt:lpstr>Специальные проекты</vt:lpstr>
      <vt:lpstr>Коммуникация</vt:lpstr>
      <vt:lpstr>Результаты</vt:lpstr>
      <vt:lpstr>PowerPoint Presentation</vt:lpstr>
      <vt:lpstr>Знать об этом должен каждый,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16_01_2019_1.indd</dc:title>
  <dc:creator>Gromo</dc:creator>
  <cp:lastModifiedBy>Semitko, Marina SEIC-CAD</cp:lastModifiedBy>
  <cp:revision>126</cp:revision>
  <dcterms:created xsi:type="dcterms:W3CDTF">2019-01-22T23:38:56Z</dcterms:created>
  <dcterms:modified xsi:type="dcterms:W3CDTF">2022-06-12T07:40:32Z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2019-01-16T00:00:00Z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2019-01-22T00:00:00Z</vt:filetime>
  </property>
</Properties>
</file>