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7" r:id="rId3"/>
    <p:sldId id="280" r:id="rId4"/>
    <p:sldId id="299" r:id="rId5"/>
    <p:sldId id="307" r:id="rId6"/>
    <p:sldId id="303" r:id="rId7"/>
    <p:sldId id="260" r:id="rId8"/>
    <p:sldId id="315" r:id="rId9"/>
    <p:sldId id="264" r:id="rId10"/>
  </p:sldIdLst>
  <p:sldSz cx="12192000" cy="6858000"/>
  <p:notesSz cx="6797675" cy="9926638"/>
  <p:embeddedFontLst>
    <p:embeddedFont>
      <p:font typeface="Circe" panose="020B0604020202020204" charset="-52"/>
      <p:regular r:id="rId12"/>
    </p:embeddedFont>
    <p:embeddedFont>
      <p:font typeface="Circe Bold" panose="020B0604020202020204" charset="-52"/>
      <p:bold r:id="rId13"/>
    </p:embeddedFont>
    <p:embeddedFont>
      <p:font typeface="Circe Extra Bold" panose="020B0604020202020204" charset="0"/>
      <p:bold r:id="rId14"/>
    </p:embeddedFont>
    <p:embeddedFont>
      <p:font typeface="Montserrat" panose="020B0604020202020204" charset="-52"/>
      <p:regular r:id="rId15"/>
      <p:bold r:id="rId16"/>
      <p:italic r:id="rId17"/>
    </p:embeddedFont>
    <p:embeddedFont>
      <p:font typeface="Circe Light" panose="020B0604020202020204" charset="-52"/>
      <p:regular r:id="rId18"/>
    </p:embeddedFont>
    <p:embeddedFont>
      <p:font typeface="Montserrat Black" panose="020B0604020202020204" charset="-52"/>
      <p:bold r:id="rId19"/>
    </p:embeddedFont>
    <p:embeddedFont>
      <p:font typeface="Calibri" panose="020F0502020204030204" pitchFamily="34" charset="0"/>
      <p:regular r:id="rId20"/>
      <p:bold r:id="rId21"/>
      <p:italic r:id="rId22"/>
      <p:boldItalic r:id="rId23"/>
    </p:embeddedFont>
    <p:embeddedFont>
      <p:font typeface="Circe ExtraBold" panose="020B0604020202020204" charset="-52"/>
      <p:bold r:id="rId2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5" userDrawn="1">
          <p15:clr>
            <a:srgbClr val="A4A3A4"/>
          </p15:clr>
        </p15:guide>
        <p15:guide id="2" pos="3863" userDrawn="1">
          <p15:clr>
            <a:srgbClr val="A4A3A4"/>
          </p15:clr>
        </p15:guide>
        <p15:guide id="3" orient="horz" pos="3816" userDrawn="1">
          <p15:clr>
            <a:srgbClr val="A4A3A4"/>
          </p15:clr>
        </p15:guide>
        <p15:guide id="4" orient="horz" pos="1003" userDrawn="1">
          <p15:clr>
            <a:srgbClr val="A4A3A4"/>
          </p15:clr>
        </p15:guide>
        <p15:guide id="5" pos="2570" userDrawn="1">
          <p15:clr>
            <a:srgbClr val="A4A3A4"/>
          </p15:clr>
        </p15:guide>
        <p15:guide id="6" orient="horz" pos="1298" userDrawn="1">
          <p15:clr>
            <a:srgbClr val="A4A3A4"/>
          </p15:clr>
        </p15:guide>
        <p15:guide id="7" orient="horz" pos="1684" userDrawn="1">
          <p15:clr>
            <a:srgbClr val="A4A3A4"/>
          </p15:clr>
        </p15:guide>
        <p15:guide id="8" orient="horz" pos="2341" userDrawn="1">
          <p15:clr>
            <a:srgbClr val="A4A3A4"/>
          </p15:clr>
        </p15:guide>
        <p15:guide id="9" pos="5133" userDrawn="1">
          <p15:clr>
            <a:srgbClr val="A4A3A4"/>
          </p15:clr>
        </p15:guide>
        <p15:guide id="10" orient="horz" pos="2954" userDrawn="1">
          <p15:clr>
            <a:srgbClr val="A4A3A4"/>
          </p15:clr>
        </p15:guide>
        <p15:guide id="11" orient="horz" pos="3339" userDrawn="1">
          <p15:clr>
            <a:srgbClr val="A4A3A4"/>
          </p15:clr>
        </p15:guide>
        <p15:guide id="12" orient="horz" pos="3475" userDrawn="1">
          <p15:clr>
            <a:srgbClr val="A4A3A4"/>
          </p15:clr>
        </p15:guide>
        <p15:guide id="13" orient="horz" pos="4088" userDrawn="1">
          <p15:clr>
            <a:srgbClr val="A4A3A4"/>
          </p15:clr>
        </p15:guide>
        <p15:guide id="14" orient="horz" pos="2795" userDrawn="1">
          <p15:clr>
            <a:srgbClr val="A4A3A4"/>
          </p15:clr>
        </p15:guide>
        <p15:guide id="15" orient="horz" pos="3929" userDrawn="1">
          <p15:clr>
            <a:srgbClr val="A4A3A4"/>
          </p15:clr>
        </p15:guide>
        <p15:guide id="16" orient="horz" pos="4269" userDrawn="1">
          <p15:clr>
            <a:srgbClr val="A4A3A4"/>
          </p15:clr>
        </p15:guide>
        <p15:guide id="17"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274"/>
    <a:srgbClr val="AD1761"/>
    <a:srgbClr val="D3CFE9"/>
    <a:srgbClr val="D61965"/>
    <a:srgbClr val="D9A0C8"/>
    <a:srgbClr val="B82767"/>
    <a:srgbClr val="65236F"/>
    <a:srgbClr val="FEB859"/>
    <a:srgbClr val="641B53"/>
    <a:srgbClr val="382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6" d="100"/>
          <a:sy n="86" d="100"/>
        </p:scale>
        <p:origin x="10" y="-38"/>
      </p:cViewPr>
      <p:guideLst>
        <p:guide orient="horz" pos="2205"/>
        <p:guide orient="horz" pos="3816"/>
        <p:guide orient="horz" pos="1003"/>
        <p:guide orient="horz" pos="1298"/>
        <p:guide orient="horz" pos="1684"/>
        <p:guide orient="horz" pos="2341"/>
        <p:guide orient="horz" pos="2954"/>
        <p:guide orient="horz" pos="3339"/>
        <p:guide orient="horz" pos="3475"/>
        <p:guide orient="horz" pos="4088"/>
        <p:guide orient="horz" pos="2795"/>
        <p:guide orient="horz" pos="3929"/>
        <p:guide orient="horz" pos="4269"/>
        <p:guide pos="3863"/>
        <p:guide pos="2570"/>
        <p:guide pos="5133"/>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BE71CB0-8C01-4144-990E-86D05F6194A2}" type="datetimeFigureOut">
              <a:rPr lang="ru-RU" smtClean="0"/>
              <a:t>09.09.2020</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1E567E4-3BCE-4149-856C-FE9ACCAF15AE}" type="slidenum">
              <a:rPr lang="ru-RU" smtClean="0"/>
              <a:t>‹#›</a:t>
            </a:fld>
            <a:endParaRPr lang="ru-RU"/>
          </a:p>
        </p:txBody>
      </p:sp>
    </p:spTree>
    <p:extLst>
      <p:ext uri="{BB962C8B-B14F-4D97-AF65-F5344CB8AC3E}">
        <p14:creationId xmlns:p14="http://schemas.microsoft.com/office/powerpoint/2010/main" val="81405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9AB8617-ED7B-4C0C-BC8A-E6182773378F}" type="slidenum">
              <a:rPr lang="ru-RU" smtClean="0"/>
              <a:t>7</a:t>
            </a:fld>
            <a:endParaRPr lang="ru-RU"/>
          </a:p>
        </p:txBody>
      </p:sp>
    </p:spTree>
    <p:extLst>
      <p:ext uri="{BB962C8B-B14F-4D97-AF65-F5344CB8AC3E}">
        <p14:creationId xmlns:p14="http://schemas.microsoft.com/office/powerpoint/2010/main" val="191876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9AB8617-ED7B-4C0C-BC8A-E6182773378F}" type="slidenum">
              <a:rPr lang="ru-RU" smtClean="0"/>
              <a:t>8</a:t>
            </a:fld>
            <a:endParaRPr lang="ru-RU"/>
          </a:p>
        </p:txBody>
      </p:sp>
    </p:spTree>
    <p:extLst>
      <p:ext uri="{BB962C8B-B14F-4D97-AF65-F5344CB8AC3E}">
        <p14:creationId xmlns:p14="http://schemas.microsoft.com/office/powerpoint/2010/main" val="212986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C90F97E-2BE2-444E-8966-C9C4A9D1C837}" type="datetimeFigureOut">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9C6CA-0B0A-4895-9B8B-CB4B3CCEF086}" type="slidenum">
              <a:rPr lang="ru-RU" smtClean="0"/>
              <a:t>‹#›</a:t>
            </a:fld>
            <a:endParaRPr lang="ru-RU"/>
          </a:p>
        </p:txBody>
      </p:sp>
    </p:spTree>
    <p:extLst>
      <p:ext uri="{BB962C8B-B14F-4D97-AF65-F5344CB8AC3E}">
        <p14:creationId xmlns:p14="http://schemas.microsoft.com/office/powerpoint/2010/main" val="63907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C90F97E-2BE2-444E-8966-C9C4A9D1C837}" type="datetimeFigureOut">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9C6CA-0B0A-4895-9B8B-CB4B3CCEF086}" type="slidenum">
              <a:rPr lang="ru-RU" smtClean="0"/>
              <a:t>‹#›</a:t>
            </a:fld>
            <a:endParaRPr lang="ru-RU"/>
          </a:p>
        </p:txBody>
      </p:sp>
    </p:spTree>
    <p:extLst>
      <p:ext uri="{BB962C8B-B14F-4D97-AF65-F5344CB8AC3E}">
        <p14:creationId xmlns:p14="http://schemas.microsoft.com/office/powerpoint/2010/main" val="367867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C90F97E-2BE2-444E-8966-C9C4A9D1C837}" type="datetimeFigureOut">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9C6CA-0B0A-4895-9B8B-CB4B3CCEF086}" type="slidenum">
              <a:rPr lang="ru-RU" smtClean="0"/>
              <a:t>‹#›</a:t>
            </a:fld>
            <a:endParaRPr lang="ru-RU"/>
          </a:p>
        </p:txBody>
      </p:sp>
    </p:spTree>
    <p:extLst>
      <p:ext uri="{BB962C8B-B14F-4D97-AF65-F5344CB8AC3E}">
        <p14:creationId xmlns:p14="http://schemas.microsoft.com/office/powerpoint/2010/main" val="406257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C90F97E-2BE2-444E-8966-C9C4A9D1C837}" type="datetimeFigureOut">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9C6CA-0B0A-4895-9B8B-CB4B3CCEF086}" type="slidenum">
              <a:rPr lang="ru-RU" smtClean="0"/>
              <a:t>‹#›</a:t>
            </a:fld>
            <a:endParaRPr lang="ru-RU"/>
          </a:p>
        </p:txBody>
      </p:sp>
    </p:spTree>
    <p:extLst>
      <p:ext uri="{BB962C8B-B14F-4D97-AF65-F5344CB8AC3E}">
        <p14:creationId xmlns:p14="http://schemas.microsoft.com/office/powerpoint/2010/main" val="194491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C90F97E-2BE2-444E-8966-C9C4A9D1C837}" type="datetimeFigureOut">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9C6CA-0B0A-4895-9B8B-CB4B3CCEF086}" type="slidenum">
              <a:rPr lang="ru-RU" smtClean="0"/>
              <a:t>‹#›</a:t>
            </a:fld>
            <a:endParaRPr lang="ru-RU"/>
          </a:p>
        </p:txBody>
      </p:sp>
    </p:spTree>
    <p:extLst>
      <p:ext uri="{BB962C8B-B14F-4D97-AF65-F5344CB8AC3E}">
        <p14:creationId xmlns:p14="http://schemas.microsoft.com/office/powerpoint/2010/main" val="207739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C90F97E-2BE2-444E-8966-C9C4A9D1C837}" type="datetimeFigureOut">
              <a:rPr lang="ru-RU" smtClean="0"/>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9C6CA-0B0A-4895-9B8B-CB4B3CCEF086}" type="slidenum">
              <a:rPr lang="ru-RU" smtClean="0"/>
              <a:t>‹#›</a:t>
            </a:fld>
            <a:endParaRPr lang="ru-RU"/>
          </a:p>
        </p:txBody>
      </p:sp>
    </p:spTree>
    <p:extLst>
      <p:ext uri="{BB962C8B-B14F-4D97-AF65-F5344CB8AC3E}">
        <p14:creationId xmlns:p14="http://schemas.microsoft.com/office/powerpoint/2010/main" val="426600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C90F97E-2BE2-444E-8966-C9C4A9D1C837}" type="datetimeFigureOut">
              <a:rPr lang="ru-RU" smtClean="0"/>
              <a:t>09.09.2020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49C6CA-0B0A-4895-9B8B-CB4B3CCEF086}" type="slidenum">
              <a:rPr lang="ru-RU" smtClean="0"/>
              <a:t>‹#›</a:t>
            </a:fld>
            <a:endParaRPr lang="ru-RU"/>
          </a:p>
        </p:txBody>
      </p:sp>
    </p:spTree>
    <p:extLst>
      <p:ext uri="{BB962C8B-B14F-4D97-AF65-F5344CB8AC3E}">
        <p14:creationId xmlns:p14="http://schemas.microsoft.com/office/powerpoint/2010/main" val="15587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C90F97E-2BE2-444E-8966-C9C4A9D1C837}" type="datetimeFigureOut">
              <a:rPr lang="ru-RU" smtClean="0"/>
              <a:t>09.09.2020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49C6CA-0B0A-4895-9B8B-CB4B3CCEF086}" type="slidenum">
              <a:rPr lang="ru-RU" smtClean="0"/>
              <a:t>‹#›</a:t>
            </a:fld>
            <a:endParaRPr lang="ru-RU"/>
          </a:p>
        </p:txBody>
      </p:sp>
    </p:spTree>
    <p:extLst>
      <p:ext uri="{BB962C8B-B14F-4D97-AF65-F5344CB8AC3E}">
        <p14:creationId xmlns:p14="http://schemas.microsoft.com/office/powerpoint/2010/main" val="339269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90F97E-2BE2-444E-8966-C9C4A9D1C837}" type="datetimeFigureOut">
              <a:rPr lang="ru-RU" smtClean="0"/>
              <a:t>09.09.2020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49C6CA-0B0A-4895-9B8B-CB4B3CCEF086}" type="slidenum">
              <a:rPr lang="ru-RU" smtClean="0"/>
              <a:t>‹#›</a:t>
            </a:fld>
            <a:endParaRPr lang="ru-RU"/>
          </a:p>
        </p:txBody>
      </p:sp>
    </p:spTree>
    <p:extLst>
      <p:ext uri="{BB962C8B-B14F-4D97-AF65-F5344CB8AC3E}">
        <p14:creationId xmlns:p14="http://schemas.microsoft.com/office/powerpoint/2010/main" val="396107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C90F97E-2BE2-444E-8966-C9C4A9D1C837}" type="datetimeFigureOut">
              <a:rPr lang="ru-RU" smtClean="0"/>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9C6CA-0B0A-4895-9B8B-CB4B3CCEF086}" type="slidenum">
              <a:rPr lang="ru-RU" smtClean="0"/>
              <a:t>‹#›</a:t>
            </a:fld>
            <a:endParaRPr lang="ru-RU"/>
          </a:p>
        </p:txBody>
      </p:sp>
    </p:spTree>
    <p:extLst>
      <p:ext uri="{BB962C8B-B14F-4D97-AF65-F5344CB8AC3E}">
        <p14:creationId xmlns:p14="http://schemas.microsoft.com/office/powerpoint/2010/main" val="205332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C90F97E-2BE2-444E-8966-C9C4A9D1C837}" type="datetimeFigureOut">
              <a:rPr lang="ru-RU" smtClean="0"/>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9C6CA-0B0A-4895-9B8B-CB4B3CCEF086}" type="slidenum">
              <a:rPr lang="ru-RU" smtClean="0"/>
              <a:t>‹#›</a:t>
            </a:fld>
            <a:endParaRPr lang="ru-RU"/>
          </a:p>
        </p:txBody>
      </p:sp>
    </p:spTree>
    <p:extLst>
      <p:ext uri="{BB962C8B-B14F-4D97-AF65-F5344CB8AC3E}">
        <p14:creationId xmlns:p14="http://schemas.microsoft.com/office/powerpoint/2010/main" val="174060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irce" panose="020B0502020203020203" pitchFamily="34" charset="-52"/>
              </a:defRPr>
            </a:lvl1pPr>
          </a:lstStyle>
          <a:p>
            <a:fld id="{EC90F97E-2BE2-444E-8966-C9C4A9D1C837}" type="datetimeFigureOut">
              <a:rPr lang="ru-RU" smtClean="0"/>
              <a:pPr/>
              <a:t>09.09.2020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irce" panose="020B0502020203020203" pitchFamily="34" charset="-52"/>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irce" panose="020B0502020203020203" pitchFamily="34" charset="-52"/>
              </a:defRPr>
            </a:lvl1pPr>
          </a:lstStyle>
          <a:p>
            <a:fld id="{6A49C6CA-0B0A-4895-9B8B-CB4B3CCEF086}" type="slidenum">
              <a:rPr lang="ru-RU" smtClean="0"/>
              <a:pPr/>
              <a:t>‹#›</a:t>
            </a:fld>
            <a:endParaRPr lang="ru-RU" dirty="0"/>
          </a:p>
        </p:txBody>
      </p:sp>
    </p:spTree>
    <p:extLst>
      <p:ext uri="{BB962C8B-B14F-4D97-AF65-F5344CB8AC3E}">
        <p14:creationId xmlns:p14="http://schemas.microsoft.com/office/powerpoint/2010/main" val="2368411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irce Light" panose="020B0402020203020203" pitchFamily="34" charset="-5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irce" panose="020B0502020203020203" pitchFamily="34"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irce" panose="020B0502020203020203" pitchFamily="34"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irce" panose="020B0502020203020203" pitchFamily="34"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irce" panose="020B0502020203020203" pitchFamily="34"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irce" panose="020B0502020203020203" pitchFamily="34"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dvnovosti.ru/komsomolsk/2019/09/15/104549/" TargetMode="External"/><Relationship Id="rId13" Type="http://schemas.openxmlformats.org/officeDocument/2006/relationships/image" Target="../media/image13.png"/><Relationship Id="rId3" Type="http://schemas.openxmlformats.org/officeDocument/2006/relationships/image" Target="../media/image12.jpeg"/><Relationship Id="rId7" Type="http://schemas.openxmlformats.org/officeDocument/2006/relationships/hyperlink" Target="https://youtu.be/OB5iHAveINw" TargetMode="External"/><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youtu.be/GDyopO6oQ-8" TargetMode="External"/><Relationship Id="rId11" Type="http://schemas.openxmlformats.org/officeDocument/2006/relationships/hyperlink" Target="https://www.amgpgu.ru/news/57464603/" TargetMode="External"/><Relationship Id="rId5" Type="http://schemas.openxmlformats.org/officeDocument/2006/relationships/hyperlink" Target="https://vk.com/club95244519" TargetMode="External"/><Relationship Id="rId15" Type="http://schemas.openxmlformats.org/officeDocument/2006/relationships/image" Target="../media/image15.png"/><Relationship Id="rId10" Type="http://schemas.openxmlformats.org/officeDocument/2006/relationships/hyperlink" Target="https://www.instagram.com/p/B-qPsWAjbou/" TargetMode="External"/><Relationship Id="rId4" Type="http://schemas.openxmlformats.org/officeDocument/2006/relationships/hyperlink" Target="https://www.instagram.com/ippoterapiya_kms/" TargetMode="External"/><Relationship Id="rId9" Type="http://schemas.openxmlformats.org/officeDocument/2006/relationships/hyperlink" Target="https://dv.land/people/kon-s-rozovoi-grivoi" TargetMode="Externa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stagram.com/p/B0n4BSDBzKE/"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instagram.com/p/Bzk2v8jle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a:extLst>
              <a:ext uri="{FF2B5EF4-FFF2-40B4-BE49-F238E27FC236}">
                <a16:creationId xmlns:a16="http://schemas.microsoft.com/office/drawing/2014/main" xmlns="" id="{EFD69B0A-A38D-4CB1-82F1-058342C68D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7" y="-972645"/>
            <a:ext cx="12191238" cy="6858000"/>
          </a:xfrm>
          <a:prstGeom prst="rect">
            <a:avLst/>
          </a:prstGeom>
        </p:spPr>
      </p:pic>
      <p:grpSp>
        <p:nvGrpSpPr>
          <p:cNvPr id="5" name="Группа 4"/>
          <p:cNvGrpSpPr/>
          <p:nvPr/>
        </p:nvGrpSpPr>
        <p:grpSpPr>
          <a:xfrm>
            <a:off x="-477449" y="-1002997"/>
            <a:ext cx="12641411" cy="8037663"/>
            <a:chOff x="-486997" y="-1002997"/>
            <a:chExt cx="12901197" cy="8037663"/>
          </a:xfrm>
        </p:grpSpPr>
        <p:grpSp>
          <p:nvGrpSpPr>
            <p:cNvPr id="4" name="Группа 3"/>
            <p:cNvGrpSpPr/>
            <p:nvPr/>
          </p:nvGrpSpPr>
          <p:grpSpPr>
            <a:xfrm>
              <a:off x="-486997" y="-1002997"/>
              <a:ext cx="12901197" cy="8037663"/>
              <a:chOff x="-709197" y="-1048347"/>
              <a:chExt cx="12901197" cy="8037663"/>
            </a:xfrm>
          </p:grpSpPr>
          <p:sp>
            <p:nvSpPr>
              <p:cNvPr id="7" name="Прямоугольник 6"/>
              <p:cNvSpPr/>
              <p:nvPr/>
            </p:nvSpPr>
            <p:spPr>
              <a:xfrm>
                <a:off x="0" y="5794189"/>
                <a:ext cx="12192000" cy="1063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latin typeface="Circe" panose="020B0502020203020203" pitchFamily="34" charset="-52"/>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298" y="5742844"/>
                <a:ext cx="1246472" cy="1246472"/>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8162" y="5966168"/>
                <a:ext cx="734804" cy="734804"/>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3561" y="6048071"/>
                <a:ext cx="1048469" cy="557228"/>
              </a:xfrm>
              <a:prstGeom prst="rect">
                <a:avLst/>
              </a:prstGeom>
            </p:spPr>
          </p:pic>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4620" y="5993064"/>
                <a:ext cx="1153062" cy="648662"/>
              </a:xfrm>
              <a:prstGeom prst="rect">
                <a:avLst/>
              </a:prstGeom>
            </p:spPr>
          </p:pic>
          <p:pic>
            <p:nvPicPr>
              <p:cNvPr id="1028" name="Picture 4" descr="Картинки по запросу РД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1851" y="6041180"/>
                <a:ext cx="521431" cy="600051"/>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0509" y="5922246"/>
                <a:ext cx="822648" cy="822648"/>
              </a:xfrm>
              <a:prstGeom prst="rect">
                <a:avLst/>
              </a:prstGeom>
            </p:spPr>
          </p:pic>
          <p:pic>
            <p:nvPicPr>
              <p:cNvPr id="16" name="Рисунок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4466" y="5721202"/>
                <a:ext cx="1224735" cy="1224735"/>
              </a:xfrm>
              <a:prstGeom prst="rect">
                <a:avLst/>
              </a:prstGeom>
            </p:spPr>
          </p:pic>
          <p:sp>
            <p:nvSpPr>
              <p:cNvPr id="22" name="Прямоугольник 21">
                <a:extLst>
                  <a:ext uri="{FF2B5EF4-FFF2-40B4-BE49-F238E27FC236}">
                    <a16:creationId xmlns:a16="http://schemas.microsoft.com/office/drawing/2014/main" xmlns="" id="{E6C6CCDE-DD09-42AE-B302-B2B8C8C92F55}"/>
                  </a:ext>
                </a:extLst>
              </p:cNvPr>
              <p:cNvSpPr/>
              <p:nvPr/>
            </p:nvSpPr>
            <p:spPr>
              <a:xfrm>
                <a:off x="-709197" y="-1048347"/>
                <a:ext cx="12662094" cy="6842536"/>
              </a:xfrm>
              <a:prstGeom prst="rect">
                <a:avLst/>
              </a:prstGeom>
              <a:gradFill>
                <a:gsLst>
                  <a:gs pos="0">
                    <a:srgbClr val="AD1761">
                      <a:alpha val="75000"/>
                    </a:srgbClr>
                  </a:gs>
                  <a:gs pos="100000">
                    <a:srgbClr val="002060">
                      <a:alpha val="75000"/>
                    </a:srgbClr>
                  </a:gs>
                </a:gsLst>
                <a:lin ang="72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600" dirty="0">
                  <a:solidFill>
                    <a:schemeClr val="bg1"/>
                  </a:solidFill>
                  <a:effectLst>
                    <a:glow rad="127000">
                      <a:srgbClr val="6545BF"/>
                    </a:glow>
                  </a:effectLst>
                  <a:latin typeface="Circe" panose="020B0502020203020203" pitchFamily="34" charset="-52"/>
                </a:endParaRPr>
              </a:p>
            </p:txBody>
          </p:sp>
          <p:pic>
            <p:nvPicPr>
              <p:cNvPr id="24" name="Рисунок 23">
                <a:extLst>
                  <a:ext uri="{FF2B5EF4-FFF2-40B4-BE49-F238E27FC236}">
                    <a16:creationId xmlns:a16="http://schemas.microsoft.com/office/drawing/2014/main" xmlns="" id="{FDEF87EF-3BD2-4BE9-8EF2-86624F3FCA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40152" y="-164644"/>
                <a:ext cx="2682301" cy="2714860"/>
              </a:xfrm>
              <a:prstGeom prst="rect">
                <a:avLst/>
              </a:prstGeom>
            </p:spPr>
          </p:pic>
        </p:grpSp>
        <p:sp>
          <p:nvSpPr>
            <p:cNvPr id="17" name="Прямоугольник 16">
              <a:extLst>
                <a:ext uri="{FF2B5EF4-FFF2-40B4-BE49-F238E27FC236}">
                  <a16:creationId xmlns:a16="http://schemas.microsoft.com/office/drawing/2014/main" xmlns="" id="{0CA96DB5-0D9F-4948-8F55-7C9B61505B1B}"/>
                </a:ext>
              </a:extLst>
            </p:cNvPr>
            <p:cNvSpPr/>
            <p:nvPr/>
          </p:nvSpPr>
          <p:spPr>
            <a:xfrm>
              <a:off x="599050" y="4079111"/>
              <a:ext cx="4678224" cy="1015663"/>
            </a:xfrm>
            <a:prstGeom prst="rect">
              <a:avLst/>
            </a:prstGeom>
          </p:spPr>
          <p:txBody>
            <a:bodyPr wrap="square">
              <a:spAutoFit/>
            </a:bodyPr>
            <a:lstStyle/>
            <a:p>
              <a:pPr>
                <a:lnSpc>
                  <a:spcPts val="2400"/>
                </a:lnSpc>
              </a:pPr>
              <a:r>
                <a:rPr lang="ru-RU" sz="2800" dirty="0">
                  <a:solidFill>
                    <a:schemeClr val="bg1"/>
                  </a:solidFill>
                  <a:effectLst/>
                  <a:latin typeface="Circe Bold" panose="020B0602020203020203" pitchFamily="34" charset="-52"/>
                </a:rPr>
                <a:t>АВТОР ПРОЕКТА: </a:t>
              </a:r>
              <a:br>
                <a:rPr lang="ru-RU" sz="2800" dirty="0">
                  <a:solidFill>
                    <a:schemeClr val="bg1"/>
                  </a:solidFill>
                  <a:effectLst/>
                  <a:latin typeface="Circe Bold" panose="020B0602020203020203" pitchFamily="34" charset="-52"/>
                </a:rPr>
              </a:br>
              <a:r>
                <a:rPr lang="ru-RU" sz="2800" dirty="0">
                  <a:solidFill>
                    <a:schemeClr val="bg1"/>
                  </a:solidFill>
                  <a:effectLst/>
                  <a:latin typeface="Circe Bold" panose="020B0602020203020203" pitchFamily="34" charset="-52"/>
                </a:rPr>
                <a:t>Кузнецова Кристина Владимировна</a:t>
              </a:r>
            </a:p>
          </p:txBody>
        </p:sp>
        <p:sp>
          <p:nvSpPr>
            <p:cNvPr id="19" name="Прямоугольник 18">
              <a:extLst>
                <a:ext uri="{FF2B5EF4-FFF2-40B4-BE49-F238E27FC236}">
                  <a16:creationId xmlns:a16="http://schemas.microsoft.com/office/drawing/2014/main" xmlns="" id="{0CA96DB5-0D9F-4948-8F55-7C9B61505B1B}"/>
                </a:ext>
              </a:extLst>
            </p:cNvPr>
            <p:cNvSpPr/>
            <p:nvPr/>
          </p:nvSpPr>
          <p:spPr>
            <a:xfrm>
              <a:off x="732241" y="2673350"/>
              <a:ext cx="6057082" cy="738664"/>
            </a:xfrm>
            <a:prstGeom prst="rect">
              <a:avLst/>
            </a:prstGeom>
          </p:spPr>
          <p:txBody>
            <a:bodyPr wrap="square">
              <a:spAutoFit/>
            </a:bodyPr>
            <a:lstStyle/>
            <a:p>
              <a:pPr>
                <a:lnSpc>
                  <a:spcPts val="2400"/>
                </a:lnSpc>
              </a:pPr>
              <a:r>
                <a:rPr lang="ru-RU" sz="2800" dirty="0">
                  <a:solidFill>
                    <a:schemeClr val="bg1"/>
                  </a:solidFill>
                  <a:effectLst/>
                  <a:latin typeface="Circe Bold" panose="020B0602020203020203" pitchFamily="34" charset="-52"/>
                </a:rPr>
                <a:t>НОМИНАЦИЯ: Равенство </a:t>
              </a:r>
              <a:r>
                <a:rPr lang="ru-RU" sz="2800" dirty="0">
                  <a:solidFill>
                    <a:schemeClr val="bg1"/>
                  </a:solidFill>
                  <a:latin typeface="Circe Bold" panose="020B0602020203020203" pitchFamily="34" charset="-52"/>
                </a:rPr>
                <a:t>в</a:t>
              </a:r>
              <a:r>
                <a:rPr lang="ru-RU" sz="2800" dirty="0">
                  <a:solidFill>
                    <a:schemeClr val="bg1"/>
                  </a:solidFill>
                  <a:effectLst/>
                  <a:latin typeface="Circe Bold" panose="020B0602020203020203" pitchFamily="34" charset="-52"/>
                </a:rPr>
                <a:t>озможностей</a:t>
              </a:r>
            </a:p>
          </p:txBody>
        </p:sp>
        <p:sp>
          <p:nvSpPr>
            <p:cNvPr id="23" name="Прямоугольник 22">
              <a:extLst>
                <a:ext uri="{FF2B5EF4-FFF2-40B4-BE49-F238E27FC236}">
                  <a16:creationId xmlns:a16="http://schemas.microsoft.com/office/drawing/2014/main" xmlns="" id="{59218649-47E9-455B-AC22-6860FB14F137}"/>
                </a:ext>
              </a:extLst>
            </p:cNvPr>
            <p:cNvSpPr/>
            <p:nvPr/>
          </p:nvSpPr>
          <p:spPr>
            <a:xfrm>
              <a:off x="732241" y="1564684"/>
              <a:ext cx="8361828" cy="1077218"/>
            </a:xfrm>
            <a:prstGeom prst="rect">
              <a:avLst/>
            </a:prstGeom>
          </p:spPr>
          <p:txBody>
            <a:bodyPr wrap="square">
              <a:spAutoFit/>
            </a:bodyPr>
            <a:lstStyle/>
            <a:p>
              <a:pPr>
                <a:spcAft>
                  <a:spcPts val="800"/>
                </a:spcAft>
              </a:pPr>
              <a:r>
                <a:rPr lang="ru-RU" sz="3200" dirty="0" err="1">
                  <a:solidFill>
                    <a:schemeClr val="bg1"/>
                  </a:solidFill>
                  <a:effectLst>
                    <a:glow rad="444500">
                      <a:srgbClr val="002060">
                        <a:alpha val="13000"/>
                      </a:srgbClr>
                    </a:glow>
                  </a:effectLst>
                  <a:latin typeface="Circe Bold" panose="020B0602020203020203" pitchFamily="34" charset="-52"/>
                  <a:ea typeface="Calibri" panose="020F0502020204030204" pitchFamily="34" charset="0"/>
                  <a:cs typeface="Times New Roman" panose="02020603050405020304" pitchFamily="18" charset="0"/>
                </a:rPr>
                <a:t>Иппотерапия</a:t>
              </a:r>
              <a:r>
                <a:rPr lang="ru-RU" sz="3200" dirty="0">
                  <a:solidFill>
                    <a:schemeClr val="bg1"/>
                  </a:solidFill>
                  <a:effectLst>
                    <a:glow rad="444500">
                      <a:srgbClr val="002060">
                        <a:alpha val="13000"/>
                      </a:srgbClr>
                    </a:glow>
                  </a:effectLst>
                  <a:latin typeface="Circe Bold" panose="020B0602020203020203" pitchFamily="34" charset="-52"/>
                  <a:ea typeface="Calibri" panose="020F0502020204030204" pitchFamily="34" charset="0"/>
                  <a:cs typeface="Times New Roman" panose="02020603050405020304" pitchFamily="18" charset="0"/>
                </a:rPr>
                <a:t> и </a:t>
              </a:r>
              <a:r>
                <a:rPr lang="ru-RU" sz="3200" dirty="0" err="1">
                  <a:solidFill>
                    <a:schemeClr val="bg1"/>
                  </a:solidFill>
                  <a:effectLst>
                    <a:glow rad="444500">
                      <a:srgbClr val="002060">
                        <a:alpha val="13000"/>
                      </a:srgbClr>
                    </a:glow>
                  </a:effectLst>
                  <a:latin typeface="Circe Bold" panose="020B0602020203020203" pitchFamily="34" charset="-52"/>
                  <a:ea typeface="Calibri" panose="020F0502020204030204" pitchFamily="34" charset="0"/>
                  <a:cs typeface="Times New Roman" panose="02020603050405020304" pitchFamily="18" charset="0"/>
                </a:rPr>
                <a:t>ипповенция</a:t>
              </a:r>
              <a:r>
                <a:rPr lang="ru-RU" sz="3200" dirty="0">
                  <a:solidFill>
                    <a:schemeClr val="bg1"/>
                  </a:solidFill>
                  <a:effectLst>
                    <a:glow rad="444500">
                      <a:srgbClr val="002060">
                        <a:alpha val="13000"/>
                      </a:srgbClr>
                    </a:glow>
                  </a:effectLst>
                  <a:latin typeface="Circe Bold" panose="020B0602020203020203" pitchFamily="34" charset="-52"/>
                  <a:ea typeface="Calibri" panose="020F0502020204030204" pitchFamily="34" charset="0"/>
                  <a:cs typeface="Times New Roman" panose="02020603050405020304" pitchFamily="18" charset="0"/>
                </a:rPr>
                <a:t> от «Доктор лошадь»</a:t>
              </a:r>
              <a:endParaRPr lang="ru-RU" sz="3200" dirty="0">
                <a:solidFill>
                  <a:schemeClr val="bg1"/>
                </a:solidFill>
                <a:effectLst>
                  <a:glow rad="444500">
                    <a:srgbClr val="002060">
                      <a:alpha val="13000"/>
                    </a:srgbClr>
                  </a:glow>
                </a:effectLst>
                <a:latin typeface="Circe ExtraBold" panose="020B0802020203020203" pitchFamily="34" charset="-52"/>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0512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0" y="-1013378"/>
            <a:ext cx="13913594" cy="11176727"/>
            <a:chOff x="-1" y="-1013378"/>
            <a:chExt cx="13913594" cy="11176727"/>
          </a:xfrm>
        </p:grpSpPr>
        <p:sp>
          <p:nvSpPr>
            <p:cNvPr id="6" name="Прямоугольник 5"/>
            <p:cNvSpPr/>
            <p:nvPr/>
          </p:nvSpPr>
          <p:spPr>
            <a:xfrm>
              <a:off x="0" y="881149"/>
              <a:ext cx="12258676" cy="914702"/>
            </a:xfrm>
            <a:prstGeom prst="rect">
              <a:avLst/>
            </a:prstGeom>
            <a:solidFill>
              <a:srgbClr val="AD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40" name="Овал 39"/>
            <p:cNvSpPr/>
            <p:nvPr/>
          </p:nvSpPr>
          <p:spPr>
            <a:xfrm>
              <a:off x="10098186" y="-1013378"/>
              <a:ext cx="3641558" cy="3641558"/>
            </a:xfrm>
            <a:prstGeom prst="ellipse">
              <a:avLst/>
            </a:prstGeom>
            <a:noFill/>
            <a:ln w="889000">
              <a:solidFill>
                <a:srgbClr val="6545B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5" name="Прямоугольник 4"/>
            <p:cNvSpPr/>
            <p:nvPr/>
          </p:nvSpPr>
          <p:spPr>
            <a:xfrm rot="10800000">
              <a:off x="-1" y="1762298"/>
              <a:ext cx="12258675" cy="5232398"/>
            </a:xfrm>
            <a:prstGeom prst="rect">
              <a:avLst/>
            </a:prstGeom>
            <a:gradFill>
              <a:gsLst>
                <a:gs pos="0">
                  <a:srgbClr val="AD1761"/>
                </a:gs>
                <a:gs pos="100000">
                  <a:srgbClr val="00206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latin typeface="Circe" panose="020B0502020203020203" pitchFamily="34" charset="-52"/>
              </a:endParaRPr>
            </a:p>
          </p:txBody>
        </p:sp>
        <p:sp>
          <p:nvSpPr>
            <p:cNvPr id="12" name="Овал 11"/>
            <p:cNvSpPr/>
            <p:nvPr/>
          </p:nvSpPr>
          <p:spPr>
            <a:xfrm>
              <a:off x="8439719" y="4689475"/>
              <a:ext cx="5473874" cy="5473874"/>
            </a:xfrm>
            <a:prstGeom prst="ellipse">
              <a:avLst/>
            </a:prstGeom>
            <a:noFill/>
            <a:ln w="1270000">
              <a:solidFill>
                <a:srgbClr val="6545B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4" name="Прямоугольник 3"/>
            <p:cNvSpPr/>
            <p:nvPr/>
          </p:nvSpPr>
          <p:spPr>
            <a:xfrm>
              <a:off x="0" y="0"/>
              <a:ext cx="12192000" cy="881149"/>
            </a:xfrm>
            <a:prstGeom prst="rect">
              <a:avLst/>
            </a:prstGeom>
            <a:solidFill>
              <a:srgbClr val="78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grpSp>
      <p:sp>
        <p:nvSpPr>
          <p:cNvPr id="2" name="Прямоугольник 1"/>
          <p:cNvSpPr/>
          <p:nvPr/>
        </p:nvSpPr>
        <p:spPr>
          <a:xfrm>
            <a:off x="3563484" y="283884"/>
            <a:ext cx="5138058" cy="553357"/>
          </a:xfrm>
          <a:prstGeom prst="rect">
            <a:avLst/>
          </a:prstGeom>
        </p:spPr>
        <p:txBody>
          <a:bodyPr wrap="square">
            <a:spAutoFit/>
          </a:bodyPr>
          <a:lstStyle/>
          <a:p>
            <a:pPr algn="ctr">
              <a:lnSpc>
                <a:spcPct val="107000"/>
              </a:lnSpc>
              <a:spcAft>
                <a:spcPts val="800"/>
              </a:spcAft>
            </a:pPr>
            <a:r>
              <a:rPr lang="ru-RU" sz="2800" dirty="0">
                <a:solidFill>
                  <a:schemeClr val="bg1"/>
                </a:solidFill>
                <a:latin typeface="Circe Bold" panose="020B0602020203020203" pitchFamily="34" charset="-52"/>
                <a:ea typeface="Calibri" panose="020F0502020204030204" pitchFamily="34" charset="0"/>
                <a:cs typeface="Times New Roman" panose="02020603050405020304" pitchFamily="18" charset="0"/>
              </a:rPr>
              <a:t>ЦЕЛИ И ЗАДАЧИ ПРОЕКТА</a:t>
            </a:r>
          </a:p>
        </p:txBody>
      </p:sp>
      <p:pic>
        <p:nvPicPr>
          <p:cNvPr id="32" name="Рисунок 31">
            <a:extLst>
              <a:ext uri="{FF2B5EF4-FFF2-40B4-BE49-F238E27FC236}">
                <a16:creationId xmlns:a16="http://schemas.microsoft.com/office/drawing/2014/main" xmlns="" id="{FDEF87EF-3BD2-4BE9-8EF2-86624F3FCA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6274" y="5537043"/>
            <a:ext cx="1281206" cy="1296758"/>
          </a:xfrm>
          <a:prstGeom prst="rect">
            <a:avLst/>
          </a:prstGeom>
        </p:spPr>
      </p:pic>
      <p:sp>
        <p:nvSpPr>
          <p:cNvPr id="41" name="Прямоугольник 40"/>
          <p:cNvSpPr/>
          <p:nvPr/>
        </p:nvSpPr>
        <p:spPr>
          <a:xfrm>
            <a:off x="1171858" y="2112633"/>
            <a:ext cx="10943941" cy="369332"/>
          </a:xfrm>
          <a:prstGeom prst="rect">
            <a:avLst/>
          </a:prstGeom>
        </p:spPr>
        <p:txBody>
          <a:bodyPr wrap="square">
            <a:spAutoFit/>
          </a:bodyPr>
          <a:lstStyle/>
          <a:p>
            <a:endParaRPr lang="ru-RU" dirty="0">
              <a:solidFill>
                <a:schemeClr val="bg1"/>
              </a:solidFill>
              <a:latin typeface="Circe" panose="020B0604020202020204" charset="-52"/>
              <a:cs typeface="Circe Extra Bold" panose="020B0604020202020204" charset="0"/>
            </a:endParaRPr>
          </a:p>
        </p:txBody>
      </p:sp>
      <p:sp>
        <p:nvSpPr>
          <p:cNvPr id="42" name="Прямоугольник 41"/>
          <p:cNvSpPr/>
          <p:nvPr/>
        </p:nvSpPr>
        <p:spPr>
          <a:xfrm>
            <a:off x="1171859" y="3020767"/>
            <a:ext cx="6096000" cy="369332"/>
          </a:xfrm>
          <a:prstGeom prst="rect">
            <a:avLst/>
          </a:prstGeom>
        </p:spPr>
        <p:txBody>
          <a:bodyPr>
            <a:spAutoFit/>
          </a:bodyPr>
          <a:lstStyle/>
          <a:p>
            <a:endParaRPr lang="ru-RU" dirty="0">
              <a:solidFill>
                <a:schemeClr val="bg1"/>
              </a:solidFill>
              <a:latin typeface="Circe" panose="020B0604020202020204" charset="-52"/>
              <a:cs typeface="Circe Extra Bold" panose="020B0604020202020204" charset="0"/>
            </a:endParaRPr>
          </a:p>
        </p:txBody>
      </p:sp>
      <p:sp>
        <p:nvSpPr>
          <p:cNvPr id="7" name="Прямоугольник 6"/>
          <p:cNvSpPr/>
          <p:nvPr/>
        </p:nvSpPr>
        <p:spPr>
          <a:xfrm>
            <a:off x="914399" y="1121125"/>
            <a:ext cx="10686197" cy="6001643"/>
          </a:xfrm>
          <a:prstGeom prst="rect">
            <a:avLst/>
          </a:prstGeom>
        </p:spPr>
        <p:txBody>
          <a:bodyPr wrap="square">
            <a:spAutoFit/>
          </a:bodyPr>
          <a:lstStyle/>
          <a:p>
            <a:r>
              <a:rPr lang="ru-RU" sz="1600" dirty="0">
                <a:solidFill>
                  <a:schemeClr val="bg1"/>
                </a:solidFill>
                <a:latin typeface="Times New Roman" panose="02020603050405020304" pitchFamily="18" charset="0"/>
                <a:cs typeface="Times New Roman" panose="02020603050405020304" pitchFamily="18" charset="0"/>
              </a:rPr>
              <a:t>В Комсомольске-на-Амуре проживает 250 тысяч человек из них около 650 детей инвалидов. Примерно 300 детей инвалидов нуждаются в иппотерапии (адаптивной верховой езде). </a:t>
            </a:r>
          </a:p>
          <a:p>
            <a:r>
              <a:rPr lang="ru-RU" sz="1600" b="1" dirty="0">
                <a:solidFill>
                  <a:srgbClr val="FFFF00"/>
                </a:solidFill>
                <a:latin typeface="Times New Roman" panose="02020603050405020304" pitchFamily="18" charset="0"/>
                <a:cs typeface="Times New Roman" panose="02020603050405020304" pitchFamily="18" charset="0"/>
              </a:rPr>
              <a:t>Проблема: </a:t>
            </a:r>
            <a:r>
              <a:rPr lang="ru-RU" sz="1600" dirty="0">
                <a:solidFill>
                  <a:schemeClr val="bg1"/>
                </a:solidFill>
                <a:latin typeface="Times New Roman" panose="02020603050405020304" pitchFamily="18" charset="0"/>
                <a:cs typeface="Times New Roman" panose="02020603050405020304" pitchFamily="18" charset="0"/>
              </a:rPr>
              <a:t>в  </a:t>
            </a:r>
            <a:r>
              <a:rPr lang="ru-RU" sz="1600" dirty="0" err="1">
                <a:solidFill>
                  <a:schemeClr val="bg1"/>
                </a:solidFill>
                <a:latin typeface="Times New Roman" panose="02020603050405020304" pitchFamily="18" charset="0"/>
                <a:cs typeface="Times New Roman" panose="02020603050405020304" pitchFamily="18" charset="0"/>
              </a:rPr>
              <a:t>г.Комсомольске</a:t>
            </a:r>
            <a:r>
              <a:rPr lang="ru-RU" sz="1600" dirty="0">
                <a:solidFill>
                  <a:schemeClr val="bg1"/>
                </a:solidFill>
                <a:latin typeface="Times New Roman" panose="02020603050405020304" pitchFamily="18" charset="0"/>
                <a:cs typeface="Times New Roman" panose="02020603050405020304" pitchFamily="18" charset="0"/>
              </a:rPr>
              <a:t>-на-Амуре и тем более в отдаленных поселках недостаточное количество услуг для детей-инвалидов и детей сирот, т.к. в городе работает всего один КГБУ «Комсомольский-на-Амуре реабилитационный центр для детей и подростков с ОВЗ», с которым мы постоянно сотрудничаем. В поселках таких центров нет вообще. Для реабилитационных услуг </a:t>
            </a:r>
            <a:r>
              <a:rPr lang="ru-RU" sz="1600" dirty="0" err="1">
                <a:solidFill>
                  <a:schemeClr val="bg1"/>
                </a:solidFill>
                <a:latin typeface="Times New Roman" panose="02020603050405020304" pitchFamily="18" charset="0"/>
                <a:cs typeface="Times New Roman" panose="02020603050405020304" pitchFamily="18" charset="0"/>
              </a:rPr>
              <a:t>иппо</a:t>
            </a:r>
            <a:r>
              <a:rPr lang="ru-RU" sz="1600" dirty="0">
                <a:solidFill>
                  <a:schemeClr val="bg1"/>
                </a:solidFill>
                <a:latin typeface="Times New Roman" panose="02020603050405020304" pitchFamily="18" charset="0"/>
                <a:cs typeface="Times New Roman" panose="02020603050405020304" pitchFamily="18" charset="0"/>
              </a:rPr>
              <a:t>- и </a:t>
            </a:r>
            <a:r>
              <a:rPr lang="ru-RU" sz="1600" dirty="0" err="1">
                <a:solidFill>
                  <a:schemeClr val="bg1"/>
                </a:solidFill>
                <a:latin typeface="Times New Roman" panose="02020603050405020304" pitchFamily="18" charset="0"/>
                <a:cs typeface="Times New Roman" panose="02020603050405020304" pitchFamily="18" charset="0"/>
              </a:rPr>
              <a:t>дельфинотерапии</a:t>
            </a:r>
            <a:r>
              <a:rPr lang="ru-RU" sz="1600" dirty="0">
                <a:solidFill>
                  <a:schemeClr val="bg1"/>
                </a:solidFill>
                <a:latin typeface="Times New Roman" panose="02020603050405020304" pitchFamily="18" charset="0"/>
                <a:cs typeface="Times New Roman" panose="02020603050405020304" pitchFamily="18" charset="0"/>
              </a:rPr>
              <a:t> родители вывозят своих детей в Центральную часть России. Зачастую психологи при работе с детьми, находящимися в детских домах с большим рудом выводят их из состояния агрессии, борьбы с окружающим миром, замкнутости, депрессии, страхов, злобы и т.п., занятия </a:t>
            </a:r>
            <a:r>
              <a:rPr lang="ru-RU" sz="1600" dirty="0" err="1">
                <a:solidFill>
                  <a:schemeClr val="bg1"/>
                </a:solidFill>
                <a:latin typeface="Times New Roman" panose="02020603050405020304" pitchFamily="18" charset="0"/>
                <a:cs typeface="Times New Roman" panose="02020603050405020304" pitchFamily="18" charset="0"/>
              </a:rPr>
              <a:t>ипповенцией</a:t>
            </a:r>
            <a:r>
              <a:rPr lang="ru-RU" sz="1600" dirty="0">
                <a:solidFill>
                  <a:schemeClr val="bg1"/>
                </a:solidFill>
                <a:latin typeface="Times New Roman" panose="02020603050405020304" pitchFamily="18" charset="0"/>
                <a:cs typeface="Times New Roman" panose="02020603050405020304" pitchFamily="18" charset="0"/>
              </a:rPr>
              <a:t> ( на развитие правильных лидерских качеств без агрессии, коррекции поведения) поможет им улучшить психоэмоциональное состояние, благодаря такому специалисту как Лошадь дети покажут себя такими какие они есть. Такое необычное животное не оставит равнодушным ни одного ребенка, поэтому в рабочий процесс дети вступают охотно.</a:t>
            </a:r>
          </a:p>
          <a:p>
            <a:r>
              <a:rPr lang="ru-RU" sz="1600" b="1" dirty="0">
                <a:solidFill>
                  <a:srgbClr val="FFFF00"/>
                </a:solidFill>
                <a:latin typeface="Times New Roman" panose="02020603050405020304" pitchFamily="18" charset="0"/>
                <a:cs typeface="Times New Roman" panose="02020603050405020304" pitchFamily="18" charset="0"/>
              </a:rPr>
              <a:t>Цель</a:t>
            </a:r>
            <a:r>
              <a:rPr lang="ru-RU" sz="1600" dirty="0">
                <a:solidFill>
                  <a:srgbClr val="FFFF00"/>
                </a:solidFill>
                <a:latin typeface="Times New Roman" panose="02020603050405020304" pitchFamily="18" charset="0"/>
                <a:cs typeface="Times New Roman" panose="02020603050405020304" pitchFamily="18" charset="0"/>
              </a:rPr>
              <a:t>-</a:t>
            </a:r>
            <a:r>
              <a:rPr lang="ru-RU" sz="1600" dirty="0">
                <a:solidFill>
                  <a:schemeClr val="bg1"/>
                </a:solidFill>
                <a:latin typeface="Times New Roman" panose="02020603050405020304" pitchFamily="18" charset="0"/>
                <a:cs typeface="Times New Roman" panose="02020603050405020304" pitchFamily="18" charset="0"/>
              </a:rPr>
              <a:t>физическое, психологическое развитие детей и подростков с 6 до 18 лет ,находящихся в детских домах №34 </a:t>
            </a:r>
            <a:r>
              <a:rPr lang="ru-RU" sz="1600" dirty="0" err="1">
                <a:solidFill>
                  <a:schemeClr val="bg1"/>
                </a:solidFill>
                <a:latin typeface="Times New Roman" panose="02020603050405020304" pitchFamily="18" charset="0"/>
                <a:cs typeface="Times New Roman" panose="02020603050405020304" pitchFamily="18" charset="0"/>
              </a:rPr>
              <a:t>г.Комсомольска</a:t>
            </a:r>
            <a:r>
              <a:rPr lang="ru-RU" sz="1600" dirty="0">
                <a:solidFill>
                  <a:schemeClr val="bg1"/>
                </a:solidFill>
                <a:latin typeface="Times New Roman" panose="02020603050405020304" pitchFamily="18" charset="0"/>
                <a:cs typeface="Times New Roman" panose="02020603050405020304" pitchFamily="18" charset="0"/>
              </a:rPr>
              <a:t>-на-Амуре и №20 </a:t>
            </a:r>
            <a:r>
              <a:rPr lang="ru-RU" sz="1600" dirty="0" err="1">
                <a:solidFill>
                  <a:schemeClr val="bg1"/>
                </a:solidFill>
                <a:latin typeface="Times New Roman" panose="02020603050405020304" pitchFamily="18" charset="0"/>
                <a:cs typeface="Times New Roman" panose="02020603050405020304" pitchFamily="18" charset="0"/>
              </a:rPr>
              <a:t>п.Хурба</a:t>
            </a:r>
            <a:r>
              <a:rPr lang="ru-RU" sz="1600" dirty="0">
                <a:solidFill>
                  <a:schemeClr val="bg1"/>
                </a:solidFill>
                <a:latin typeface="Times New Roman" panose="02020603050405020304" pitchFamily="18" charset="0"/>
                <a:cs typeface="Times New Roman" panose="02020603050405020304" pitchFamily="18" charset="0"/>
              </a:rPr>
              <a:t> и детей-инвалидов с 6 до 18 лет, посредством методов </a:t>
            </a:r>
            <a:r>
              <a:rPr lang="ru-RU" sz="1600" dirty="0" err="1">
                <a:solidFill>
                  <a:schemeClr val="bg1"/>
                </a:solidFill>
                <a:latin typeface="Times New Roman" panose="02020603050405020304" pitchFamily="18" charset="0"/>
                <a:cs typeface="Times New Roman" panose="02020603050405020304" pitchFamily="18" charset="0"/>
              </a:rPr>
              <a:t>иппотерапии</a:t>
            </a:r>
            <a:r>
              <a:rPr lang="ru-RU" sz="1600" dirty="0">
                <a:solidFill>
                  <a:schemeClr val="bg1"/>
                </a:solidFill>
                <a:latin typeface="Times New Roman" panose="02020603050405020304" pitchFamily="18" charset="0"/>
                <a:cs typeface="Times New Roman" panose="02020603050405020304" pitchFamily="18" charset="0"/>
              </a:rPr>
              <a:t> и </a:t>
            </a:r>
            <a:r>
              <a:rPr lang="ru-RU" sz="1600" dirty="0" err="1">
                <a:solidFill>
                  <a:schemeClr val="bg1"/>
                </a:solidFill>
                <a:latin typeface="Times New Roman" panose="02020603050405020304" pitchFamily="18" charset="0"/>
                <a:cs typeface="Times New Roman" panose="02020603050405020304" pitchFamily="18" charset="0"/>
              </a:rPr>
              <a:t>ипповенции</a:t>
            </a:r>
            <a:endParaRPr lang="ru-RU" sz="1600" dirty="0">
              <a:solidFill>
                <a:schemeClr val="bg1"/>
              </a:solidFill>
              <a:latin typeface="Times New Roman" panose="02020603050405020304" pitchFamily="18" charset="0"/>
              <a:cs typeface="Times New Roman" panose="02020603050405020304" pitchFamily="18" charset="0"/>
            </a:endParaRPr>
          </a:p>
          <a:p>
            <a:r>
              <a:rPr lang="ru-RU" sz="1600" b="1" dirty="0">
                <a:solidFill>
                  <a:srgbClr val="FFFF00"/>
                </a:solidFill>
                <a:latin typeface="Times New Roman" panose="02020603050405020304" pitchFamily="18" charset="0"/>
                <a:cs typeface="Times New Roman" panose="02020603050405020304" pitchFamily="18" charset="0"/>
              </a:rPr>
              <a:t>Задачи:</a:t>
            </a:r>
          </a:p>
          <a:p>
            <a:r>
              <a:rPr lang="ru-RU" sz="1600" dirty="0">
                <a:solidFill>
                  <a:schemeClr val="bg1"/>
                </a:solidFill>
                <a:latin typeface="Times New Roman" panose="02020603050405020304" pitchFamily="18" charset="0"/>
                <a:cs typeface="Times New Roman" panose="02020603050405020304" pitchFamily="18" charset="0"/>
              </a:rPr>
              <a:t>1. Организовать работу специалистов и добровольцев;</a:t>
            </a:r>
          </a:p>
          <a:p>
            <a:r>
              <a:rPr lang="ru-RU" sz="1600" dirty="0">
                <a:solidFill>
                  <a:schemeClr val="bg1"/>
                </a:solidFill>
                <a:latin typeface="Times New Roman" panose="02020603050405020304" pitchFamily="18" charset="0"/>
                <a:cs typeface="Times New Roman" panose="02020603050405020304" pitchFamily="18" charset="0"/>
              </a:rPr>
              <a:t>2. Провести предварительное тестирование детей-инвалидов и детей из детских домов.</a:t>
            </a:r>
          </a:p>
          <a:p>
            <a:r>
              <a:rPr lang="ru-RU" sz="1600" dirty="0">
                <a:solidFill>
                  <a:schemeClr val="bg1"/>
                </a:solidFill>
                <a:latin typeface="Times New Roman" panose="02020603050405020304" pitchFamily="18" charset="0"/>
                <a:cs typeface="Times New Roman" panose="02020603050405020304" pitchFamily="18" charset="0"/>
              </a:rPr>
              <a:t>3. Провести 30 занятий (по 2 часа каждое ) </a:t>
            </a:r>
            <a:r>
              <a:rPr lang="ru-RU" sz="1600" dirty="0" err="1">
                <a:solidFill>
                  <a:schemeClr val="bg1"/>
                </a:solidFill>
                <a:latin typeface="Times New Roman" panose="02020603050405020304" pitchFamily="18" charset="0"/>
                <a:cs typeface="Times New Roman" panose="02020603050405020304" pitchFamily="18" charset="0"/>
              </a:rPr>
              <a:t>иппотерапии</a:t>
            </a:r>
            <a:r>
              <a:rPr lang="ru-RU" sz="1600" dirty="0">
                <a:solidFill>
                  <a:schemeClr val="bg1"/>
                </a:solidFill>
                <a:latin typeface="Times New Roman" panose="02020603050405020304" pitchFamily="18" charset="0"/>
                <a:cs typeface="Times New Roman" panose="02020603050405020304" pitchFamily="18" charset="0"/>
              </a:rPr>
              <a:t> (адаптивной верховой езде) с детьми-инвалидами и </a:t>
            </a:r>
            <a:r>
              <a:rPr lang="ru-RU" sz="1600" dirty="0" err="1">
                <a:solidFill>
                  <a:schemeClr val="bg1"/>
                </a:solidFill>
                <a:latin typeface="Times New Roman" panose="02020603050405020304" pitchFamily="18" charset="0"/>
                <a:cs typeface="Times New Roman" panose="02020603050405020304" pitchFamily="18" charset="0"/>
              </a:rPr>
              <a:t>ипповенции</a:t>
            </a:r>
            <a:r>
              <a:rPr lang="ru-RU" sz="1600" dirty="0">
                <a:solidFill>
                  <a:schemeClr val="bg1"/>
                </a:solidFill>
                <a:latin typeface="Times New Roman" panose="02020603050405020304" pitchFamily="18" charset="0"/>
                <a:cs typeface="Times New Roman" panose="02020603050405020304" pitchFamily="18" charset="0"/>
              </a:rPr>
              <a:t> с детьми из детских домов;  </a:t>
            </a:r>
          </a:p>
          <a:p>
            <a:r>
              <a:rPr lang="ru-RU" sz="1600" dirty="0">
                <a:solidFill>
                  <a:schemeClr val="bg1"/>
                </a:solidFill>
                <a:latin typeface="Times New Roman" panose="02020603050405020304" pitchFamily="18" charset="0"/>
                <a:cs typeface="Times New Roman" panose="02020603050405020304" pitchFamily="18" charset="0"/>
              </a:rPr>
              <a:t>4. Провести заключительное тестирование детей-инвалидов специалистами </a:t>
            </a:r>
            <a:r>
              <a:rPr lang="ru-RU" sz="1600" dirty="0" err="1">
                <a:solidFill>
                  <a:schemeClr val="bg1"/>
                </a:solidFill>
                <a:latin typeface="Times New Roman" panose="02020603050405020304" pitchFamily="18" charset="0"/>
                <a:cs typeface="Times New Roman" panose="02020603050405020304" pitchFamily="18" charset="0"/>
              </a:rPr>
              <a:t>иппотерапии</a:t>
            </a:r>
            <a:r>
              <a:rPr lang="ru-RU" sz="1600" dirty="0">
                <a:solidFill>
                  <a:schemeClr val="bg1"/>
                </a:solidFill>
                <a:latin typeface="Times New Roman" panose="02020603050405020304" pitchFamily="18" charset="0"/>
                <a:cs typeface="Times New Roman" panose="02020603050405020304" pitchFamily="18" charset="0"/>
              </a:rPr>
              <a:t> и адаптивной физкультуры и детей из детских домов психологами.</a:t>
            </a:r>
          </a:p>
          <a:p>
            <a:r>
              <a:rPr lang="ru-RU" sz="1600" dirty="0">
                <a:solidFill>
                  <a:schemeClr val="bg1"/>
                </a:solidFill>
                <a:latin typeface="Times New Roman" panose="02020603050405020304" pitchFamily="18" charset="0"/>
                <a:cs typeface="Times New Roman" panose="02020603050405020304" pitchFamily="18" charset="0"/>
              </a:rPr>
              <a:t>5.Провести праздничный конно-спортивный фестиваль, с участием детей-</a:t>
            </a:r>
            <a:r>
              <a:rPr lang="ru-RU" sz="1600" dirty="0" err="1">
                <a:solidFill>
                  <a:schemeClr val="bg1"/>
                </a:solidFill>
                <a:latin typeface="Times New Roman" panose="02020603050405020304" pitchFamily="18" charset="0"/>
                <a:cs typeface="Times New Roman" panose="02020603050405020304" pitchFamily="18" charset="0"/>
              </a:rPr>
              <a:t>инвалидов,детей</a:t>
            </a:r>
            <a:r>
              <a:rPr lang="ru-RU" sz="1600" dirty="0">
                <a:solidFill>
                  <a:schemeClr val="bg1"/>
                </a:solidFill>
                <a:latin typeface="Times New Roman" panose="02020603050405020304" pitchFamily="18" charset="0"/>
                <a:cs typeface="Times New Roman" panose="02020603050405020304" pitchFamily="18" charset="0"/>
              </a:rPr>
              <a:t> из детских </a:t>
            </a:r>
            <a:r>
              <a:rPr lang="ru-RU" sz="1600" dirty="0" err="1">
                <a:solidFill>
                  <a:schemeClr val="bg1"/>
                </a:solidFill>
                <a:latin typeface="Times New Roman" panose="02020603050405020304" pitchFamily="18" charset="0"/>
                <a:cs typeface="Times New Roman" panose="02020603050405020304" pitchFamily="18" charset="0"/>
              </a:rPr>
              <a:t>домов,здоровой</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молодежи,творческих</a:t>
            </a:r>
            <a:r>
              <a:rPr lang="ru-RU" sz="1600" dirty="0">
                <a:solidFill>
                  <a:schemeClr val="bg1"/>
                </a:solidFill>
                <a:latin typeface="Times New Roman" panose="02020603050405020304" pitchFamily="18" charset="0"/>
                <a:cs typeface="Times New Roman" panose="02020603050405020304" pitchFamily="18" charset="0"/>
              </a:rPr>
              <a:t> коллективов и общественности</a:t>
            </a:r>
          </a:p>
        </p:txBody>
      </p:sp>
    </p:spTree>
    <p:extLst>
      <p:ext uri="{BB962C8B-B14F-4D97-AF65-F5344CB8AC3E}">
        <p14:creationId xmlns:p14="http://schemas.microsoft.com/office/powerpoint/2010/main" val="206508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881149"/>
          </a:xfrm>
          <a:prstGeom prst="rect">
            <a:avLst/>
          </a:prstGeom>
          <a:solidFill>
            <a:srgbClr val="AD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46" name="Прямоугольник 45"/>
          <p:cNvSpPr/>
          <p:nvPr/>
        </p:nvSpPr>
        <p:spPr>
          <a:xfrm rot="5400000">
            <a:off x="3037015" y="-2241930"/>
            <a:ext cx="6068294" cy="12314452"/>
          </a:xfrm>
          <a:prstGeom prst="rect">
            <a:avLst/>
          </a:prstGeom>
          <a:solidFill>
            <a:srgbClr val="7D1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3" name="Rectangle 2">
            <a:extLst>
              <a:ext uri="{FF2B5EF4-FFF2-40B4-BE49-F238E27FC236}">
                <a16:creationId xmlns:a16="http://schemas.microsoft.com/office/drawing/2014/main" xmlns="" id="{22CF3EBC-398C-4F37-B2BC-1559FB62CB0E}"/>
              </a:ext>
            </a:extLst>
          </p:cNvPr>
          <p:cNvSpPr/>
          <p:nvPr/>
        </p:nvSpPr>
        <p:spPr>
          <a:xfrm>
            <a:off x="-204537" y="1798425"/>
            <a:ext cx="12613299" cy="3408380"/>
          </a:xfrm>
          <a:prstGeom prst="rect">
            <a:avLst/>
          </a:prstGeom>
          <a:solidFill>
            <a:srgbClr val="7D1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26" name="Прямоугольник 25"/>
          <p:cNvSpPr/>
          <p:nvPr/>
        </p:nvSpPr>
        <p:spPr>
          <a:xfrm>
            <a:off x="9745895" y="1765990"/>
            <a:ext cx="2446106" cy="3440815"/>
          </a:xfrm>
          <a:prstGeom prst="rect">
            <a:avLst/>
          </a:prstGeom>
          <a:gradFill>
            <a:gsLst>
              <a:gs pos="100000">
                <a:srgbClr val="D40D53">
                  <a:alpha val="60000"/>
                </a:srgbClr>
              </a:gs>
              <a:gs pos="0">
                <a:srgbClr val="D40D53">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22" name="Прямоугольник 21"/>
          <p:cNvSpPr/>
          <p:nvPr/>
        </p:nvSpPr>
        <p:spPr>
          <a:xfrm>
            <a:off x="-1" y="1774626"/>
            <a:ext cx="2435552" cy="3432180"/>
          </a:xfrm>
          <a:prstGeom prst="rect">
            <a:avLst/>
          </a:prstGeom>
          <a:gradFill flip="none" rotWithShape="1">
            <a:gsLst>
              <a:gs pos="100000">
                <a:srgbClr val="D1A3F3">
                  <a:alpha val="60000"/>
                </a:srgbClr>
              </a:gs>
              <a:gs pos="0">
                <a:srgbClr val="D1A3F3">
                  <a:alpha val="1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23" name="Прямоугольник 22"/>
          <p:cNvSpPr/>
          <p:nvPr/>
        </p:nvSpPr>
        <p:spPr>
          <a:xfrm>
            <a:off x="2434170" y="1762298"/>
            <a:ext cx="2441476" cy="3440814"/>
          </a:xfrm>
          <a:prstGeom prst="rect">
            <a:avLst/>
          </a:prstGeom>
          <a:gradFill>
            <a:gsLst>
              <a:gs pos="100000">
                <a:srgbClr val="AB58EA">
                  <a:alpha val="60000"/>
                </a:srgbClr>
              </a:gs>
              <a:gs pos="0">
                <a:srgbClr val="AB58EA">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24" name="Прямоугольник 23"/>
          <p:cNvSpPr/>
          <p:nvPr/>
        </p:nvSpPr>
        <p:spPr>
          <a:xfrm>
            <a:off x="4867490" y="1773320"/>
            <a:ext cx="2402019" cy="3418770"/>
          </a:xfrm>
          <a:prstGeom prst="rect">
            <a:avLst/>
          </a:prstGeom>
          <a:gradFill>
            <a:gsLst>
              <a:gs pos="100000">
                <a:srgbClr val="EF85BA">
                  <a:alpha val="60000"/>
                </a:srgbClr>
              </a:gs>
              <a:gs pos="1000">
                <a:srgbClr val="EF85BA">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25" name="Прямоугольник 24"/>
          <p:cNvSpPr/>
          <p:nvPr/>
        </p:nvSpPr>
        <p:spPr>
          <a:xfrm>
            <a:off x="7274964" y="1765990"/>
            <a:ext cx="2472867" cy="3440815"/>
          </a:xfrm>
          <a:prstGeom prst="rect">
            <a:avLst/>
          </a:prstGeom>
          <a:gradFill>
            <a:gsLst>
              <a:gs pos="100000">
                <a:srgbClr val="AD1761">
                  <a:alpha val="60000"/>
                </a:srgbClr>
              </a:gs>
              <a:gs pos="0">
                <a:srgbClr val="AD1761">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37" name="Стрелка вниз 36"/>
          <p:cNvSpPr/>
          <p:nvPr/>
        </p:nvSpPr>
        <p:spPr>
          <a:xfrm>
            <a:off x="446375" y="2246844"/>
            <a:ext cx="1609730" cy="475963"/>
          </a:xfrm>
          <a:prstGeom prst="downArrow">
            <a:avLst>
              <a:gd name="adj1" fmla="val 100000"/>
              <a:gd name="adj2" fmla="val 100000"/>
            </a:avLst>
          </a:prstGeom>
          <a:solidFill>
            <a:srgbClr val="D1A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38" name="Стрелка вниз 37"/>
          <p:cNvSpPr/>
          <p:nvPr/>
        </p:nvSpPr>
        <p:spPr>
          <a:xfrm>
            <a:off x="2866665" y="2125508"/>
            <a:ext cx="1609730" cy="597299"/>
          </a:xfrm>
          <a:prstGeom prst="downArrow">
            <a:avLst>
              <a:gd name="adj1" fmla="val 100000"/>
              <a:gd name="adj2" fmla="val 100000"/>
            </a:avLst>
          </a:prstGeom>
          <a:solidFill>
            <a:srgbClr val="AB5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39" name="Стрелка вниз 38"/>
          <p:cNvSpPr/>
          <p:nvPr/>
        </p:nvSpPr>
        <p:spPr>
          <a:xfrm>
            <a:off x="5514325" y="2093670"/>
            <a:ext cx="1232419" cy="692243"/>
          </a:xfrm>
          <a:prstGeom prst="downArrow">
            <a:avLst>
              <a:gd name="adj1" fmla="val 100000"/>
              <a:gd name="adj2" fmla="val 100000"/>
            </a:avLst>
          </a:prstGeom>
          <a:solidFill>
            <a:srgbClr val="EF8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18" name="Прямоугольник 17"/>
          <p:cNvSpPr/>
          <p:nvPr/>
        </p:nvSpPr>
        <p:spPr>
          <a:xfrm>
            <a:off x="7271144" y="1785585"/>
            <a:ext cx="2438400" cy="780691"/>
          </a:xfrm>
          <a:prstGeom prst="rect">
            <a:avLst/>
          </a:prstGeom>
          <a:solidFill>
            <a:srgbClr val="AD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19" name="Прямоугольник 18"/>
          <p:cNvSpPr/>
          <p:nvPr/>
        </p:nvSpPr>
        <p:spPr>
          <a:xfrm>
            <a:off x="9674110" y="1776392"/>
            <a:ext cx="2442633" cy="780691"/>
          </a:xfrm>
          <a:prstGeom prst="rect">
            <a:avLst/>
          </a:prstGeom>
          <a:solidFill>
            <a:srgbClr val="D40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40" name="Стрелка вниз 39"/>
          <p:cNvSpPr/>
          <p:nvPr/>
        </p:nvSpPr>
        <p:spPr>
          <a:xfrm>
            <a:off x="7712985" y="2125508"/>
            <a:ext cx="1609730" cy="597299"/>
          </a:xfrm>
          <a:prstGeom prst="downArrow">
            <a:avLst>
              <a:gd name="adj1" fmla="val 100000"/>
              <a:gd name="adj2" fmla="val 100000"/>
            </a:avLst>
          </a:prstGeom>
          <a:solidFill>
            <a:srgbClr val="AD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41" name="Стрелка вниз 40"/>
          <p:cNvSpPr/>
          <p:nvPr/>
        </p:nvSpPr>
        <p:spPr>
          <a:xfrm>
            <a:off x="10143342" y="2125508"/>
            <a:ext cx="1609730" cy="597299"/>
          </a:xfrm>
          <a:prstGeom prst="downArrow">
            <a:avLst>
              <a:gd name="adj1" fmla="val 100000"/>
              <a:gd name="adj2" fmla="val 100000"/>
            </a:avLst>
          </a:prstGeom>
          <a:solidFill>
            <a:srgbClr val="D40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00" dirty="0">
              <a:latin typeface="Circe" panose="020B0502020203020203" pitchFamily="34" charset="-52"/>
            </a:endParaRPr>
          </a:p>
        </p:txBody>
      </p:sp>
      <p:sp>
        <p:nvSpPr>
          <p:cNvPr id="15" name="Прямоугольник 14"/>
          <p:cNvSpPr/>
          <p:nvPr/>
        </p:nvSpPr>
        <p:spPr>
          <a:xfrm>
            <a:off x="1" y="1765990"/>
            <a:ext cx="2438400" cy="780691"/>
          </a:xfrm>
          <a:prstGeom prst="rect">
            <a:avLst/>
          </a:prstGeom>
          <a:solidFill>
            <a:srgbClr val="D1A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AB58EA"/>
              </a:solidFill>
              <a:latin typeface="Circe" panose="020B0502020203020203" pitchFamily="34" charset="-52"/>
            </a:endParaRPr>
          </a:p>
        </p:txBody>
      </p:sp>
      <p:sp>
        <p:nvSpPr>
          <p:cNvPr id="16" name="Прямоугольник 15"/>
          <p:cNvSpPr/>
          <p:nvPr/>
        </p:nvSpPr>
        <p:spPr>
          <a:xfrm>
            <a:off x="2434549" y="1765990"/>
            <a:ext cx="2438400" cy="780691"/>
          </a:xfrm>
          <a:prstGeom prst="rect">
            <a:avLst/>
          </a:prstGeom>
          <a:solidFill>
            <a:srgbClr val="AB5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17" name="Прямоугольник 16"/>
          <p:cNvSpPr/>
          <p:nvPr/>
        </p:nvSpPr>
        <p:spPr>
          <a:xfrm>
            <a:off x="4872229" y="1792269"/>
            <a:ext cx="2395213" cy="753225"/>
          </a:xfrm>
          <a:prstGeom prst="rect">
            <a:avLst/>
          </a:prstGeom>
          <a:solidFill>
            <a:srgbClr val="EF8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2" name="Прямоугольник 1"/>
          <p:cNvSpPr/>
          <p:nvPr/>
        </p:nvSpPr>
        <p:spPr>
          <a:xfrm>
            <a:off x="2219215" y="246077"/>
            <a:ext cx="7923964" cy="553357"/>
          </a:xfrm>
          <a:prstGeom prst="rect">
            <a:avLst/>
          </a:prstGeom>
        </p:spPr>
        <p:txBody>
          <a:bodyPr wrap="none">
            <a:spAutoFit/>
          </a:bodyPr>
          <a:lstStyle/>
          <a:p>
            <a:pPr>
              <a:lnSpc>
                <a:spcPct val="107000"/>
              </a:lnSpc>
              <a:spcAft>
                <a:spcPts val="800"/>
              </a:spcAft>
            </a:pPr>
            <a:r>
              <a:rPr lang="ru-RU" sz="2800" dirty="0">
                <a:solidFill>
                  <a:schemeClr val="bg1"/>
                </a:solidFill>
                <a:latin typeface="Circe Bold" panose="020B0602020203020203" pitchFamily="34" charset="-52"/>
                <a:ea typeface="Calibri" panose="020F0502020204030204" pitchFamily="34" charset="0"/>
                <a:cs typeface="Times New Roman" panose="02020603050405020304" pitchFamily="18" charset="0"/>
              </a:rPr>
              <a:t>ЭТАПЫ ПРОЕКТА И МЕТОДЫ РЕАЛИЗАЦИИ</a:t>
            </a:r>
          </a:p>
        </p:txBody>
      </p:sp>
      <p:sp>
        <p:nvSpPr>
          <p:cNvPr id="7" name="Прямоугольник 6"/>
          <p:cNvSpPr/>
          <p:nvPr/>
        </p:nvSpPr>
        <p:spPr>
          <a:xfrm>
            <a:off x="4946165" y="2259577"/>
            <a:ext cx="2436861" cy="421654"/>
          </a:xfrm>
          <a:prstGeom prst="rect">
            <a:avLst/>
          </a:prstGeom>
        </p:spPr>
        <p:txBody>
          <a:bodyPr wrap="square">
            <a:spAutoFit/>
          </a:bodyPr>
          <a:lstStyle/>
          <a:p>
            <a:pPr algn="ctr">
              <a:lnSpc>
                <a:spcPct val="107000"/>
              </a:lnSpc>
              <a:spcAft>
                <a:spcPts val="800"/>
              </a:spcAft>
            </a:pPr>
            <a:r>
              <a:rPr lang="ru-RU" sz="2000" dirty="0">
                <a:solidFill>
                  <a:schemeClr val="bg1"/>
                </a:solidFill>
                <a:latin typeface="Circe Bold" panose="020B0602020203020203" pitchFamily="34" charset="-52"/>
                <a:ea typeface="Calibri" panose="020F0502020204030204" pitchFamily="34" charset="0"/>
                <a:cs typeface="Times New Roman" panose="02020603050405020304" pitchFamily="18" charset="0"/>
              </a:rPr>
              <a:t> </a:t>
            </a:r>
          </a:p>
        </p:txBody>
      </p:sp>
      <p:sp>
        <p:nvSpPr>
          <p:cNvPr id="13" name="Прямоугольник 12"/>
          <p:cNvSpPr/>
          <p:nvPr/>
        </p:nvSpPr>
        <p:spPr>
          <a:xfrm>
            <a:off x="7135204" y="3147732"/>
            <a:ext cx="2426842" cy="1631216"/>
          </a:xfrm>
          <a:prstGeom prst="rect">
            <a:avLst/>
          </a:prstGeom>
        </p:spPr>
        <p:txBody>
          <a:bodyPr wrap="square">
            <a:spAutoFit/>
          </a:bodyPr>
          <a:lstStyle/>
          <a:p>
            <a:pPr algn="ctr">
              <a:spcAft>
                <a:spcPts val="800"/>
              </a:spcAft>
            </a:pPr>
            <a:r>
              <a:rPr lang="ru-RU" sz="2000" dirty="0">
                <a:solidFill>
                  <a:schemeClr val="bg1"/>
                </a:solidFill>
                <a:latin typeface="Circe" panose="020B0502020203020203" pitchFamily="34" charset="-52"/>
                <a:ea typeface="Calibri" panose="020F0502020204030204" pitchFamily="34" charset="0"/>
                <a:cs typeface="Times New Roman" panose="02020603050405020304" pitchFamily="18" charset="0"/>
              </a:rPr>
              <a:t>Дети пройдут обновленный курс </a:t>
            </a:r>
            <a:r>
              <a:rPr lang="ru-RU" sz="2000" dirty="0" err="1">
                <a:solidFill>
                  <a:schemeClr val="bg1"/>
                </a:solidFill>
                <a:latin typeface="Circe" panose="020B0502020203020203" pitchFamily="34" charset="-52"/>
                <a:ea typeface="Calibri" panose="020F0502020204030204" pitchFamily="34" charset="0"/>
                <a:cs typeface="Times New Roman" panose="02020603050405020304" pitchFamily="18" charset="0"/>
              </a:rPr>
              <a:t>соместных</a:t>
            </a:r>
            <a:r>
              <a:rPr lang="ru-RU" sz="2000" dirty="0">
                <a:solidFill>
                  <a:schemeClr val="bg1"/>
                </a:solidFill>
                <a:latin typeface="Circe" panose="020B0502020203020203" pitchFamily="34" charset="-52"/>
                <a:ea typeface="Calibri" panose="020F0502020204030204" pitchFamily="34" charset="0"/>
                <a:cs typeface="Times New Roman" panose="02020603050405020304" pitchFamily="18" charset="0"/>
              </a:rPr>
              <a:t> занятий иппотерапии и </a:t>
            </a:r>
            <a:r>
              <a:rPr lang="ru-RU" sz="2000" dirty="0" err="1">
                <a:solidFill>
                  <a:schemeClr val="bg1"/>
                </a:solidFill>
                <a:latin typeface="Circe" panose="020B0502020203020203" pitchFamily="34" charset="-52"/>
                <a:ea typeface="Calibri" panose="020F0502020204030204" pitchFamily="34" charset="0"/>
                <a:cs typeface="Times New Roman" panose="02020603050405020304" pitchFamily="18" charset="0"/>
              </a:rPr>
              <a:t>ипповенции</a:t>
            </a:r>
            <a:endParaRPr lang="ru-RU" sz="2000" dirty="0">
              <a:solidFill>
                <a:schemeClr val="bg1"/>
              </a:solidFill>
              <a:latin typeface="Circe" panose="020B0502020203020203" pitchFamily="34" charset="-52"/>
              <a:ea typeface="Calibri" panose="020F0502020204030204" pitchFamily="34" charset="0"/>
              <a:cs typeface="Times New Roman" panose="02020603050405020304" pitchFamily="18" charset="0"/>
            </a:endParaRPr>
          </a:p>
        </p:txBody>
      </p:sp>
      <p:sp>
        <p:nvSpPr>
          <p:cNvPr id="32" name="Прямоугольник 31"/>
          <p:cNvSpPr/>
          <p:nvPr/>
        </p:nvSpPr>
        <p:spPr>
          <a:xfrm>
            <a:off x="0" y="2729623"/>
            <a:ext cx="2440706" cy="339324"/>
          </a:xfrm>
          <a:prstGeom prst="rect">
            <a:avLst/>
          </a:prstGeom>
        </p:spPr>
        <p:txBody>
          <a:bodyPr wrap="square">
            <a:spAutoFit/>
          </a:bodyPr>
          <a:lstStyle/>
          <a:p>
            <a:pPr algn="ctr">
              <a:lnSpc>
                <a:spcPct val="107000"/>
              </a:lnSpc>
              <a:spcAft>
                <a:spcPts val="800"/>
              </a:spcAft>
            </a:pPr>
            <a:r>
              <a:rPr lang="ru-RU" sz="1500" dirty="0">
                <a:solidFill>
                  <a:srgbClr val="D1A3F3"/>
                </a:solidFill>
                <a:latin typeface="Circe ExtraBold" panose="020B0802020203020203" pitchFamily="34" charset="-52"/>
                <a:ea typeface="Calibri" panose="020F0502020204030204" pitchFamily="34" charset="0"/>
                <a:cs typeface="Times New Roman" panose="02020603050405020304" pitchFamily="18" charset="0"/>
              </a:rPr>
              <a:t>2018 год</a:t>
            </a:r>
          </a:p>
        </p:txBody>
      </p:sp>
      <p:sp>
        <p:nvSpPr>
          <p:cNvPr id="33" name="Прямоугольник 32"/>
          <p:cNvSpPr/>
          <p:nvPr/>
        </p:nvSpPr>
        <p:spPr>
          <a:xfrm>
            <a:off x="2435699" y="2724822"/>
            <a:ext cx="2434976" cy="339324"/>
          </a:xfrm>
          <a:prstGeom prst="rect">
            <a:avLst/>
          </a:prstGeom>
        </p:spPr>
        <p:txBody>
          <a:bodyPr wrap="square">
            <a:spAutoFit/>
          </a:bodyPr>
          <a:lstStyle/>
          <a:p>
            <a:pPr algn="ctr">
              <a:lnSpc>
                <a:spcPct val="107000"/>
              </a:lnSpc>
              <a:spcAft>
                <a:spcPts val="800"/>
              </a:spcAft>
            </a:pPr>
            <a:r>
              <a:rPr lang="ru-RU" sz="1500" dirty="0">
                <a:solidFill>
                  <a:srgbClr val="D1A3F3"/>
                </a:solidFill>
                <a:latin typeface="Circe ExtraBold" panose="020B0802020203020203" pitchFamily="34" charset="-52"/>
                <a:ea typeface="Calibri" panose="020F0502020204030204" pitchFamily="34" charset="0"/>
                <a:cs typeface="Times New Roman" panose="02020603050405020304" pitchFamily="18" charset="0"/>
              </a:rPr>
              <a:t>2019год</a:t>
            </a:r>
          </a:p>
        </p:txBody>
      </p:sp>
      <p:sp>
        <p:nvSpPr>
          <p:cNvPr id="35" name="Прямоугольник 34"/>
          <p:cNvSpPr/>
          <p:nvPr/>
        </p:nvSpPr>
        <p:spPr>
          <a:xfrm>
            <a:off x="7277031" y="2687342"/>
            <a:ext cx="2496620" cy="339324"/>
          </a:xfrm>
          <a:prstGeom prst="rect">
            <a:avLst/>
          </a:prstGeom>
        </p:spPr>
        <p:txBody>
          <a:bodyPr wrap="square">
            <a:spAutoFit/>
          </a:bodyPr>
          <a:lstStyle/>
          <a:p>
            <a:pPr algn="ctr">
              <a:lnSpc>
                <a:spcPct val="107000"/>
              </a:lnSpc>
              <a:spcAft>
                <a:spcPts val="800"/>
              </a:spcAft>
            </a:pPr>
            <a:r>
              <a:rPr lang="ru-RU" sz="1500" dirty="0">
                <a:solidFill>
                  <a:srgbClr val="E22684"/>
                </a:solidFill>
                <a:latin typeface="Circe ExtraBold" panose="020B0802020203020203" pitchFamily="34" charset="-52"/>
                <a:ea typeface="Calibri" panose="020F0502020204030204" pitchFamily="34" charset="0"/>
                <a:cs typeface="Times New Roman" panose="02020603050405020304" pitchFamily="18" charset="0"/>
              </a:rPr>
              <a:t>2021 год</a:t>
            </a:r>
          </a:p>
        </p:txBody>
      </p:sp>
      <p:pic>
        <p:nvPicPr>
          <p:cNvPr id="47" name="Рисунок 46">
            <a:extLst>
              <a:ext uri="{FF2B5EF4-FFF2-40B4-BE49-F238E27FC236}">
                <a16:creationId xmlns:a16="http://schemas.microsoft.com/office/drawing/2014/main" xmlns="" id="{FDEF87EF-3BD2-4BE9-8EF2-86624F3FCA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6274" y="5537043"/>
            <a:ext cx="1281206" cy="1296758"/>
          </a:xfrm>
          <a:prstGeom prst="rect">
            <a:avLst/>
          </a:prstGeom>
        </p:spPr>
      </p:pic>
      <p:sp>
        <p:nvSpPr>
          <p:cNvPr id="30" name="Прямоугольник 29"/>
          <p:cNvSpPr/>
          <p:nvPr/>
        </p:nvSpPr>
        <p:spPr>
          <a:xfrm>
            <a:off x="4830794" y="2738957"/>
            <a:ext cx="2496620" cy="339324"/>
          </a:xfrm>
          <a:prstGeom prst="rect">
            <a:avLst/>
          </a:prstGeom>
        </p:spPr>
        <p:txBody>
          <a:bodyPr wrap="square">
            <a:spAutoFit/>
          </a:bodyPr>
          <a:lstStyle/>
          <a:p>
            <a:pPr algn="ctr">
              <a:lnSpc>
                <a:spcPct val="107000"/>
              </a:lnSpc>
              <a:spcAft>
                <a:spcPts val="800"/>
              </a:spcAft>
            </a:pPr>
            <a:r>
              <a:rPr lang="ru-RU" sz="1500" dirty="0">
                <a:solidFill>
                  <a:srgbClr val="E22684"/>
                </a:solidFill>
                <a:latin typeface="Circe ExtraBold" panose="020B0802020203020203" pitchFamily="34" charset="-52"/>
                <a:ea typeface="Calibri" panose="020F0502020204030204" pitchFamily="34" charset="0"/>
                <a:cs typeface="Times New Roman" panose="02020603050405020304" pitchFamily="18" charset="0"/>
              </a:rPr>
              <a:t>2021 год</a:t>
            </a:r>
          </a:p>
        </p:txBody>
      </p:sp>
      <p:sp>
        <p:nvSpPr>
          <p:cNvPr id="31" name="Прямоугольник 30"/>
          <p:cNvSpPr/>
          <p:nvPr/>
        </p:nvSpPr>
        <p:spPr>
          <a:xfrm>
            <a:off x="9712974" y="2724822"/>
            <a:ext cx="2496620" cy="339324"/>
          </a:xfrm>
          <a:prstGeom prst="rect">
            <a:avLst/>
          </a:prstGeom>
        </p:spPr>
        <p:txBody>
          <a:bodyPr wrap="square">
            <a:spAutoFit/>
          </a:bodyPr>
          <a:lstStyle/>
          <a:p>
            <a:pPr algn="ctr">
              <a:lnSpc>
                <a:spcPct val="107000"/>
              </a:lnSpc>
              <a:spcAft>
                <a:spcPts val="800"/>
              </a:spcAft>
            </a:pPr>
            <a:r>
              <a:rPr lang="ru-RU" sz="1500" dirty="0">
                <a:solidFill>
                  <a:srgbClr val="E22684"/>
                </a:solidFill>
                <a:latin typeface="Circe ExtraBold" panose="020B0802020203020203" pitchFamily="34" charset="-52"/>
                <a:ea typeface="Calibri" panose="020F0502020204030204" pitchFamily="34" charset="0"/>
                <a:cs typeface="Times New Roman" panose="02020603050405020304" pitchFamily="18" charset="0"/>
              </a:rPr>
              <a:t>будущее</a:t>
            </a:r>
          </a:p>
        </p:txBody>
      </p:sp>
      <p:sp>
        <p:nvSpPr>
          <p:cNvPr id="34" name="Прямоугольник 33"/>
          <p:cNvSpPr/>
          <p:nvPr/>
        </p:nvSpPr>
        <p:spPr>
          <a:xfrm>
            <a:off x="4956184" y="3417990"/>
            <a:ext cx="2426842" cy="3170099"/>
          </a:xfrm>
          <a:prstGeom prst="rect">
            <a:avLst/>
          </a:prstGeom>
        </p:spPr>
        <p:txBody>
          <a:bodyPr wrap="square">
            <a:spAutoFit/>
          </a:bodyPr>
          <a:lstStyle/>
          <a:p>
            <a:pPr algn="ctr">
              <a:spcAft>
                <a:spcPts val="800"/>
              </a:spcAft>
            </a:pPr>
            <a:r>
              <a:rPr lang="ru-RU" sz="2000" dirty="0">
                <a:solidFill>
                  <a:schemeClr val="bg1"/>
                </a:solidFill>
                <a:latin typeface="Circe" panose="020B0502020203020203" pitchFamily="34" charset="-52"/>
                <a:ea typeface="Calibri" panose="020F0502020204030204" pitchFamily="34" charset="0"/>
                <a:cs typeface="Times New Roman" panose="02020603050405020304" pitchFamily="18" charset="0"/>
              </a:rPr>
              <a:t>Усовершенствовать уже успешный проект путем развития добровольческого компонента среди детей-сирот и детей-инвалидов в совместной помощи</a:t>
            </a:r>
            <a:r>
              <a:rPr lang="ru-RU" sz="1600" dirty="0">
                <a:solidFill>
                  <a:schemeClr val="bg1"/>
                </a:solidFill>
                <a:latin typeface="Circe" panose="020B0502020203020203" pitchFamily="34" charset="-52"/>
                <a:ea typeface="Calibri" panose="020F0502020204030204" pitchFamily="34" charset="0"/>
                <a:cs typeface="Times New Roman" panose="02020603050405020304" pitchFamily="18" charset="0"/>
              </a:rPr>
              <a:t>.</a:t>
            </a:r>
          </a:p>
        </p:txBody>
      </p:sp>
      <p:sp>
        <p:nvSpPr>
          <p:cNvPr id="36" name="Прямоугольник 35"/>
          <p:cNvSpPr/>
          <p:nvPr/>
        </p:nvSpPr>
        <p:spPr>
          <a:xfrm>
            <a:off x="34836" y="3417990"/>
            <a:ext cx="2396121" cy="1754326"/>
          </a:xfrm>
          <a:prstGeom prst="rect">
            <a:avLst/>
          </a:prstGeom>
        </p:spPr>
        <p:txBody>
          <a:bodyPr wrap="square">
            <a:spAutoFit/>
          </a:bodyPr>
          <a:lstStyle/>
          <a:p>
            <a:pPr algn="ctr">
              <a:spcAft>
                <a:spcPts val="800"/>
              </a:spcAft>
            </a:pPr>
            <a:r>
              <a:rPr lang="ru-RU" dirty="0">
                <a:solidFill>
                  <a:schemeClr val="bg1"/>
                </a:solidFill>
                <a:latin typeface="Circe" panose="020B0502020203020203" pitchFamily="34" charset="-52"/>
                <a:ea typeface="Calibri" panose="020F0502020204030204" pitchFamily="34" charset="0"/>
                <a:cs typeface="Times New Roman" panose="02020603050405020304" pitchFamily="18" charset="0"/>
              </a:rPr>
              <a:t>Дети-инвалиды и дети-сироты оставались на едине с проблемами. Не было иппотерапии и </a:t>
            </a:r>
            <a:r>
              <a:rPr lang="ru-RU" dirty="0" err="1">
                <a:solidFill>
                  <a:schemeClr val="bg1"/>
                </a:solidFill>
                <a:latin typeface="Circe" panose="020B0502020203020203" pitchFamily="34" charset="-52"/>
                <a:ea typeface="Calibri" panose="020F0502020204030204" pitchFamily="34" charset="0"/>
                <a:cs typeface="Times New Roman" panose="02020603050405020304" pitchFamily="18" charset="0"/>
              </a:rPr>
              <a:t>ипповенции</a:t>
            </a:r>
            <a:endParaRPr lang="ru-RU" dirty="0">
              <a:solidFill>
                <a:schemeClr val="bg1"/>
              </a:solidFill>
              <a:latin typeface="Circe" panose="020B0502020203020203" pitchFamily="34" charset="-52"/>
              <a:ea typeface="Calibri" panose="020F0502020204030204" pitchFamily="34" charset="0"/>
              <a:cs typeface="Times New Roman" panose="02020603050405020304" pitchFamily="18" charset="0"/>
            </a:endParaRPr>
          </a:p>
        </p:txBody>
      </p:sp>
      <p:sp>
        <p:nvSpPr>
          <p:cNvPr id="42" name="Прямоугольник 41"/>
          <p:cNvSpPr/>
          <p:nvPr/>
        </p:nvSpPr>
        <p:spPr>
          <a:xfrm>
            <a:off x="2452017" y="3410782"/>
            <a:ext cx="2426842" cy="2246769"/>
          </a:xfrm>
          <a:prstGeom prst="rect">
            <a:avLst/>
          </a:prstGeom>
        </p:spPr>
        <p:txBody>
          <a:bodyPr wrap="square">
            <a:spAutoFit/>
          </a:bodyPr>
          <a:lstStyle/>
          <a:p>
            <a:pPr algn="ctr">
              <a:spcAft>
                <a:spcPts val="800"/>
              </a:spcAft>
            </a:pPr>
            <a:r>
              <a:rPr lang="ru-RU" sz="2000" dirty="0">
                <a:solidFill>
                  <a:schemeClr val="bg1"/>
                </a:solidFill>
                <a:latin typeface="Circe" panose="020B0502020203020203" pitchFamily="34" charset="-52"/>
                <a:ea typeface="Calibri" panose="020F0502020204030204" pitchFamily="34" charset="0"/>
                <a:cs typeface="Times New Roman" panose="02020603050405020304" pitchFamily="18" charset="0"/>
              </a:rPr>
              <a:t>Проект успешно апробирован благодаря Всероссийскому конкурсу Росмолодежь для </a:t>
            </a:r>
            <a:r>
              <a:rPr lang="ru-RU" sz="2000" dirty="0" err="1">
                <a:solidFill>
                  <a:schemeClr val="bg1"/>
                </a:solidFill>
                <a:latin typeface="Circe" panose="020B0502020203020203" pitchFamily="34" charset="-52"/>
                <a:ea typeface="Calibri" panose="020F0502020204030204" pitchFamily="34" charset="0"/>
                <a:cs typeface="Times New Roman" panose="02020603050405020304" pitchFamily="18" charset="0"/>
              </a:rPr>
              <a:t>физ.лиц</a:t>
            </a:r>
            <a:r>
              <a:rPr lang="ru-RU" sz="2000" dirty="0">
                <a:solidFill>
                  <a:schemeClr val="bg1"/>
                </a:solidFill>
                <a:latin typeface="Circe" panose="020B0502020203020203" pitchFamily="34" charset="-52"/>
                <a:ea typeface="Calibri" panose="020F0502020204030204" pitchFamily="34" charset="0"/>
                <a:cs typeface="Times New Roman" panose="02020603050405020304" pitchFamily="18" charset="0"/>
              </a:rPr>
              <a:t>.</a:t>
            </a:r>
          </a:p>
        </p:txBody>
      </p:sp>
      <p:sp>
        <p:nvSpPr>
          <p:cNvPr id="43" name="Прямоугольник 42"/>
          <p:cNvSpPr/>
          <p:nvPr/>
        </p:nvSpPr>
        <p:spPr>
          <a:xfrm>
            <a:off x="9728302" y="3394384"/>
            <a:ext cx="2426842" cy="2862322"/>
          </a:xfrm>
          <a:prstGeom prst="rect">
            <a:avLst/>
          </a:prstGeom>
        </p:spPr>
        <p:txBody>
          <a:bodyPr wrap="square">
            <a:spAutoFit/>
          </a:bodyPr>
          <a:lstStyle/>
          <a:p>
            <a:pPr algn="ctr">
              <a:spcAft>
                <a:spcPts val="800"/>
              </a:spcAft>
            </a:pPr>
            <a:r>
              <a:rPr lang="ru-RU" sz="2000" dirty="0">
                <a:solidFill>
                  <a:schemeClr val="bg1"/>
                </a:solidFill>
                <a:latin typeface="Circe" panose="020B0502020203020203" pitchFamily="34" charset="-52"/>
                <a:ea typeface="Calibri" panose="020F0502020204030204" pitchFamily="34" charset="0"/>
                <a:cs typeface="Times New Roman" panose="02020603050405020304" pitchFamily="18" charset="0"/>
              </a:rPr>
              <a:t>Социально-активные дети-инвалиды и социально-ответственные дети-сироты+ транслирование опыта специалистам</a:t>
            </a:r>
          </a:p>
        </p:txBody>
      </p:sp>
      <p:sp>
        <p:nvSpPr>
          <p:cNvPr id="44" name="Прямоугольник 43"/>
          <p:cNvSpPr/>
          <p:nvPr/>
        </p:nvSpPr>
        <p:spPr>
          <a:xfrm>
            <a:off x="-51908" y="1855016"/>
            <a:ext cx="2426842" cy="584775"/>
          </a:xfrm>
          <a:prstGeom prst="rect">
            <a:avLst/>
          </a:prstGeom>
        </p:spPr>
        <p:txBody>
          <a:bodyPr wrap="square">
            <a:spAutoFit/>
          </a:bodyPr>
          <a:lstStyle/>
          <a:p>
            <a:pPr algn="ctr">
              <a:spcAft>
                <a:spcPts val="800"/>
              </a:spcAft>
            </a:pPr>
            <a:r>
              <a:rPr lang="ru-RU" sz="3200" dirty="0">
                <a:solidFill>
                  <a:schemeClr val="bg1"/>
                </a:solidFill>
                <a:latin typeface="Circe" panose="020B0502020203020203" pitchFamily="34" charset="-52"/>
                <a:ea typeface="Calibri" panose="020F0502020204030204" pitchFamily="34" charset="0"/>
                <a:cs typeface="Times New Roman" panose="02020603050405020304" pitchFamily="18" charset="0"/>
              </a:rPr>
              <a:t>БЫЛО</a:t>
            </a:r>
          </a:p>
        </p:txBody>
      </p:sp>
      <p:sp>
        <p:nvSpPr>
          <p:cNvPr id="48" name="Прямоугольник 47"/>
          <p:cNvSpPr/>
          <p:nvPr/>
        </p:nvSpPr>
        <p:spPr>
          <a:xfrm>
            <a:off x="2428927" y="1863947"/>
            <a:ext cx="2426842" cy="584775"/>
          </a:xfrm>
          <a:prstGeom prst="rect">
            <a:avLst/>
          </a:prstGeom>
        </p:spPr>
        <p:txBody>
          <a:bodyPr wrap="square">
            <a:spAutoFit/>
          </a:bodyPr>
          <a:lstStyle/>
          <a:p>
            <a:pPr algn="ctr">
              <a:spcAft>
                <a:spcPts val="800"/>
              </a:spcAft>
            </a:pPr>
            <a:r>
              <a:rPr lang="ru-RU" sz="3200" dirty="0">
                <a:solidFill>
                  <a:schemeClr val="bg1"/>
                </a:solidFill>
                <a:latin typeface="Circe" panose="020B0502020203020203" pitchFamily="34" charset="-52"/>
                <a:ea typeface="Calibri" panose="020F0502020204030204" pitchFamily="34" charset="0"/>
                <a:cs typeface="Times New Roman" panose="02020603050405020304" pitchFamily="18" charset="0"/>
              </a:rPr>
              <a:t>СЕЙЧАС</a:t>
            </a:r>
          </a:p>
        </p:txBody>
      </p:sp>
      <p:sp>
        <p:nvSpPr>
          <p:cNvPr id="49" name="Прямоугольник 48"/>
          <p:cNvSpPr/>
          <p:nvPr/>
        </p:nvSpPr>
        <p:spPr>
          <a:xfrm>
            <a:off x="4905973" y="1848327"/>
            <a:ext cx="2426842" cy="584775"/>
          </a:xfrm>
          <a:prstGeom prst="rect">
            <a:avLst/>
          </a:prstGeom>
        </p:spPr>
        <p:txBody>
          <a:bodyPr wrap="square">
            <a:spAutoFit/>
          </a:bodyPr>
          <a:lstStyle/>
          <a:p>
            <a:pPr algn="ctr">
              <a:spcAft>
                <a:spcPts val="800"/>
              </a:spcAft>
            </a:pPr>
            <a:r>
              <a:rPr lang="ru-RU" sz="3200" dirty="0">
                <a:solidFill>
                  <a:schemeClr val="bg1"/>
                </a:solidFill>
                <a:latin typeface="Circe" panose="020B0502020203020203" pitchFamily="34" charset="-52"/>
                <a:ea typeface="Calibri" panose="020F0502020204030204" pitchFamily="34" charset="0"/>
                <a:cs typeface="Times New Roman" panose="02020603050405020304" pitchFamily="18" charset="0"/>
              </a:rPr>
              <a:t>ПЛАНЫ</a:t>
            </a:r>
          </a:p>
        </p:txBody>
      </p:sp>
      <p:sp>
        <p:nvSpPr>
          <p:cNvPr id="50" name="Прямоугольник 49"/>
          <p:cNvSpPr/>
          <p:nvPr/>
        </p:nvSpPr>
        <p:spPr>
          <a:xfrm>
            <a:off x="7214347" y="1865283"/>
            <a:ext cx="2426842" cy="584775"/>
          </a:xfrm>
          <a:prstGeom prst="rect">
            <a:avLst/>
          </a:prstGeom>
        </p:spPr>
        <p:txBody>
          <a:bodyPr wrap="square">
            <a:spAutoFit/>
          </a:bodyPr>
          <a:lstStyle/>
          <a:p>
            <a:pPr algn="ctr">
              <a:spcAft>
                <a:spcPts val="800"/>
              </a:spcAft>
            </a:pPr>
            <a:r>
              <a:rPr lang="ru-RU" sz="3200" dirty="0">
                <a:solidFill>
                  <a:schemeClr val="bg1"/>
                </a:solidFill>
                <a:latin typeface="Circe" panose="020B0502020203020203" pitchFamily="34" charset="-52"/>
                <a:ea typeface="Calibri" panose="020F0502020204030204" pitchFamily="34" charset="0"/>
                <a:cs typeface="Times New Roman" panose="02020603050405020304" pitchFamily="18" charset="0"/>
              </a:rPr>
              <a:t>БУДУЩЕЕ</a:t>
            </a:r>
          </a:p>
        </p:txBody>
      </p:sp>
      <p:sp>
        <p:nvSpPr>
          <p:cNvPr id="51" name="Прямоугольник 50"/>
          <p:cNvSpPr/>
          <p:nvPr/>
        </p:nvSpPr>
        <p:spPr>
          <a:xfrm>
            <a:off x="9694532" y="1805978"/>
            <a:ext cx="2426842" cy="830997"/>
          </a:xfrm>
          <a:prstGeom prst="rect">
            <a:avLst/>
          </a:prstGeom>
        </p:spPr>
        <p:txBody>
          <a:bodyPr wrap="square">
            <a:spAutoFit/>
          </a:bodyPr>
          <a:lstStyle/>
          <a:p>
            <a:pPr algn="ctr">
              <a:spcAft>
                <a:spcPts val="800"/>
              </a:spcAft>
            </a:pPr>
            <a:r>
              <a:rPr lang="ru-RU" sz="1600" dirty="0">
                <a:solidFill>
                  <a:schemeClr val="bg1"/>
                </a:solidFill>
                <a:latin typeface="Circe" panose="020B0502020203020203" pitchFamily="34" charset="-52"/>
                <a:ea typeface="Calibri" panose="020F0502020204030204" pitchFamily="34" charset="0"/>
                <a:cs typeface="Times New Roman" panose="02020603050405020304" pitchFamily="18" charset="0"/>
              </a:rPr>
              <a:t>БУДЕТ ПОСЛЕ РЕАЛИЗАЦИИ ПРОЕКТА</a:t>
            </a:r>
          </a:p>
        </p:txBody>
      </p:sp>
    </p:spTree>
    <p:extLst>
      <p:ext uri="{BB962C8B-B14F-4D97-AF65-F5344CB8AC3E}">
        <p14:creationId xmlns:p14="http://schemas.microsoft.com/office/powerpoint/2010/main" val="185949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Овал 30"/>
          <p:cNvSpPr/>
          <p:nvPr/>
        </p:nvSpPr>
        <p:spPr>
          <a:xfrm>
            <a:off x="1009997" y="5680092"/>
            <a:ext cx="720332" cy="730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32" name="Прямоугольник 31"/>
          <p:cNvSpPr/>
          <p:nvPr/>
        </p:nvSpPr>
        <p:spPr>
          <a:xfrm>
            <a:off x="1035912" y="4969168"/>
            <a:ext cx="3795838" cy="400110"/>
          </a:xfrm>
          <a:prstGeom prst="rect">
            <a:avLst/>
          </a:prstGeom>
        </p:spPr>
        <p:txBody>
          <a:bodyPr wrap="square">
            <a:spAutoFit/>
          </a:bodyPr>
          <a:lstStyle/>
          <a:p>
            <a:r>
              <a:rPr lang="ru-RU" sz="2000" dirty="0">
                <a:solidFill>
                  <a:schemeClr val="bg1"/>
                </a:solidFill>
                <a:latin typeface="Circe" panose="020B0502020203020203" pitchFamily="34" charset="-52"/>
                <a:cs typeface="Circe Extra Bold" panose="020B0604020202020204" charset="0"/>
              </a:rPr>
              <a:t>Рекомендации </a:t>
            </a:r>
            <a:endParaRPr lang="ru-RU" sz="2000" dirty="0">
              <a:solidFill>
                <a:schemeClr val="bg1"/>
              </a:solidFill>
              <a:latin typeface="Circe" panose="020B0502020203020203" pitchFamily="34" charset="-52"/>
            </a:endParaRPr>
          </a:p>
        </p:txBody>
      </p:sp>
      <p:sp>
        <p:nvSpPr>
          <p:cNvPr id="36" name="Овал 35"/>
          <p:cNvSpPr/>
          <p:nvPr/>
        </p:nvSpPr>
        <p:spPr>
          <a:xfrm>
            <a:off x="6590083" y="5680597"/>
            <a:ext cx="720332" cy="730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37" name="Овал 36"/>
          <p:cNvSpPr/>
          <p:nvPr/>
        </p:nvSpPr>
        <p:spPr>
          <a:xfrm>
            <a:off x="3601360" y="5680092"/>
            <a:ext cx="720332" cy="730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40" name="Овал 39"/>
          <p:cNvSpPr/>
          <p:nvPr/>
        </p:nvSpPr>
        <p:spPr>
          <a:xfrm>
            <a:off x="9332094" y="5678230"/>
            <a:ext cx="720332" cy="730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41" name="Прямоугольник 40">
            <a:extLst>
              <a:ext uri="{FF2B5EF4-FFF2-40B4-BE49-F238E27FC236}">
                <a16:creationId xmlns:a16="http://schemas.microsoft.com/office/drawing/2014/main" xmlns="" id="{01646847-0A55-4417-848D-28A092432B02}"/>
              </a:ext>
            </a:extLst>
          </p:cNvPr>
          <p:cNvSpPr/>
          <p:nvPr/>
        </p:nvSpPr>
        <p:spPr>
          <a:xfrm>
            <a:off x="0" y="370546"/>
            <a:ext cx="12191999" cy="523220"/>
          </a:xfrm>
          <a:prstGeom prst="rect">
            <a:avLst/>
          </a:prstGeom>
        </p:spPr>
        <p:txBody>
          <a:bodyPr wrap="square">
            <a:spAutoFit/>
          </a:bodyPr>
          <a:lstStyle/>
          <a:p>
            <a:pPr algn="ctr"/>
            <a:r>
              <a:rPr lang="ru-RU" sz="2800" dirty="0">
                <a:solidFill>
                  <a:schemeClr val="bg1"/>
                </a:solidFill>
                <a:latin typeface="Circe Bold" panose="020B0604020202020204" charset="-52"/>
                <a:cs typeface="Circe Extra Bold" panose="020B0604020202020204" charset="0"/>
              </a:rPr>
              <a:t>ОБЩИЕ РЕКОМЕНДАЦИИ ПО СОСТАВЛЕНИЮ СМЕТЫ</a:t>
            </a:r>
            <a:endParaRPr lang="ru-RU" sz="2800" dirty="0">
              <a:solidFill>
                <a:schemeClr val="bg1"/>
              </a:solidFill>
              <a:effectLst/>
              <a:latin typeface="Circe Bold" panose="020B0604020202020204" charset="-52"/>
              <a:cs typeface="Circe Extra Bold" panose="020B0604020202020204" charset="0"/>
            </a:endParaRPr>
          </a:p>
        </p:txBody>
      </p:sp>
      <p:grpSp>
        <p:nvGrpSpPr>
          <p:cNvPr id="5" name="Группа 4"/>
          <p:cNvGrpSpPr/>
          <p:nvPr/>
        </p:nvGrpSpPr>
        <p:grpSpPr>
          <a:xfrm>
            <a:off x="-1033748" y="-502652"/>
            <a:ext cx="13753546" cy="7543700"/>
            <a:chOff x="-1033748" y="-159802"/>
            <a:chExt cx="13753546" cy="7543700"/>
          </a:xfrm>
        </p:grpSpPr>
        <p:sp>
          <p:nvSpPr>
            <p:cNvPr id="6" name="Прямоугольник 5">
              <a:extLst>
                <a:ext uri="{FF2B5EF4-FFF2-40B4-BE49-F238E27FC236}">
                  <a16:creationId xmlns:a16="http://schemas.microsoft.com/office/drawing/2014/main" xmlns="" id="{C65B2A85-11C5-44B7-B255-93206A886225}"/>
                </a:ext>
              </a:extLst>
            </p:cNvPr>
            <p:cNvSpPr/>
            <p:nvPr/>
          </p:nvSpPr>
          <p:spPr>
            <a:xfrm>
              <a:off x="-14289" y="-159802"/>
              <a:ext cx="12220576" cy="6858000"/>
            </a:xfrm>
            <a:prstGeom prst="rect">
              <a:avLst/>
            </a:prstGeom>
            <a:gradFill>
              <a:gsLst>
                <a:gs pos="0">
                  <a:srgbClr val="AD1761">
                    <a:alpha val="76000"/>
                  </a:srgbClr>
                </a:gs>
                <a:gs pos="100000">
                  <a:srgbClr val="002060">
                    <a:alpha val="75000"/>
                  </a:srgbClr>
                </a:gs>
              </a:gsLst>
              <a:lin ang="72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200" dirty="0">
                <a:solidFill>
                  <a:schemeClr val="bg1"/>
                </a:solidFill>
                <a:effectLst>
                  <a:glow rad="127000">
                    <a:srgbClr val="6545BF"/>
                  </a:glow>
                </a:effectLst>
                <a:latin typeface="Circe" panose="020B0502020203020203" pitchFamily="34" charset="-52"/>
              </a:endParaRPr>
            </a:p>
          </p:txBody>
        </p:sp>
        <p:sp>
          <p:nvSpPr>
            <p:cNvPr id="22" name="Прямоугольник 21"/>
            <p:cNvSpPr/>
            <p:nvPr/>
          </p:nvSpPr>
          <p:spPr>
            <a:xfrm>
              <a:off x="-37025" y="4860283"/>
              <a:ext cx="12394298" cy="25236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38" name="Прямоугольник 37">
              <a:extLst>
                <a:ext uri="{FF2B5EF4-FFF2-40B4-BE49-F238E27FC236}">
                  <a16:creationId xmlns:a16="http://schemas.microsoft.com/office/drawing/2014/main" xmlns="" id="{41BA8688-6947-42E1-9CE5-F6BA6A89BA6A}"/>
                </a:ext>
              </a:extLst>
            </p:cNvPr>
            <p:cNvSpPr/>
            <p:nvPr/>
          </p:nvSpPr>
          <p:spPr>
            <a:xfrm>
              <a:off x="-1033748" y="-159802"/>
              <a:ext cx="13391021" cy="1358656"/>
            </a:xfrm>
            <a:prstGeom prst="rect">
              <a:avLst/>
            </a:prstGeom>
            <a:solidFill>
              <a:srgbClr val="F11B67">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600" dirty="0">
                <a:solidFill>
                  <a:schemeClr val="bg1"/>
                </a:solidFill>
                <a:effectLst>
                  <a:glow rad="127000">
                    <a:srgbClr val="6545BF"/>
                  </a:glow>
                </a:effectLst>
                <a:latin typeface="Circe" panose="020B0502020203020203" pitchFamily="34" charset="-52"/>
              </a:endParaRPr>
            </a:p>
          </p:txBody>
        </p:sp>
        <p:sp>
          <p:nvSpPr>
            <p:cNvPr id="45" name="Прямоугольник 44">
              <a:extLst>
                <a:ext uri="{FF2B5EF4-FFF2-40B4-BE49-F238E27FC236}">
                  <a16:creationId xmlns:a16="http://schemas.microsoft.com/office/drawing/2014/main" xmlns="" id="{18EF5188-9822-40BE-8757-C8A6B2B94E3C}"/>
                </a:ext>
              </a:extLst>
            </p:cNvPr>
            <p:cNvSpPr/>
            <p:nvPr/>
          </p:nvSpPr>
          <p:spPr>
            <a:xfrm>
              <a:off x="-671223" y="4445398"/>
              <a:ext cx="13391021" cy="492762"/>
            </a:xfrm>
            <a:prstGeom prst="rect">
              <a:avLst/>
            </a:prstGeom>
            <a:solidFill>
              <a:srgbClr val="F11B67">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600" dirty="0">
                <a:solidFill>
                  <a:schemeClr val="bg1"/>
                </a:solidFill>
                <a:effectLst>
                  <a:glow rad="127000">
                    <a:srgbClr val="6545BF"/>
                  </a:glow>
                </a:effectLst>
                <a:latin typeface="Circe" panose="020B0502020203020203" pitchFamily="34" charset="-52"/>
              </a:endParaRPr>
            </a:p>
          </p:txBody>
        </p:sp>
      </p:grpSp>
      <p:sp>
        <p:nvSpPr>
          <p:cNvPr id="46" name="Прямоугольник 45">
            <a:extLst>
              <a:ext uri="{FF2B5EF4-FFF2-40B4-BE49-F238E27FC236}">
                <a16:creationId xmlns:a16="http://schemas.microsoft.com/office/drawing/2014/main" xmlns="" id="{FE4975BB-B0E7-48FB-9B35-4D8E2E0C8BF1}"/>
              </a:ext>
            </a:extLst>
          </p:cNvPr>
          <p:cNvSpPr/>
          <p:nvPr/>
        </p:nvSpPr>
        <p:spPr>
          <a:xfrm>
            <a:off x="825388" y="1197622"/>
            <a:ext cx="10207456" cy="3754874"/>
          </a:xfrm>
          <a:prstGeom prst="rect">
            <a:avLst/>
          </a:prstGeom>
        </p:spPr>
        <p:txBody>
          <a:bodyPr wrap="square">
            <a:spAutoFit/>
          </a:bodyPr>
          <a:lstStyle/>
          <a:p>
            <a:pPr algn="just"/>
            <a:r>
              <a:rPr lang="ru-RU" sz="1600" b="1" i="1" u="sng" dirty="0">
                <a:solidFill>
                  <a:srgbClr val="FFFF00"/>
                </a:solidFill>
                <a:latin typeface="Times New Roman" panose="02020603050405020304" pitchFamily="18" charset="0"/>
                <a:cs typeface="Times New Roman" panose="02020603050405020304" pitchFamily="18" charset="0"/>
              </a:rPr>
              <a:t>Уникальность проекта-его добровольческий компонент. </a:t>
            </a:r>
            <a:r>
              <a:rPr lang="ru-RU" sz="1600" dirty="0">
                <a:solidFill>
                  <a:schemeClr val="bg1"/>
                </a:solidFill>
                <a:latin typeface="Times New Roman" panose="02020603050405020304" pitchFamily="18" charset="0"/>
                <a:cs typeface="Times New Roman" panose="02020603050405020304" pitchFamily="18" charset="0"/>
              </a:rPr>
              <a:t>Часть конных занятий для детей-сирот и детей-инвалидов проводятся совместно. Где дети-сироты выступают волонтерами и помогают детям с ОВЗ. Для всех детей важен игровой вид деятельности. И лошадь как магнит, центр внимания всех детей и выступает посредником в общении среди детей. Все происходит ненавязчиво, что особенно важно учитывая зачастую сложное поведение у детей-сирот.  Дети-сироты помогают инструкторам в организации занятий для детей с ОВЗ (помогают инструктору подготовить лошадей и подают инвентарь, совместно играют в мяч, сидя на лошадях, с использованием перчаточных кукол разыгрывают сказки для ребенка с ОВЗ на занятиях </a:t>
            </a:r>
            <a:r>
              <a:rPr lang="ru-RU" sz="1600" dirty="0" err="1">
                <a:solidFill>
                  <a:schemeClr val="bg1"/>
                </a:solidFill>
                <a:latin typeface="Times New Roman" panose="02020603050405020304" pitchFamily="18" charset="0"/>
                <a:cs typeface="Times New Roman" panose="02020603050405020304" pitchFamily="18" charset="0"/>
              </a:rPr>
              <a:t>иппотерапии</a:t>
            </a:r>
            <a:r>
              <a:rPr lang="ru-RU" sz="1600" dirty="0">
                <a:solidFill>
                  <a:schemeClr val="bg1"/>
                </a:solidFill>
                <a:latin typeface="Times New Roman" panose="02020603050405020304" pitchFamily="18" charset="0"/>
                <a:cs typeface="Times New Roman" panose="02020603050405020304" pitchFamily="18" charset="0"/>
              </a:rPr>
              <a:t> и т.п.). Тем самым, для сирот происходит большая поведенческая трансформация. Они видят на практике, что есть люди борющиеся с недугом, со своими проблемами. Они на практике им помогают. И на нашем опыте работы с детьми-сиротами их собственный практический опыт имеет для них гораздо большее значение, чем многочисленные наставления. </a:t>
            </a:r>
            <a:endParaRPr lang="ru-RU" sz="1600" b="1" dirty="0">
              <a:solidFill>
                <a:schemeClr val="bg1"/>
              </a:solidFill>
              <a:latin typeface="Times New Roman" panose="02020603050405020304" pitchFamily="18" charset="0"/>
              <a:cs typeface="Times New Roman" panose="02020603050405020304" pitchFamily="18" charset="0"/>
            </a:endParaRPr>
          </a:p>
          <a:p>
            <a:pPr algn="just"/>
            <a:r>
              <a:rPr lang="ru-RU" sz="1600" b="1" i="1" u="sng" dirty="0">
                <a:solidFill>
                  <a:srgbClr val="FFFF00"/>
                </a:solidFill>
                <a:latin typeface="Times New Roman" panose="02020603050405020304" pitchFamily="18" charset="0"/>
                <a:cs typeface="Times New Roman" panose="02020603050405020304" pitchFamily="18" charset="0"/>
              </a:rPr>
              <a:t>Мы развиваем добровольчество в поселках. </a:t>
            </a:r>
            <a:r>
              <a:rPr lang="ru-RU" sz="1600" dirty="0">
                <a:solidFill>
                  <a:schemeClr val="bg1"/>
                </a:solidFill>
                <a:latin typeface="Times New Roman" panose="02020603050405020304" pitchFamily="18" charset="0"/>
                <a:cs typeface="Times New Roman" panose="02020603050405020304" pitchFamily="18" charset="0"/>
              </a:rPr>
              <a:t>Нами обучено 2 </a:t>
            </a:r>
            <a:r>
              <a:rPr lang="ru-RU" sz="1600" dirty="0" err="1">
                <a:solidFill>
                  <a:schemeClr val="bg1"/>
                </a:solidFill>
                <a:latin typeface="Times New Roman" panose="02020603050405020304" pitchFamily="18" charset="0"/>
                <a:cs typeface="Times New Roman" panose="02020603050405020304" pitchFamily="18" charset="0"/>
              </a:rPr>
              <a:t>коневладельца</a:t>
            </a:r>
            <a:r>
              <a:rPr lang="ru-RU" sz="1600" dirty="0">
                <a:solidFill>
                  <a:schemeClr val="bg1"/>
                </a:solidFill>
                <a:latin typeface="Times New Roman" panose="02020603050405020304" pitchFamily="18" charset="0"/>
                <a:cs typeface="Times New Roman" panose="02020603050405020304" pitchFamily="18" charset="0"/>
              </a:rPr>
              <a:t>, подготовлено 2 лошади для занятий иппотерапии в </a:t>
            </a:r>
            <a:r>
              <a:rPr lang="ru-RU" sz="1600" dirty="0" err="1">
                <a:solidFill>
                  <a:schemeClr val="bg1"/>
                </a:solidFill>
                <a:latin typeface="Times New Roman" panose="02020603050405020304" pitchFamily="18" charset="0"/>
                <a:cs typeface="Times New Roman" panose="02020603050405020304" pitchFamily="18" charset="0"/>
              </a:rPr>
              <a:t>пос.Хурба</a:t>
            </a:r>
            <a:r>
              <a:rPr lang="ru-RU" sz="1600" dirty="0">
                <a:solidFill>
                  <a:schemeClr val="bg1"/>
                </a:solidFill>
                <a:latin typeface="Times New Roman" panose="02020603050405020304" pitchFamily="18" charset="0"/>
                <a:cs typeface="Times New Roman" panose="02020603050405020304" pitchFamily="18" charset="0"/>
              </a:rPr>
              <a:t>, что позволяет проводить занятия еще и в поселке, в том числе и на постоянной основе.</a:t>
            </a:r>
          </a:p>
          <a:p>
            <a:pPr algn="ctr"/>
            <a:endParaRPr lang="ru-RU" sz="3000" b="1" dirty="0">
              <a:solidFill>
                <a:schemeClr val="bg1"/>
              </a:solidFill>
              <a:latin typeface="Circe" panose="020B0502020203020203" pitchFamily="34" charset="-52"/>
            </a:endParaRPr>
          </a:p>
        </p:txBody>
      </p:sp>
      <p:sp>
        <p:nvSpPr>
          <p:cNvPr id="24" name="Прямоугольник 23">
            <a:extLst>
              <a:ext uri="{FF2B5EF4-FFF2-40B4-BE49-F238E27FC236}">
                <a16:creationId xmlns:a16="http://schemas.microsoft.com/office/drawing/2014/main" xmlns="" id="{FE4975BB-B0E7-48FB-9B35-4D8E2E0C8BF1}"/>
              </a:ext>
            </a:extLst>
          </p:cNvPr>
          <p:cNvSpPr/>
          <p:nvPr/>
        </p:nvSpPr>
        <p:spPr>
          <a:xfrm>
            <a:off x="1009997" y="-10976"/>
            <a:ext cx="9984544" cy="1015663"/>
          </a:xfrm>
          <a:prstGeom prst="rect">
            <a:avLst/>
          </a:prstGeom>
        </p:spPr>
        <p:txBody>
          <a:bodyPr wrap="square">
            <a:spAutoFit/>
          </a:bodyPr>
          <a:lstStyle/>
          <a:p>
            <a:pPr algn="ctr"/>
            <a:r>
              <a:rPr lang="ru-RU" sz="3000" b="1" dirty="0">
                <a:solidFill>
                  <a:schemeClr val="bg1"/>
                </a:solidFill>
                <a:latin typeface="Circe ExtraBold" panose="020B0604020202020204" charset="-52"/>
                <a:cs typeface="Circe Extra Bold" panose="020B0604020202020204" charset="0"/>
              </a:rPr>
              <a:t> ДОБРОВОЛЬЧЕСКИЙ </a:t>
            </a:r>
            <a:br>
              <a:rPr lang="ru-RU" sz="3000" b="1" dirty="0">
                <a:solidFill>
                  <a:schemeClr val="bg1"/>
                </a:solidFill>
                <a:latin typeface="Circe ExtraBold" panose="020B0604020202020204" charset="-52"/>
                <a:cs typeface="Circe Extra Bold" panose="020B0604020202020204" charset="0"/>
              </a:rPr>
            </a:br>
            <a:r>
              <a:rPr lang="ru-RU" sz="3000" b="1" dirty="0">
                <a:solidFill>
                  <a:schemeClr val="bg1"/>
                </a:solidFill>
                <a:latin typeface="Circe ExtraBold" panose="020B0604020202020204" charset="-52"/>
                <a:cs typeface="Circe Extra Bold" panose="020B0604020202020204" charset="0"/>
              </a:rPr>
              <a:t>КОМПОНЕНТ ПРОЕКТА</a:t>
            </a:r>
            <a:endParaRPr lang="ru-RU" sz="3000" b="1" dirty="0">
              <a:solidFill>
                <a:schemeClr val="bg1"/>
              </a:solidFill>
              <a:latin typeface="Circe" panose="020B0502020203020203" pitchFamily="34" charset="-52"/>
            </a:endParaRPr>
          </a:p>
        </p:txBody>
      </p:sp>
      <p:sp>
        <p:nvSpPr>
          <p:cNvPr id="25" name="Прямоугольник 24">
            <a:extLst>
              <a:ext uri="{FF2B5EF4-FFF2-40B4-BE49-F238E27FC236}">
                <a16:creationId xmlns:a16="http://schemas.microsoft.com/office/drawing/2014/main" xmlns="" id="{FE4975BB-B0E7-48FB-9B35-4D8E2E0C8BF1}"/>
              </a:ext>
            </a:extLst>
          </p:cNvPr>
          <p:cNvSpPr/>
          <p:nvPr/>
        </p:nvSpPr>
        <p:spPr>
          <a:xfrm>
            <a:off x="3601360" y="4476726"/>
            <a:ext cx="5684766" cy="892552"/>
          </a:xfrm>
          <a:prstGeom prst="rect">
            <a:avLst/>
          </a:prstGeom>
        </p:spPr>
        <p:txBody>
          <a:bodyPr wrap="square">
            <a:spAutoFit/>
          </a:bodyPr>
          <a:lstStyle/>
          <a:p>
            <a:pPr algn="ctr"/>
            <a:r>
              <a:rPr lang="ru-RU" sz="2200" b="1" dirty="0">
                <a:solidFill>
                  <a:schemeClr val="bg1"/>
                </a:solidFill>
                <a:latin typeface="Circe ExtraBold" panose="020B0604020202020204" charset="-52"/>
                <a:cs typeface="Circe Extra Bold" panose="020B0604020202020204" charset="0"/>
              </a:rPr>
              <a:t>УКАЖИТЕ ПАРТНЕРОВ ПРИ НАЛИЧИИ</a:t>
            </a:r>
          </a:p>
          <a:p>
            <a:pPr algn="ctr"/>
            <a:endParaRPr lang="ru-RU" sz="3000" b="1" dirty="0">
              <a:solidFill>
                <a:schemeClr val="bg1"/>
              </a:solidFill>
              <a:latin typeface="Circe" panose="020B0502020203020203" pitchFamily="34" charset="-52"/>
            </a:endParaRPr>
          </a:p>
        </p:txBody>
      </p:sp>
      <p:sp>
        <p:nvSpPr>
          <p:cNvPr id="2" name="Овал 1"/>
          <p:cNvSpPr/>
          <p:nvPr/>
        </p:nvSpPr>
        <p:spPr>
          <a:xfrm>
            <a:off x="0" y="5369278"/>
            <a:ext cx="1989667" cy="868010"/>
          </a:xfrm>
          <a:prstGeom prst="ellipse">
            <a:avLst/>
          </a:prstGeom>
          <a:solidFill>
            <a:schemeClr val="bg1"/>
          </a:solidFill>
          <a:ln>
            <a:solidFill>
              <a:srgbClr val="D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КГБУ «Комсомольский-на-Амуре реабилитационный центр»</a:t>
            </a:r>
          </a:p>
        </p:txBody>
      </p:sp>
      <p:sp>
        <p:nvSpPr>
          <p:cNvPr id="21" name="Овал 20"/>
          <p:cNvSpPr/>
          <p:nvPr/>
        </p:nvSpPr>
        <p:spPr>
          <a:xfrm>
            <a:off x="4385882" y="5240353"/>
            <a:ext cx="1925905" cy="996935"/>
          </a:xfrm>
          <a:prstGeom prst="ellipse">
            <a:avLst/>
          </a:prstGeom>
          <a:solidFill>
            <a:schemeClr val="bg1"/>
          </a:solidFill>
          <a:ln>
            <a:solidFill>
              <a:srgbClr val="D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Амурский гуманитарно-педагогический государственный университет</a:t>
            </a:r>
          </a:p>
        </p:txBody>
      </p:sp>
      <p:sp>
        <p:nvSpPr>
          <p:cNvPr id="23" name="Овал 22"/>
          <p:cNvSpPr/>
          <p:nvPr/>
        </p:nvSpPr>
        <p:spPr>
          <a:xfrm>
            <a:off x="7824999" y="5364055"/>
            <a:ext cx="1621448" cy="868010"/>
          </a:xfrm>
          <a:prstGeom prst="ellipse">
            <a:avLst/>
          </a:prstGeom>
          <a:solidFill>
            <a:schemeClr val="bg1"/>
          </a:solidFill>
          <a:ln>
            <a:solidFill>
              <a:srgbClr val="D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Центр отдыха и развлечений «</a:t>
            </a:r>
            <a:r>
              <a:rPr lang="ru-RU" sz="1100" dirty="0" err="1">
                <a:solidFill>
                  <a:schemeClr val="tx1"/>
                </a:solidFill>
              </a:rPr>
              <a:t>Силинский</a:t>
            </a:r>
            <a:r>
              <a:rPr lang="ru-RU" sz="1100" dirty="0">
                <a:solidFill>
                  <a:schemeClr val="tx1"/>
                </a:solidFill>
              </a:rPr>
              <a:t> парк»</a:t>
            </a:r>
          </a:p>
        </p:txBody>
      </p:sp>
      <p:sp>
        <p:nvSpPr>
          <p:cNvPr id="26" name="Прямоугольник 25"/>
          <p:cNvSpPr/>
          <p:nvPr/>
        </p:nvSpPr>
        <p:spPr>
          <a:xfrm>
            <a:off x="2002404" y="5715265"/>
            <a:ext cx="2593872" cy="1169551"/>
          </a:xfrm>
          <a:prstGeom prst="rect">
            <a:avLst/>
          </a:prstGeom>
        </p:spPr>
        <p:txBody>
          <a:bodyPr wrap="square">
            <a:spAutoFit/>
          </a:bodyPr>
          <a:lstStyle/>
          <a:p>
            <a:r>
              <a:rPr lang="ru-RU" sz="1400" dirty="0">
                <a:solidFill>
                  <a:schemeClr val="bg1"/>
                </a:solidFill>
              </a:rPr>
              <a:t>Предоставление специалиста-психолога и </a:t>
            </a:r>
            <a:r>
              <a:rPr lang="ru-RU" sz="1400" dirty="0" err="1">
                <a:solidFill>
                  <a:schemeClr val="bg1"/>
                </a:solidFill>
              </a:rPr>
              <a:t>др</a:t>
            </a:r>
            <a:r>
              <a:rPr lang="ru-RU" sz="1400" dirty="0">
                <a:solidFill>
                  <a:schemeClr val="bg1"/>
                </a:solidFill>
              </a:rPr>
              <a:t>, организация встреч с родителями детей-инвалидов, набор детей для участия в проекте</a:t>
            </a:r>
          </a:p>
        </p:txBody>
      </p:sp>
      <p:sp>
        <p:nvSpPr>
          <p:cNvPr id="27" name="Прямоугольник 26"/>
          <p:cNvSpPr/>
          <p:nvPr/>
        </p:nvSpPr>
        <p:spPr>
          <a:xfrm>
            <a:off x="6384615" y="4750025"/>
            <a:ext cx="1440384" cy="2031325"/>
          </a:xfrm>
          <a:prstGeom prst="rect">
            <a:avLst/>
          </a:prstGeom>
        </p:spPr>
        <p:txBody>
          <a:bodyPr wrap="square">
            <a:spAutoFit/>
          </a:bodyPr>
          <a:lstStyle/>
          <a:p>
            <a:r>
              <a:rPr lang="ru-RU" sz="1400" dirty="0">
                <a:solidFill>
                  <a:schemeClr val="bg1"/>
                </a:solidFill>
              </a:rPr>
              <a:t>привлечение студентов отделения </a:t>
            </a:r>
            <a:r>
              <a:rPr lang="ru-RU" sz="1400">
                <a:solidFill>
                  <a:schemeClr val="bg1"/>
                </a:solidFill>
              </a:rPr>
              <a:t>адаптивная физкультура </a:t>
            </a:r>
            <a:r>
              <a:rPr lang="ru-RU" sz="1400" dirty="0">
                <a:solidFill>
                  <a:schemeClr val="bg1"/>
                </a:solidFill>
              </a:rPr>
              <a:t>для совместного проведения занятий </a:t>
            </a:r>
            <a:r>
              <a:rPr lang="ru-RU" sz="1400" dirty="0" err="1">
                <a:solidFill>
                  <a:schemeClr val="bg1"/>
                </a:solidFill>
              </a:rPr>
              <a:t>иппотерапии</a:t>
            </a:r>
            <a:r>
              <a:rPr lang="ru-RU" sz="1400" dirty="0">
                <a:solidFill>
                  <a:schemeClr val="bg1"/>
                </a:solidFill>
              </a:rPr>
              <a:t> </a:t>
            </a:r>
          </a:p>
        </p:txBody>
      </p:sp>
      <p:sp>
        <p:nvSpPr>
          <p:cNvPr id="28" name="Прямоугольник 27"/>
          <p:cNvSpPr/>
          <p:nvPr/>
        </p:nvSpPr>
        <p:spPr>
          <a:xfrm>
            <a:off x="9446447" y="5399390"/>
            <a:ext cx="2229049" cy="523220"/>
          </a:xfrm>
          <a:prstGeom prst="rect">
            <a:avLst/>
          </a:prstGeom>
        </p:spPr>
        <p:txBody>
          <a:bodyPr wrap="square">
            <a:spAutoFit/>
          </a:bodyPr>
          <a:lstStyle/>
          <a:p>
            <a:r>
              <a:rPr lang="ru-RU" sz="1400" dirty="0">
                <a:solidFill>
                  <a:schemeClr val="bg1"/>
                </a:solidFill>
              </a:rPr>
              <a:t>Место проведение итогового мероприятия</a:t>
            </a:r>
          </a:p>
        </p:txBody>
      </p:sp>
    </p:spTree>
    <p:extLst>
      <p:ext uri="{BB962C8B-B14F-4D97-AF65-F5344CB8AC3E}">
        <p14:creationId xmlns:p14="http://schemas.microsoft.com/office/powerpoint/2010/main" val="7525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71289923-9CCB-44C3-99F8-23913B47EFED}"/>
              </a:ext>
            </a:extLst>
          </p:cNvPr>
          <p:cNvSpPr/>
          <p:nvPr/>
        </p:nvSpPr>
        <p:spPr>
          <a:xfrm>
            <a:off x="0" y="1"/>
            <a:ext cx="12192000" cy="6858000"/>
          </a:xfrm>
          <a:prstGeom prst="rect">
            <a:avLst/>
          </a:prstGeom>
          <a:solidFill>
            <a:srgbClr val="AD17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xmlns="" id="{D89F9D19-87F7-488A-9401-163896B55D25}"/>
              </a:ext>
            </a:extLst>
          </p:cNvPr>
          <p:cNvSpPr/>
          <p:nvPr/>
        </p:nvSpPr>
        <p:spPr>
          <a:xfrm rot="5400000">
            <a:off x="3266875" y="-2056396"/>
            <a:ext cx="5538066" cy="12192001"/>
          </a:xfrm>
          <a:prstGeom prst="rect">
            <a:avLst/>
          </a:prstGeom>
          <a:gradFill>
            <a:gsLst>
              <a:gs pos="0">
                <a:srgbClr val="AD1761">
                  <a:alpha val="70000"/>
                </a:srgbClr>
              </a:gs>
              <a:gs pos="100000">
                <a:srgbClr val="002060">
                  <a:alpha val="5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AD1761"/>
              </a:solidFill>
              <a:latin typeface="Circe" panose="020B0502020203020203" pitchFamily="34" charset="-52"/>
            </a:endParaRPr>
          </a:p>
        </p:txBody>
      </p:sp>
      <p:cxnSp>
        <p:nvCxnSpPr>
          <p:cNvPr id="26" name="Прямая соединительная линия 25">
            <a:extLst>
              <a:ext uri="{FF2B5EF4-FFF2-40B4-BE49-F238E27FC236}">
                <a16:creationId xmlns:a16="http://schemas.microsoft.com/office/drawing/2014/main" xmlns="" id="{2900C187-C899-4893-A82D-30D65AACD3D2}"/>
              </a:ext>
            </a:extLst>
          </p:cNvPr>
          <p:cNvCxnSpPr>
            <a:cxnSpLocks/>
          </p:cNvCxnSpPr>
          <p:nvPr/>
        </p:nvCxnSpPr>
        <p:spPr>
          <a:xfrm flipV="1">
            <a:off x="5326268" y="1660067"/>
            <a:ext cx="1593377" cy="26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Прямоугольник 33">
            <a:extLst>
              <a:ext uri="{FF2B5EF4-FFF2-40B4-BE49-F238E27FC236}">
                <a16:creationId xmlns:a16="http://schemas.microsoft.com/office/drawing/2014/main" xmlns="" id="{674F1E3F-6C90-4869-B1A8-7458C1D69B5F}"/>
              </a:ext>
            </a:extLst>
          </p:cNvPr>
          <p:cNvSpPr/>
          <p:nvPr/>
        </p:nvSpPr>
        <p:spPr>
          <a:xfrm>
            <a:off x="-927806" y="-101793"/>
            <a:ext cx="13391021" cy="1616779"/>
          </a:xfrm>
          <a:prstGeom prst="rect">
            <a:avLst/>
          </a:prstGeom>
          <a:solidFill>
            <a:srgbClr val="F11B67">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600" dirty="0">
              <a:solidFill>
                <a:schemeClr val="bg1"/>
              </a:solidFill>
              <a:effectLst>
                <a:glow rad="127000">
                  <a:srgbClr val="6545BF"/>
                </a:glow>
              </a:effectLst>
              <a:latin typeface="Circe" panose="020B0502020203020203" pitchFamily="34" charset="-52"/>
            </a:endParaRPr>
          </a:p>
        </p:txBody>
      </p:sp>
      <p:sp>
        <p:nvSpPr>
          <p:cNvPr id="35" name="TextBox 34">
            <a:extLst>
              <a:ext uri="{FF2B5EF4-FFF2-40B4-BE49-F238E27FC236}">
                <a16:creationId xmlns:a16="http://schemas.microsoft.com/office/drawing/2014/main" xmlns="" id="{5A42F3FB-7149-407F-A5DD-6116ACEE578B}"/>
              </a:ext>
            </a:extLst>
          </p:cNvPr>
          <p:cNvSpPr txBox="1"/>
          <p:nvPr/>
        </p:nvSpPr>
        <p:spPr>
          <a:xfrm>
            <a:off x="2656832" y="563305"/>
            <a:ext cx="7922930" cy="523220"/>
          </a:xfrm>
          <a:prstGeom prst="rect">
            <a:avLst/>
          </a:prstGeom>
          <a:noFill/>
        </p:spPr>
        <p:txBody>
          <a:bodyPr wrap="square" rtlCol="0">
            <a:spAutoFit/>
          </a:bodyPr>
          <a:lstStyle/>
          <a:p>
            <a:pPr algn="ctr"/>
            <a:r>
              <a:rPr lang="ru-RU" sz="2800" dirty="0">
                <a:solidFill>
                  <a:schemeClr val="bg1"/>
                </a:solidFill>
                <a:latin typeface="Circe Bold" panose="020B0602020203020203" pitchFamily="34" charset="-52"/>
              </a:rPr>
              <a:t>КОЛИЧЕСТВЕННЫЕ ПОКАЗАТЕЛИ</a:t>
            </a:r>
          </a:p>
        </p:txBody>
      </p:sp>
      <p:sp>
        <p:nvSpPr>
          <p:cNvPr id="54" name="Скругленный прямоугольник 53"/>
          <p:cNvSpPr/>
          <p:nvPr/>
        </p:nvSpPr>
        <p:spPr>
          <a:xfrm>
            <a:off x="-113129" y="1684368"/>
            <a:ext cx="4296819" cy="975814"/>
          </a:xfrm>
          <a:prstGeom prst="roundRect">
            <a:avLst/>
          </a:prstGeom>
          <a:solidFill>
            <a:srgbClr val="652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p:cNvSpPr/>
          <p:nvPr/>
        </p:nvSpPr>
        <p:spPr>
          <a:xfrm>
            <a:off x="575018" y="1670142"/>
            <a:ext cx="3684149" cy="369332"/>
          </a:xfrm>
          <a:prstGeom prst="rect">
            <a:avLst/>
          </a:prstGeom>
        </p:spPr>
        <p:txBody>
          <a:bodyPr wrap="square">
            <a:spAutoFit/>
          </a:bodyPr>
          <a:lstStyle/>
          <a:p>
            <a:pPr lvl="0" algn="r">
              <a:spcAft>
                <a:spcPts val="0"/>
              </a:spcAft>
            </a:pPr>
            <a:r>
              <a:rPr lang="ru-RU" dirty="0">
                <a:solidFill>
                  <a:srgbClr val="423768"/>
                </a:solidFill>
                <a:latin typeface="Circe Bold" panose="020B0602020203020203"/>
              </a:rPr>
              <a:t>)</a:t>
            </a:r>
            <a:endParaRPr lang="ru-RU" sz="1600" dirty="0">
              <a:solidFill>
                <a:srgbClr val="423768"/>
              </a:solidFill>
              <a:latin typeface="Circe Bold" panose="020B0602020203020203"/>
            </a:endParaRPr>
          </a:p>
        </p:txBody>
      </p:sp>
      <p:sp>
        <p:nvSpPr>
          <p:cNvPr id="56" name="Скругленный прямоугольник 55"/>
          <p:cNvSpPr/>
          <p:nvPr/>
        </p:nvSpPr>
        <p:spPr>
          <a:xfrm>
            <a:off x="-448029" y="1513185"/>
            <a:ext cx="4707196" cy="1453356"/>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Скругленный прямоугольник 58"/>
          <p:cNvSpPr/>
          <p:nvPr/>
        </p:nvSpPr>
        <p:spPr>
          <a:xfrm>
            <a:off x="-785078" y="3596166"/>
            <a:ext cx="4758375" cy="1142029"/>
          </a:xfrm>
          <a:prstGeom prst="roundRect">
            <a:avLst/>
          </a:prstGeom>
          <a:solidFill>
            <a:srgbClr val="652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Скругленный прямоугольник 59"/>
          <p:cNvSpPr/>
          <p:nvPr/>
        </p:nvSpPr>
        <p:spPr>
          <a:xfrm>
            <a:off x="-713232" y="3438015"/>
            <a:ext cx="4972399" cy="148471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a:extLst>
              <a:ext uri="{FF2B5EF4-FFF2-40B4-BE49-F238E27FC236}">
                <a16:creationId xmlns:a16="http://schemas.microsoft.com/office/drawing/2014/main" xmlns="" id="{831C057C-0EA4-4DB1-AC58-AA1519AC39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280" y="306182"/>
            <a:ext cx="950675" cy="950675"/>
          </a:xfrm>
          <a:prstGeom prst="rect">
            <a:avLst/>
          </a:prstGeom>
        </p:spPr>
      </p:pic>
      <p:sp>
        <p:nvSpPr>
          <p:cNvPr id="64" name="Скругленный прямоугольник 63"/>
          <p:cNvSpPr/>
          <p:nvPr/>
        </p:nvSpPr>
        <p:spPr>
          <a:xfrm>
            <a:off x="-574685" y="5266995"/>
            <a:ext cx="4758375" cy="1443826"/>
          </a:xfrm>
          <a:prstGeom prst="roundRect">
            <a:avLst/>
          </a:prstGeom>
          <a:solidFill>
            <a:srgbClr val="652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Скругленный прямоугольник 64"/>
          <p:cNvSpPr/>
          <p:nvPr/>
        </p:nvSpPr>
        <p:spPr>
          <a:xfrm>
            <a:off x="-713232" y="5111815"/>
            <a:ext cx="4972399" cy="198670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Скругленный прямоугольник 68"/>
          <p:cNvSpPr/>
          <p:nvPr/>
        </p:nvSpPr>
        <p:spPr>
          <a:xfrm>
            <a:off x="8003142" y="1703569"/>
            <a:ext cx="4758375" cy="1142029"/>
          </a:xfrm>
          <a:prstGeom prst="roundRect">
            <a:avLst/>
          </a:prstGeom>
          <a:solidFill>
            <a:srgbClr val="652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Скругленный прямоугольник 69"/>
          <p:cNvSpPr/>
          <p:nvPr/>
        </p:nvSpPr>
        <p:spPr>
          <a:xfrm>
            <a:off x="7864595" y="1532387"/>
            <a:ext cx="4972399" cy="1700914"/>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Скругленный прямоугольник 88"/>
          <p:cNvSpPr/>
          <p:nvPr/>
        </p:nvSpPr>
        <p:spPr>
          <a:xfrm>
            <a:off x="8003142" y="3596167"/>
            <a:ext cx="4758375" cy="1142029"/>
          </a:xfrm>
          <a:prstGeom prst="roundRect">
            <a:avLst/>
          </a:prstGeom>
          <a:solidFill>
            <a:srgbClr val="652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Скругленный прямоугольник 89"/>
          <p:cNvSpPr/>
          <p:nvPr/>
        </p:nvSpPr>
        <p:spPr>
          <a:xfrm>
            <a:off x="7864595" y="3424985"/>
            <a:ext cx="4972399" cy="1700914"/>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Скругленный прямоугольник 93"/>
          <p:cNvSpPr/>
          <p:nvPr/>
        </p:nvSpPr>
        <p:spPr>
          <a:xfrm>
            <a:off x="8007148" y="5594896"/>
            <a:ext cx="4758375" cy="1142029"/>
          </a:xfrm>
          <a:prstGeom prst="roundRect">
            <a:avLst/>
          </a:prstGeom>
          <a:solidFill>
            <a:srgbClr val="652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Скругленный прямоугольник 94"/>
          <p:cNvSpPr/>
          <p:nvPr/>
        </p:nvSpPr>
        <p:spPr>
          <a:xfrm>
            <a:off x="7868601" y="5423714"/>
            <a:ext cx="4972399" cy="1700914"/>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Скругленный прямоугольник 98"/>
          <p:cNvSpPr/>
          <p:nvPr/>
        </p:nvSpPr>
        <p:spPr>
          <a:xfrm>
            <a:off x="4705932" y="5586575"/>
            <a:ext cx="2568638" cy="1142029"/>
          </a:xfrm>
          <a:prstGeom prst="roundRect">
            <a:avLst/>
          </a:prstGeom>
          <a:solidFill>
            <a:srgbClr val="652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Скругленный прямоугольник 99"/>
          <p:cNvSpPr/>
          <p:nvPr/>
        </p:nvSpPr>
        <p:spPr>
          <a:xfrm>
            <a:off x="4578822" y="5416492"/>
            <a:ext cx="3000010" cy="1700914"/>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5" name="Прямая соединительная линия 104">
            <a:extLst>
              <a:ext uri="{FF2B5EF4-FFF2-40B4-BE49-F238E27FC236}">
                <a16:creationId xmlns:a16="http://schemas.microsoft.com/office/drawing/2014/main" xmlns="" id="{2900C187-C899-4893-A82D-30D65AACD3D2}"/>
              </a:ext>
            </a:extLst>
          </p:cNvPr>
          <p:cNvCxnSpPr>
            <a:cxnSpLocks/>
          </p:cNvCxnSpPr>
          <p:nvPr/>
        </p:nvCxnSpPr>
        <p:spPr>
          <a:xfrm flipV="1">
            <a:off x="5622218" y="5094271"/>
            <a:ext cx="1593377" cy="26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303803" y="1892029"/>
            <a:ext cx="3504655" cy="841256"/>
          </a:xfrm>
          <a:prstGeom prst="rect">
            <a:avLst/>
          </a:prstGeom>
        </p:spPr>
        <p:txBody>
          <a:bodyPr wrap="square">
            <a:spAutoFit/>
          </a:bodyPr>
          <a:lstStyle/>
          <a:p>
            <a:pPr algn="ctr">
              <a:spcAft>
                <a:spcPts val="800"/>
              </a:spcAft>
            </a:pPr>
            <a:r>
              <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Детский дом №34 </a:t>
            </a:r>
            <a:r>
              <a:rPr lang="ru-RU" sz="1400" dirty="0" err="1">
                <a:solidFill>
                  <a:schemeClr val="bg1"/>
                </a:solidFill>
                <a:latin typeface="Circe" panose="020B0502020203020203" pitchFamily="34" charset="-52"/>
                <a:ea typeface="Calibri" panose="020F0502020204030204" pitchFamily="34" charset="0"/>
                <a:cs typeface="Times New Roman" panose="02020603050405020304" pitchFamily="18" charset="0"/>
              </a:rPr>
              <a:t>г.Комсомольск</a:t>
            </a:r>
            <a:r>
              <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-на-Амуре/ 25 детей</a:t>
            </a:r>
          </a:p>
          <a:p>
            <a:pPr algn="ctr">
              <a:spcAft>
                <a:spcPts val="800"/>
              </a:spcAft>
            </a:pPr>
            <a:r>
              <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Детский дом №20 </a:t>
            </a:r>
            <a:r>
              <a:rPr lang="ru-RU" sz="1400" dirty="0" err="1">
                <a:solidFill>
                  <a:schemeClr val="bg1"/>
                </a:solidFill>
                <a:latin typeface="Circe" panose="020B0502020203020203" pitchFamily="34" charset="-52"/>
                <a:ea typeface="Calibri" panose="020F0502020204030204" pitchFamily="34" charset="0"/>
                <a:cs typeface="Times New Roman" panose="02020603050405020304" pitchFamily="18" charset="0"/>
              </a:rPr>
              <a:t>пос.Хурба</a:t>
            </a:r>
            <a:r>
              <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 </a:t>
            </a:r>
            <a:r>
              <a:rPr lang="en-US"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a:t>
            </a:r>
            <a:r>
              <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25 детей</a:t>
            </a:r>
          </a:p>
        </p:txBody>
      </p:sp>
      <p:sp>
        <p:nvSpPr>
          <p:cNvPr id="30" name="Прямоугольник 29"/>
          <p:cNvSpPr/>
          <p:nvPr/>
        </p:nvSpPr>
        <p:spPr>
          <a:xfrm>
            <a:off x="282952" y="3922972"/>
            <a:ext cx="3504655" cy="1272143"/>
          </a:xfrm>
          <a:prstGeom prst="rect">
            <a:avLst/>
          </a:prstGeom>
        </p:spPr>
        <p:txBody>
          <a:bodyPr wrap="square">
            <a:spAutoFit/>
          </a:bodyPr>
          <a:lstStyle/>
          <a:p>
            <a:pPr algn="ctr">
              <a:spcAft>
                <a:spcPts val="800"/>
              </a:spcAft>
            </a:pPr>
            <a:r>
              <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Упоминание в Вестнике Национальной Федерации иппотерапии и адаптивного конного спорта для тиражирования практики для специалистов/ 1 раз</a:t>
            </a:r>
          </a:p>
          <a:p>
            <a:pPr algn="ctr">
              <a:spcAft>
                <a:spcPts val="800"/>
              </a:spcAft>
            </a:pPr>
            <a:endPar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endParaRPr>
          </a:p>
        </p:txBody>
      </p:sp>
      <p:sp>
        <p:nvSpPr>
          <p:cNvPr id="31" name="Прямоугольник 30"/>
          <p:cNvSpPr/>
          <p:nvPr/>
        </p:nvSpPr>
        <p:spPr>
          <a:xfrm>
            <a:off x="282951" y="5734729"/>
            <a:ext cx="3504655" cy="307777"/>
          </a:xfrm>
          <a:prstGeom prst="rect">
            <a:avLst/>
          </a:prstGeom>
        </p:spPr>
        <p:txBody>
          <a:bodyPr wrap="square">
            <a:spAutoFit/>
          </a:bodyPr>
          <a:lstStyle/>
          <a:p>
            <a:pPr algn="ctr">
              <a:spcAft>
                <a:spcPts val="800"/>
              </a:spcAft>
            </a:pPr>
            <a:r>
              <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Дети-инвалиды / 24 ребенка</a:t>
            </a:r>
          </a:p>
        </p:txBody>
      </p:sp>
      <p:sp>
        <p:nvSpPr>
          <p:cNvPr id="32" name="Прямоугольник 31"/>
          <p:cNvSpPr/>
          <p:nvPr/>
        </p:nvSpPr>
        <p:spPr>
          <a:xfrm>
            <a:off x="8168398" y="1896284"/>
            <a:ext cx="3504655" cy="307777"/>
          </a:xfrm>
          <a:prstGeom prst="rect">
            <a:avLst/>
          </a:prstGeom>
        </p:spPr>
        <p:txBody>
          <a:bodyPr wrap="square">
            <a:spAutoFit/>
          </a:bodyPr>
          <a:lstStyle/>
          <a:p>
            <a:pPr algn="ctr">
              <a:spcAft>
                <a:spcPts val="800"/>
              </a:spcAft>
            </a:pPr>
            <a:r>
              <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Волонтеры / 40 человек</a:t>
            </a:r>
          </a:p>
        </p:txBody>
      </p:sp>
      <p:sp>
        <p:nvSpPr>
          <p:cNvPr id="36" name="Прямоугольник 35"/>
          <p:cNvSpPr/>
          <p:nvPr/>
        </p:nvSpPr>
        <p:spPr>
          <a:xfrm>
            <a:off x="8321737" y="3904364"/>
            <a:ext cx="3504655" cy="523220"/>
          </a:xfrm>
          <a:prstGeom prst="rect">
            <a:avLst/>
          </a:prstGeom>
        </p:spPr>
        <p:txBody>
          <a:bodyPr wrap="square">
            <a:spAutoFit/>
          </a:bodyPr>
          <a:lstStyle/>
          <a:p>
            <a:pPr algn="ctr">
              <a:spcAft>
                <a:spcPts val="800"/>
              </a:spcAft>
            </a:pPr>
            <a:r>
              <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Инструкторы по </a:t>
            </a:r>
            <a:r>
              <a:rPr lang="ru-RU" sz="1400" dirty="0" err="1">
                <a:solidFill>
                  <a:schemeClr val="bg1"/>
                </a:solidFill>
                <a:latin typeface="Circe" panose="020B0502020203020203" pitchFamily="34" charset="-52"/>
                <a:ea typeface="Calibri" panose="020F0502020204030204" pitchFamily="34" charset="0"/>
                <a:cs typeface="Times New Roman" panose="02020603050405020304" pitchFamily="18" charset="0"/>
              </a:rPr>
              <a:t>иппотерапии</a:t>
            </a:r>
            <a:r>
              <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 и Адаптивной физкультуры / 2 человека</a:t>
            </a:r>
          </a:p>
        </p:txBody>
      </p:sp>
      <p:sp>
        <p:nvSpPr>
          <p:cNvPr id="38" name="Прямоугольник 37"/>
          <p:cNvSpPr/>
          <p:nvPr/>
        </p:nvSpPr>
        <p:spPr>
          <a:xfrm>
            <a:off x="4655337" y="5988908"/>
            <a:ext cx="2761142" cy="523220"/>
          </a:xfrm>
          <a:prstGeom prst="rect">
            <a:avLst/>
          </a:prstGeom>
        </p:spPr>
        <p:txBody>
          <a:bodyPr wrap="square">
            <a:spAutoFit/>
          </a:bodyPr>
          <a:lstStyle/>
          <a:p>
            <a:pPr algn="ctr">
              <a:spcAft>
                <a:spcPts val="800"/>
              </a:spcAft>
            </a:pPr>
            <a:r>
              <a:rPr lang="ru-RU" sz="1400" dirty="0">
                <a:solidFill>
                  <a:schemeClr val="bg1"/>
                </a:solidFill>
                <a:latin typeface="Circe" panose="020B0502020203020203" pitchFamily="34" charset="-52"/>
                <a:ea typeface="Calibri" panose="020F0502020204030204" pitchFamily="34" charset="0"/>
                <a:cs typeface="Times New Roman" panose="02020603050405020304" pitchFamily="18" charset="0"/>
              </a:rPr>
              <a:t>Упоминание в местных и краевых СМИ  / не менее 10 раз </a:t>
            </a:r>
          </a:p>
        </p:txBody>
      </p:sp>
    </p:spTree>
    <p:extLst>
      <p:ext uri="{BB962C8B-B14F-4D97-AF65-F5344CB8AC3E}">
        <p14:creationId xmlns:p14="http://schemas.microsoft.com/office/powerpoint/2010/main" val="101469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490334" y="-110194"/>
            <a:ext cx="13391022" cy="7060691"/>
            <a:chOff x="-1199021" y="-35777"/>
            <a:chExt cx="13391022" cy="7005670"/>
          </a:xfrm>
        </p:grpSpPr>
        <p:sp>
          <p:nvSpPr>
            <p:cNvPr id="6" name="Прямоугольник 5">
              <a:extLst>
                <a:ext uri="{FF2B5EF4-FFF2-40B4-BE49-F238E27FC236}">
                  <a16:creationId xmlns:a16="http://schemas.microsoft.com/office/drawing/2014/main" xmlns="" id="{C65B2A85-11C5-44B7-B255-93206A886225}"/>
                </a:ext>
              </a:extLst>
            </p:cNvPr>
            <p:cNvSpPr/>
            <p:nvPr/>
          </p:nvSpPr>
          <p:spPr>
            <a:xfrm>
              <a:off x="8136429" y="-35777"/>
              <a:ext cx="4055572" cy="6858000"/>
            </a:xfrm>
            <a:prstGeom prst="rect">
              <a:avLst/>
            </a:prstGeom>
            <a:solidFill>
              <a:srgbClr val="AD176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200" dirty="0">
                <a:solidFill>
                  <a:schemeClr val="bg1"/>
                </a:solidFill>
                <a:effectLst>
                  <a:glow rad="127000">
                    <a:srgbClr val="6545BF"/>
                  </a:glow>
                </a:effectLst>
                <a:latin typeface="Circe" panose="020B0502020203020203" pitchFamily="34" charset="-52"/>
              </a:endParaRPr>
            </a:p>
          </p:txBody>
        </p:sp>
        <p:sp>
          <p:nvSpPr>
            <p:cNvPr id="10" name="Прямоугольник 9"/>
            <p:cNvSpPr/>
            <p:nvPr/>
          </p:nvSpPr>
          <p:spPr>
            <a:xfrm>
              <a:off x="-170705" y="0"/>
              <a:ext cx="8307133" cy="6969893"/>
            </a:xfrm>
            <a:prstGeom prst="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25" name="Прямоугольник 24">
              <a:extLst>
                <a:ext uri="{FF2B5EF4-FFF2-40B4-BE49-F238E27FC236}">
                  <a16:creationId xmlns:a16="http://schemas.microsoft.com/office/drawing/2014/main" xmlns="" id="{D6E7DC76-5C45-4E7C-BE1F-8EFC2A8A1A6F}"/>
                </a:ext>
              </a:extLst>
            </p:cNvPr>
            <p:cNvSpPr/>
            <p:nvPr/>
          </p:nvSpPr>
          <p:spPr>
            <a:xfrm>
              <a:off x="-1199021" y="16876"/>
              <a:ext cx="9335449" cy="1049431"/>
            </a:xfrm>
            <a:prstGeom prst="rect">
              <a:avLst/>
            </a:prstGeom>
            <a:solidFill>
              <a:srgbClr val="F11B67">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600" dirty="0">
                <a:solidFill>
                  <a:schemeClr val="bg1"/>
                </a:solidFill>
                <a:effectLst>
                  <a:glow rad="127000">
                    <a:srgbClr val="6545BF"/>
                  </a:glow>
                </a:effectLst>
                <a:latin typeface="Circe" panose="020B0502020203020203" pitchFamily="34" charset="-52"/>
              </a:endParaRPr>
            </a:p>
          </p:txBody>
        </p:sp>
      </p:grpSp>
      <p:grpSp>
        <p:nvGrpSpPr>
          <p:cNvPr id="13" name="Группа 12"/>
          <p:cNvGrpSpPr/>
          <p:nvPr/>
        </p:nvGrpSpPr>
        <p:grpSpPr>
          <a:xfrm>
            <a:off x="764442" y="1935471"/>
            <a:ext cx="587638" cy="512842"/>
            <a:chOff x="319864" y="1670105"/>
            <a:chExt cx="706858" cy="616888"/>
          </a:xfrm>
        </p:grpSpPr>
        <p:sp>
          <p:nvSpPr>
            <p:cNvPr id="14" name="Овал 13"/>
            <p:cNvSpPr/>
            <p:nvPr/>
          </p:nvSpPr>
          <p:spPr>
            <a:xfrm>
              <a:off x="319864" y="1670105"/>
              <a:ext cx="591926" cy="591927"/>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15" name="TextBox 14"/>
            <p:cNvSpPr txBox="1"/>
            <p:nvPr/>
          </p:nvSpPr>
          <p:spPr>
            <a:xfrm>
              <a:off x="431264" y="1731665"/>
              <a:ext cx="595458" cy="555328"/>
            </a:xfrm>
            <a:prstGeom prst="rect">
              <a:avLst/>
            </a:prstGeom>
            <a:noFill/>
            <a:ln>
              <a:noFill/>
            </a:ln>
          </p:spPr>
          <p:txBody>
            <a:bodyPr wrap="square" rtlCol="0">
              <a:spAutoFit/>
            </a:bodyPr>
            <a:lstStyle/>
            <a:p>
              <a:r>
                <a:rPr lang="en-US" sz="2400" dirty="0">
                  <a:solidFill>
                    <a:srgbClr val="AD1761"/>
                  </a:solidFill>
                  <a:latin typeface="Circe ExtraBold" panose="020B0802020203020203" pitchFamily="34" charset="-52"/>
                </a:rPr>
                <a:t>1</a:t>
              </a:r>
              <a:endParaRPr lang="ru-RU" sz="2400" dirty="0">
                <a:solidFill>
                  <a:srgbClr val="AD1761"/>
                </a:solidFill>
                <a:latin typeface="Circe ExtraBold" panose="020B0802020203020203" pitchFamily="34" charset="-52"/>
              </a:endParaRPr>
            </a:p>
          </p:txBody>
        </p:sp>
      </p:grpSp>
      <p:grpSp>
        <p:nvGrpSpPr>
          <p:cNvPr id="16" name="Группа 15"/>
          <p:cNvGrpSpPr/>
          <p:nvPr/>
        </p:nvGrpSpPr>
        <p:grpSpPr>
          <a:xfrm>
            <a:off x="749547" y="2726601"/>
            <a:ext cx="571323" cy="518398"/>
            <a:chOff x="377332" y="2853438"/>
            <a:chExt cx="687234" cy="623571"/>
          </a:xfrm>
        </p:grpSpPr>
        <p:sp>
          <p:nvSpPr>
            <p:cNvPr id="17" name="Овал 16"/>
            <p:cNvSpPr/>
            <p:nvPr/>
          </p:nvSpPr>
          <p:spPr>
            <a:xfrm>
              <a:off x="377332" y="2853438"/>
              <a:ext cx="591927" cy="591927"/>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18" name="TextBox 17"/>
            <p:cNvSpPr txBox="1"/>
            <p:nvPr/>
          </p:nvSpPr>
          <p:spPr>
            <a:xfrm>
              <a:off x="469107" y="2921681"/>
              <a:ext cx="595459" cy="555328"/>
            </a:xfrm>
            <a:prstGeom prst="rect">
              <a:avLst/>
            </a:prstGeom>
            <a:noFill/>
            <a:ln>
              <a:noFill/>
            </a:ln>
          </p:spPr>
          <p:txBody>
            <a:bodyPr wrap="square" rtlCol="0">
              <a:spAutoFit/>
            </a:bodyPr>
            <a:lstStyle/>
            <a:p>
              <a:r>
                <a:rPr lang="en-US" sz="2400" dirty="0">
                  <a:solidFill>
                    <a:srgbClr val="AD1761"/>
                  </a:solidFill>
                  <a:latin typeface="Circe ExtraBold" panose="020B0802020203020203" pitchFamily="34" charset="-52"/>
                </a:rPr>
                <a:t>2</a:t>
              </a:r>
              <a:endParaRPr lang="ru-RU" sz="2400" dirty="0">
                <a:solidFill>
                  <a:srgbClr val="AD1761"/>
                </a:solidFill>
                <a:latin typeface="Circe ExtraBold" panose="020B0802020203020203" pitchFamily="34" charset="-52"/>
              </a:endParaRPr>
            </a:p>
          </p:txBody>
        </p:sp>
      </p:grpSp>
      <p:grpSp>
        <p:nvGrpSpPr>
          <p:cNvPr id="19" name="Группа 18"/>
          <p:cNvGrpSpPr/>
          <p:nvPr/>
        </p:nvGrpSpPr>
        <p:grpSpPr>
          <a:xfrm>
            <a:off x="725910" y="3759203"/>
            <a:ext cx="569153" cy="510573"/>
            <a:chOff x="377331" y="3679275"/>
            <a:chExt cx="684624" cy="614159"/>
          </a:xfrm>
        </p:grpSpPr>
        <p:sp>
          <p:nvSpPr>
            <p:cNvPr id="20" name="Овал 19"/>
            <p:cNvSpPr/>
            <p:nvPr/>
          </p:nvSpPr>
          <p:spPr>
            <a:xfrm>
              <a:off x="377331" y="3679275"/>
              <a:ext cx="591926" cy="591927"/>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21" name="TextBox 20"/>
            <p:cNvSpPr txBox="1"/>
            <p:nvPr/>
          </p:nvSpPr>
          <p:spPr>
            <a:xfrm>
              <a:off x="466496" y="3738106"/>
              <a:ext cx="595459" cy="555328"/>
            </a:xfrm>
            <a:prstGeom prst="rect">
              <a:avLst/>
            </a:prstGeom>
            <a:noFill/>
            <a:ln>
              <a:noFill/>
            </a:ln>
          </p:spPr>
          <p:txBody>
            <a:bodyPr wrap="square" rtlCol="0">
              <a:spAutoFit/>
            </a:bodyPr>
            <a:lstStyle/>
            <a:p>
              <a:r>
                <a:rPr lang="en-US" sz="2400" dirty="0">
                  <a:solidFill>
                    <a:srgbClr val="AD1761"/>
                  </a:solidFill>
                  <a:latin typeface="Circe ExtraBold" panose="020B0802020203020203" pitchFamily="34" charset="-52"/>
                </a:rPr>
                <a:t>3</a:t>
              </a:r>
              <a:endParaRPr lang="ru-RU" sz="2400" dirty="0">
                <a:solidFill>
                  <a:srgbClr val="AD1761"/>
                </a:solidFill>
                <a:latin typeface="Circe ExtraBold" panose="020B0802020203020203" pitchFamily="34" charset="-52"/>
              </a:endParaRPr>
            </a:p>
          </p:txBody>
        </p:sp>
      </p:grpSp>
      <p:grpSp>
        <p:nvGrpSpPr>
          <p:cNvPr id="22" name="Группа 21"/>
          <p:cNvGrpSpPr/>
          <p:nvPr/>
        </p:nvGrpSpPr>
        <p:grpSpPr>
          <a:xfrm>
            <a:off x="735882" y="4913272"/>
            <a:ext cx="559181" cy="511050"/>
            <a:chOff x="377330" y="4480021"/>
            <a:chExt cx="672628" cy="614732"/>
          </a:xfrm>
        </p:grpSpPr>
        <p:sp>
          <p:nvSpPr>
            <p:cNvPr id="23" name="Овал 22"/>
            <p:cNvSpPr/>
            <p:nvPr/>
          </p:nvSpPr>
          <p:spPr>
            <a:xfrm>
              <a:off x="377330" y="4480021"/>
              <a:ext cx="591927" cy="591927"/>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24" name="TextBox 23"/>
            <p:cNvSpPr txBox="1"/>
            <p:nvPr/>
          </p:nvSpPr>
          <p:spPr>
            <a:xfrm>
              <a:off x="454500" y="4539425"/>
              <a:ext cx="595458" cy="555328"/>
            </a:xfrm>
            <a:prstGeom prst="rect">
              <a:avLst/>
            </a:prstGeom>
            <a:noFill/>
            <a:ln>
              <a:noFill/>
            </a:ln>
          </p:spPr>
          <p:txBody>
            <a:bodyPr wrap="square" rtlCol="0">
              <a:spAutoFit/>
            </a:bodyPr>
            <a:lstStyle/>
            <a:p>
              <a:r>
                <a:rPr lang="en-US" sz="2400" dirty="0">
                  <a:solidFill>
                    <a:srgbClr val="AD1761"/>
                  </a:solidFill>
                  <a:latin typeface="Circe ExtraBold" panose="020B0802020203020203" pitchFamily="34" charset="-52"/>
                </a:rPr>
                <a:t>4</a:t>
              </a:r>
              <a:endParaRPr lang="ru-RU" sz="2400" dirty="0">
                <a:solidFill>
                  <a:srgbClr val="AD1761"/>
                </a:solidFill>
                <a:latin typeface="Circe ExtraBold" panose="020B0802020203020203" pitchFamily="34" charset="-52"/>
              </a:endParaRPr>
            </a:p>
          </p:txBody>
        </p:sp>
      </p:grpSp>
      <p:sp>
        <p:nvSpPr>
          <p:cNvPr id="26" name="Прямоугольник 25">
            <a:extLst>
              <a:ext uri="{FF2B5EF4-FFF2-40B4-BE49-F238E27FC236}">
                <a16:creationId xmlns:a16="http://schemas.microsoft.com/office/drawing/2014/main" xmlns="" id="{622EB95E-9A1C-43EC-A8FB-A0A1A82AD4DB}"/>
              </a:ext>
            </a:extLst>
          </p:cNvPr>
          <p:cNvSpPr/>
          <p:nvPr/>
        </p:nvSpPr>
        <p:spPr>
          <a:xfrm>
            <a:off x="825843" y="271325"/>
            <a:ext cx="7310585" cy="446276"/>
          </a:xfrm>
          <a:prstGeom prst="rect">
            <a:avLst/>
          </a:prstGeom>
        </p:spPr>
        <p:txBody>
          <a:bodyPr wrap="square">
            <a:spAutoFit/>
          </a:bodyPr>
          <a:lstStyle/>
          <a:p>
            <a:r>
              <a:rPr lang="ru-RU" sz="2300" dirty="0">
                <a:solidFill>
                  <a:schemeClr val="bg1"/>
                </a:solidFill>
                <a:latin typeface="Circe Extra Bold" panose="020B0604020202020204" charset="0"/>
                <a:cs typeface="Circe Extra Bold" panose="020B0604020202020204" charset="0"/>
              </a:rPr>
              <a:t>КАЧЕСТВЕННЫЕ ПОКАЗАТЕЛИ</a:t>
            </a:r>
            <a:endParaRPr lang="ru-RU" sz="2500" dirty="0">
              <a:solidFill>
                <a:schemeClr val="bg1"/>
              </a:solidFill>
              <a:latin typeface="Circe Extra Bold" panose="020B0604020202020204" charset="0"/>
              <a:cs typeface="Circe Extra Bold" panose="020B0604020202020204" charset="0"/>
            </a:endParaRPr>
          </a:p>
        </p:txBody>
      </p:sp>
      <p:grpSp>
        <p:nvGrpSpPr>
          <p:cNvPr id="28" name="Группа 27"/>
          <p:cNvGrpSpPr/>
          <p:nvPr/>
        </p:nvGrpSpPr>
        <p:grpSpPr>
          <a:xfrm>
            <a:off x="792899" y="5914971"/>
            <a:ext cx="559181" cy="511050"/>
            <a:chOff x="377330" y="4480021"/>
            <a:chExt cx="672628" cy="614732"/>
          </a:xfrm>
        </p:grpSpPr>
        <p:sp>
          <p:nvSpPr>
            <p:cNvPr id="30" name="Овал 29"/>
            <p:cNvSpPr/>
            <p:nvPr/>
          </p:nvSpPr>
          <p:spPr>
            <a:xfrm>
              <a:off x="377330" y="4480021"/>
              <a:ext cx="591927" cy="591927"/>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31" name="TextBox 30"/>
            <p:cNvSpPr txBox="1"/>
            <p:nvPr/>
          </p:nvSpPr>
          <p:spPr>
            <a:xfrm>
              <a:off x="454500" y="4539425"/>
              <a:ext cx="595458" cy="555328"/>
            </a:xfrm>
            <a:prstGeom prst="rect">
              <a:avLst/>
            </a:prstGeom>
            <a:noFill/>
            <a:ln>
              <a:noFill/>
            </a:ln>
          </p:spPr>
          <p:txBody>
            <a:bodyPr wrap="square" rtlCol="0">
              <a:spAutoFit/>
            </a:bodyPr>
            <a:lstStyle/>
            <a:p>
              <a:r>
                <a:rPr lang="ru-RU" sz="2400" dirty="0">
                  <a:solidFill>
                    <a:srgbClr val="AD1761"/>
                  </a:solidFill>
                  <a:latin typeface="Circe ExtraBold" panose="020B0802020203020203" pitchFamily="34" charset="-52"/>
                </a:rPr>
                <a:t>5</a:t>
              </a:r>
            </a:p>
          </p:txBody>
        </p:sp>
      </p:grpSp>
      <p:pic>
        <p:nvPicPr>
          <p:cNvPr id="36" name="Рисунок 35">
            <a:extLst>
              <a:ext uri="{FF2B5EF4-FFF2-40B4-BE49-F238E27FC236}">
                <a16:creationId xmlns:a16="http://schemas.microsoft.com/office/drawing/2014/main" xmlns="" id="{FDEF87EF-3BD2-4BE9-8EF2-86624F3FCA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6274" y="5537043"/>
            <a:ext cx="1281206" cy="1296758"/>
          </a:xfrm>
          <a:prstGeom prst="rect">
            <a:avLst/>
          </a:prstGeom>
        </p:spPr>
      </p:pic>
      <p:sp>
        <p:nvSpPr>
          <p:cNvPr id="29" name="Прямоугольник 28"/>
          <p:cNvSpPr/>
          <p:nvPr/>
        </p:nvSpPr>
        <p:spPr>
          <a:xfrm>
            <a:off x="1505119" y="1986647"/>
            <a:ext cx="5575411" cy="4555093"/>
          </a:xfrm>
          <a:prstGeom prst="rect">
            <a:avLst/>
          </a:prstGeom>
        </p:spPr>
        <p:txBody>
          <a:bodyPr wrap="square">
            <a:spAutoFit/>
          </a:bodyPr>
          <a:lstStyle/>
          <a:p>
            <a:pPr algn="just">
              <a:spcAft>
                <a:spcPts val="800"/>
              </a:spcAft>
            </a:pPr>
            <a:r>
              <a:rPr lang="ru-RU" dirty="0">
                <a:solidFill>
                  <a:schemeClr val="bg1"/>
                </a:solidFill>
                <a:latin typeface="Circe" panose="020B0502020203020203" pitchFamily="34" charset="-52"/>
                <a:ea typeface="Calibri" panose="020F0502020204030204" pitchFamily="34" charset="0"/>
                <a:cs typeface="Times New Roman" panose="02020603050405020304" pitchFamily="18" charset="0"/>
              </a:rPr>
              <a:t>Добровольцы пройдут инструктаж по работе с детьми-инвалидами.</a:t>
            </a:r>
          </a:p>
          <a:p>
            <a:pPr algn="just">
              <a:spcAft>
                <a:spcPts val="800"/>
              </a:spcAft>
            </a:pPr>
            <a:r>
              <a:rPr lang="ru-RU" dirty="0">
                <a:solidFill>
                  <a:schemeClr val="bg1"/>
                </a:solidFill>
                <a:latin typeface="Circe" panose="020B0502020203020203" pitchFamily="34" charset="-52"/>
                <a:ea typeface="Calibri" panose="020F0502020204030204" pitchFamily="34" charset="0"/>
                <a:cs typeface="Times New Roman" panose="02020603050405020304" pitchFamily="18" charset="0"/>
              </a:rPr>
              <a:t>99% родителей выразят благодарность, отметят положительные изменения общего физического состояния детей. </a:t>
            </a:r>
          </a:p>
          <a:p>
            <a:pPr algn="just">
              <a:spcAft>
                <a:spcPts val="800"/>
              </a:spcAft>
            </a:pPr>
            <a:r>
              <a:rPr lang="ru-RU" dirty="0">
                <a:solidFill>
                  <a:schemeClr val="bg1"/>
                </a:solidFill>
                <a:latin typeface="Circe" panose="020B0502020203020203" pitchFamily="34" charset="-52"/>
                <a:ea typeface="Calibri" panose="020F0502020204030204" pitchFamily="34" charset="0"/>
                <a:cs typeface="Times New Roman" panose="02020603050405020304" pitchFamily="18" charset="0"/>
              </a:rPr>
              <a:t>По окончании курса </a:t>
            </a:r>
            <a:r>
              <a:rPr lang="ru-RU" dirty="0" err="1">
                <a:solidFill>
                  <a:schemeClr val="bg1"/>
                </a:solidFill>
                <a:latin typeface="Circe" panose="020B0502020203020203" pitchFamily="34" charset="-52"/>
                <a:ea typeface="Calibri" panose="020F0502020204030204" pitchFamily="34" charset="0"/>
                <a:cs typeface="Times New Roman" panose="02020603050405020304" pitchFamily="18" charset="0"/>
              </a:rPr>
              <a:t>иппотерапии</a:t>
            </a:r>
            <a:r>
              <a:rPr lang="ru-RU" dirty="0">
                <a:solidFill>
                  <a:schemeClr val="bg1"/>
                </a:solidFill>
                <a:latin typeface="Circe" panose="020B0502020203020203" pitchFamily="34" charset="-52"/>
                <a:ea typeface="Calibri" panose="020F0502020204030204" pitchFamily="34" charset="0"/>
                <a:cs typeface="Times New Roman" panose="02020603050405020304" pitchFamily="18" charset="0"/>
              </a:rPr>
              <a:t> специалист адаптивной ФК проведет повторное тестирование детей-инвалидов. Специалист отметит у 80% детей улучшение в ориентации в пространстве, снижение возбудимости и чувства тревожности, большую открытость к обучению.</a:t>
            </a:r>
          </a:p>
          <a:p>
            <a:pPr algn="just">
              <a:spcAft>
                <a:spcPts val="800"/>
              </a:spcAft>
            </a:pPr>
            <a:r>
              <a:rPr lang="ru-RU" dirty="0">
                <a:solidFill>
                  <a:schemeClr val="bg1"/>
                </a:solidFill>
                <a:latin typeface="Circe" panose="020B0502020203020203" pitchFamily="34" charset="-52"/>
                <a:ea typeface="Calibri" panose="020F0502020204030204" pitchFamily="34" charset="0"/>
                <a:cs typeface="Times New Roman" panose="02020603050405020304" pitchFamily="18" charset="0"/>
              </a:rPr>
              <a:t>Не менее, чем 80 % детей-сирот улучшится </a:t>
            </a:r>
            <a:r>
              <a:rPr lang="ru-RU" dirty="0" err="1">
                <a:solidFill>
                  <a:schemeClr val="bg1"/>
                </a:solidFill>
                <a:latin typeface="Circe" panose="020B0502020203020203" pitchFamily="34" charset="-52"/>
                <a:ea typeface="Calibri" panose="020F0502020204030204" pitchFamily="34" charset="0"/>
                <a:cs typeface="Times New Roman" panose="02020603050405020304" pitchFamily="18" charset="0"/>
              </a:rPr>
              <a:t>психо</a:t>
            </a:r>
            <a:r>
              <a:rPr lang="ru-RU" dirty="0">
                <a:solidFill>
                  <a:schemeClr val="bg1"/>
                </a:solidFill>
                <a:latin typeface="Circe" panose="020B0502020203020203" pitchFamily="34" charset="-52"/>
                <a:ea typeface="Calibri" panose="020F0502020204030204" pitchFamily="34" charset="0"/>
                <a:cs typeface="Times New Roman" panose="02020603050405020304" pitchFamily="18" charset="0"/>
              </a:rPr>
              <a:t>-эмоциональное состояние, сформируются понятия и представления о правильном лидерстве без агрессии. </a:t>
            </a:r>
          </a:p>
        </p:txBody>
      </p:sp>
    </p:spTree>
    <p:extLst>
      <p:ext uri="{BB962C8B-B14F-4D97-AF65-F5344CB8AC3E}">
        <p14:creationId xmlns:p14="http://schemas.microsoft.com/office/powerpoint/2010/main" val="290279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Овал 62">
            <a:extLst>
              <a:ext uri="{FF2B5EF4-FFF2-40B4-BE49-F238E27FC236}">
                <a16:creationId xmlns:a16="http://schemas.microsoft.com/office/drawing/2014/main" xmlns="" id="{5F0C0189-9EEA-4F60-B532-47A66BA0098F}"/>
              </a:ext>
            </a:extLst>
          </p:cNvPr>
          <p:cNvSpPr/>
          <p:nvPr/>
        </p:nvSpPr>
        <p:spPr>
          <a:xfrm>
            <a:off x="3357231" y="3844046"/>
            <a:ext cx="379019" cy="379019"/>
          </a:xfrm>
          <a:prstGeom prst="ellipse">
            <a:avLst/>
          </a:prstGeom>
          <a:solidFill>
            <a:srgbClr val="FF9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45" name="Прямоугольник 44">
            <a:extLst>
              <a:ext uri="{FF2B5EF4-FFF2-40B4-BE49-F238E27FC236}">
                <a16:creationId xmlns:a16="http://schemas.microsoft.com/office/drawing/2014/main" xmlns="" id="{631649C1-30EB-4D58-B473-D7D74D9BCF68}"/>
              </a:ext>
            </a:extLst>
          </p:cNvPr>
          <p:cNvSpPr/>
          <p:nvPr/>
        </p:nvSpPr>
        <p:spPr>
          <a:xfrm>
            <a:off x="1367228" y="4238081"/>
            <a:ext cx="4387740" cy="371512"/>
          </a:xfrm>
          <a:prstGeom prst="rect">
            <a:avLst/>
          </a:prstGeom>
        </p:spPr>
        <p:txBody>
          <a:bodyPr wrap="none">
            <a:spAutoFit/>
          </a:bodyPr>
          <a:lstStyle/>
          <a:p>
            <a:pPr algn="ctr"/>
            <a:r>
              <a:rPr lang="ru-RU" sz="1814" b="1" dirty="0">
                <a:latin typeface="Montserrat" panose="00000500000000000000" pitchFamily="2" charset="-52"/>
              </a:rPr>
              <a:t>Упоминания в социальных сетях</a:t>
            </a:r>
          </a:p>
        </p:txBody>
      </p:sp>
      <p:pic>
        <p:nvPicPr>
          <p:cNvPr id="46" name="Рисунок 45">
            <a:extLst>
              <a:ext uri="{FF2B5EF4-FFF2-40B4-BE49-F238E27FC236}">
                <a16:creationId xmlns:a16="http://schemas.microsoft.com/office/drawing/2014/main" xmlns="" id="{7573CECA-876F-4339-AA50-A76D4AEB8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734" y="4790072"/>
            <a:ext cx="101937" cy="100019"/>
          </a:xfrm>
          <a:prstGeom prst="rect">
            <a:avLst/>
          </a:prstGeom>
        </p:spPr>
      </p:pic>
      <p:sp>
        <p:nvSpPr>
          <p:cNvPr id="47" name="Прямоугольник 46">
            <a:extLst>
              <a:ext uri="{FF2B5EF4-FFF2-40B4-BE49-F238E27FC236}">
                <a16:creationId xmlns:a16="http://schemas.microsoft.com/office/drawing/2014/main" xmlns="" id="{1BA6E6EF-945F-451C-AC20-E0DC4B701D15}"/>
              </a:ext>
            </a:extLst>
          </p:cNvPr>
          <p:cNvSpPr/>
          <p:nvPr/>
        </p:nvSpPr>
        <p:spPr>
          <a:xfrm>
            <a:off x="1981782" y="5441637"/>
            <a:ext cx="3810093" cy="1069524"/>
          </a:xfrm>
          <a:prstGeom prst="rect">
            <a:avLst/>
          </a:prstGeom>
        </p:spPr>
        <p:txBody>
          <a:bodyPr wrap="square">
            <a:spAutoFit/>
          </a:bodyPr>
          <a:lstStyle/>
          <a:p>
            <a:r>
              <a:rPr lang="en-US" sz="1270" dirty="0">
                <a:latin typeface="Montserrat" panose="00000500000000000000" pitchFamily="2" charset="-52"/>
                <a:hlinkClick r:id="rId4"/>
              </a:rPr>
              <a:t>https://www.instagram.com/ippoterapiya_kms/</a:t>
            </a:r>
            <a:endParaRPr lang="ru-RU" sz="1270" dirty="0">
              <a:latin typeface="Montserrat" panose="00000500000000000000" pitchFamily="2" charset="-52"/>
            </a:endParaRPr>
          </a:p>
          <a:p>
            <a:endParaRPr lang="ru-RU" sz="1270" dirty="0">
              <a:latin typeface="Montserrat" panose="00000500000000000000" pitchFamily="2" charset="-52"/>
            </a:endParaRPr>
          </a:p>
          <a:p>
            <a:r>
              <a:rPr lang="en-US" sz="1270" dirty="0">
                <a:hlinkClick r:id="rId5"/>
              </a:rPr>
              <a:t>https://vk.com/club95244519</a:t>
            </a:r>
            <a:endParaRPr lang="ru-RU" sz="1270" dirty="0"/>
          </a:p>
          <a:p>
            <a:endParaRPr lang="ru-RU" sz="1270" dirty="0"/>
          </a:p>
        </p:txBody>
      </p:sp>
      <p:pic>
        <p:nvPicPr>
          <p:cNvPr id="49" name="Рисунок 48">
            <a:extLst>
              <a:ext uri="{FF2B5EF4-FFF2-40B4-BE49-F238E27FC236}">
                <a16:creationId xmlns:a16="http://schemas.microsoft.com/office/drawing/2014/main" xmlns="" id="{D19EC410-2C68-4E11-8686-99F69951B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733" y="5549827"/>
            <a:ext cx="101937" cy="100019"/>
          </a:xfrm>
          <a:prstGeom prst="rect">
            <a:avLst/>
          </a:prstGeom>
        </p:spPr>
      </p:pic>
      <p:pic>
        <p:nvPicPr>
          <p:cNvPr id="50" name="Рисунок 49">
            <a:extLst>
              <a:ext uri="{FF2B5EF4-FFF2-40B4-BE49-F238E27FC236}">
                <a16:creationId xmlns:a16="http://schemas.microsoft.com/office/drawing/2014/main" xmlns="" id="{FD7A06DD-4C6B-4364-8FB3-ACB869602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446" y="6128032"/>
            <a:ext cx="101937" cy="100019"/>
          </a:xfrm>
          <a:prstGeom prst="rect">
            <a:avLst/>
          </a:prstGeom>
        </p:spPr>
      </p:pic>
      <p:sp>
        <p:nvSpPr>
          <p:cNvPr id="4" name="Прямоугольник 3">
            <a:extLst>
              <a:ext uri="{FF2B5EF4-FFF2-40B4-BE49-F238E27FC236}">
                <a16:creationId xmlns:a16="http://schemas.microsoft.com/office/drawing/2014/main" xmlns="" id="{2B08B059-2C4B-4278-886C-E17CA6E47D91}"/>
              </a:ext>
            </a:extLst>
          </p:cNvPr>
          <p:cNvSpPr/>
          <p:nvPr/>
        </p:nvSpPr>
        <p:spPr>
          <a:xfrm>
            <a:off x="7163061" y="1598067"/>
            <a:ext cx="2693320" cy="650691"/>
          </a:xfrm>
          <a:prstGeom prst="rect">
            <a:avLst/>
          </a:prstGeom>
        </p:spPr>
        <p:txBody>
          <a:bodyPr wrap="square">
            <a:spAutoFit/>
          </a:bodyPr>
          <a:lstStyle/>
          <a:p>
            <a:pPr algn="ctr"/>
            <a:r>
              <a:rPr lang="ru-RU" sz="1814" b="1" dirty="0">
                <a:latin typeface="Montserrat" panose="00000500000000000000" pitchFamily="2" charset="-52"/>
              </a:rPr>
              <a:t>Наличие видео </a:t>
            </a:r>
            <a:br>
              <a:rPr lang="ru-RU" sz="1814" b="1" dirty="0">
                <a:latin typeface="Montserrat" panose="00000500000000000000" pitchFamily="2" charset="-52"/>
              </a:rPr>
            </a:br>
            <a:r>
              <a:rPr lang="ru-RU" sz="1814" b="1" dirty="0">
                <a:latin typeface="Montserrat" panose="00000500000000000000" pitchFamily="2" charset="-52"/>
              </a:rPr>
              <a:t>или фото</a:t>
            </a:r>
          </a:p>
        </p:txBody>
      </p:sp>
      <p:sp>
        <p:nvSpPr>
          <p:cNvPr id="6" name="Прямоугольник 5">
            <a:extLst>
              <a:ext uri="{FF2B5EF4-FFF2-40B4-BE49-F238E27FC236}">
                <a16:creationId xmlns:a16="http://schemas.microsoft.com/office/drawing/2014/main" xmlns="" id="{926CEFAC-5776-451D-9EBA-E5257BFEA84E}"/>
              </a:ext>
            </a:extLst>
          </p:cNvPr>
          <p:cNvSpPr/>
          <p:nvPr/>
        </p:nvSpPr>
        <p:spPr>
          <a:xfrm>
            <a:off x="1357617" y="1349451"/>
            <a:ext cx="4323330" cy="371512"/>
          </a:xfrm>
          <a:prstGeom prst="rect">
            <a:avLst/>
          </a:prstGeom>
        </p:spPr>
        <p:txBody>
          <a:bodyPr wrap="square">
            <a:spAutoFit/>
          </a:bodyPr>
          <a:lstStyle/>
          <a:p>
            <a:pPr algn="ctr"/>
            <a:r>
              <a:rPr lang="ru-RU" sz="1814" b="1" dirty="0">
                <a:latin typeface="Montserrat" panose="00000500000000000000" pitchFamily="2" charset="-52"/>
              </a:rPr>
              <a:t>Упоминания в СМИ</a:t>
            </a:r>
            <a:endParaRPr lang="ru-RU" sz="1814" b="1" dirty="0">
              <a:solidFill>
                <a:srgbClr val="FF954D"/>
              </a:solidFill>
              <a:latin typeface="Montserrat" panose="00000500000000000000" pitchFamily="2" charset="-52"/>
            </a:endParaRPr>
          </a:p>
        </p:txBody>
      </p:sp>
      <p:grpSp>
        <p:nvGrpSpPr>
          <p:cNvPr id="11" name="Group 7">
            <a:extLst>
              <a:ext uri="{FF2B5EF4-FFF2-40B4-BE49-F238E27FC236}">
                <a16:creationId xmlns:a16="http://schemas.microsoft.com/office/drawing/2014/main" xmlns="" id="{6D7D49F9-20C9-4092-A14D-62357A6AC068}"/>
              </a:ext>
            </a:extLst>
          </p:cNvPr>
          <p:cNvGrpSpPr/>
          <p:nvPr/>
        </p:nvGrpSpPr>
        <p:grpSpPr>
          <a:xfrm rot="21067591" flipH="1">
            <a:off x="-348481" y="5119924"/>
            <a:ext cx="13702753" cy="2715215"/>
            <a:chOff x="-180975" y="5203899"/>
            <a:chExt cx="12672834" cy="1711251"/>
          </a:xfrm>
          <a:solidFill>
            <a:srgbClr val="AD1761"/>
          </a:solidFill>
        </p:grpSpPr>
        <p:sp>
          <p:nvSpPr>
            <p:cNvPr id="12" name="Freeform: Shape 8">
              <a:extLst>
                <a:ext uri="{FF2B5EF4-FFF2-40B4-BE49-F238E27FC236}">
                  <a16:creationId xmlns:a16="http://schemas.microsoft.com/office/drawing/2014/main" xmlns="" id="{5D3856D6-13E0-4780-8F17-278B6C8F3ABD}"/>
                </a:ext>
              </a:extLst>
            </p:cNvPr>
            <p:cNvSpPr/>
            <p:nvPr/>
          </p:nvSpPr>
          <p:spPr>
            <a:xfrm rot="21039248">
              <a:off x="7055210" y="5961489"/>
              <a:ext cx="5160524" cy="861398"/>
            </a:xfrm>
            <a:custGeom>
              <a:avLst/>
              <a:gdLst>
                <a:gd name="connsiteX0" fmla="*/ 0 w 7296150"/>
                <a:gd name="connsiteY0" fmla="*/ 466725 h 981075"/>
                <a:gd name="connsiteX1" fmla="*/ 7296150 w 7296150"/>
                <a:gd name="connsiteY1" fmla="*/ 0 h 981075"/>
                <a:gd name="connsiteX2" fmla="*/ 4352925 w 7296150"/>
                <a:gd name="connsiteY2" fmla="*/ 981075 h 981075"/>
                <a:gd name="connsiteX3" fmla="*/ 0 w 7296150"/>
                <a:gd name="connsiteY3" fmla="*/ 466725 h 981075"/>
                <a:gd name="connsiteX0" fmla="*/ 0 w 5160524"/>
                <a:gd name="connsiteY0" fmla="*/ 335546 h 981075"/>
                <a:gd name="connsiteX1" fmla="*/ 5160524 w 5160524"/>
                <a:gd name="connsiteY1" fmla="*/ 0 h 981075"/>
                <a:gd name="connsiteX2" fmla="*/ 2217299 w 5160524"/>
                <a:gd name="connsiteY2" fmla="*/ 981075 h 981075"/>
                <a:gd name="connsiteX3" fmla="*/ 0 w 5160524"/>
                <a:gd name="connsiteY3" fmla="*/ 335546 h 981075"/>
                <a:gd name="connsiteX0" fmla="*/ 0 w 5160524"/>
                <a:gd name="connsiteY0" fmla="*/ 335546 h 861398"/>
                <a:gd name="connsiteX1" fmla="*/ 5160524 w 5160524"/>
                <a:gd name="connsiteY1" fmla="*/ 0 h 861398"/>
                <a:gd name="connsiteX2" fmla="*/ 2545895 w 5160524"/>
                <a:gd name="connsiteY2" fmla="*/ 861398 h 861398"/>
                <a:gd name="connsiteX3" fmla="*/ 0 w 5160524"/>
                <a:gd name="connsiteY3" fmla="*/ 335546 h 861398"/>
              </a:gdLst>
              <a:ahLst/>
              <a:cxnLst>
                <a:cxn ang="0">
                  <a:pos x="connsiteX0" y="connsiteY0"/>
                </a:cxn>
                <a:cxn ang="0">
                  <a:pos x="connsiteX1" y="connsiteY1"/>
                </a:cxn>
                <a:cxn ang="0">
                  <a:pos x="connsiteX2" y="connsiteY2"/>
                </a:cxn>
                <a:cxn ang="0">
                  <a:pos x="connsiteX3" y="connsiteY3"/>
                </a:cxn>
              </a:cxnLst>
              <a:rect l="l" t="t" r="r" b="b"/>
              <a:pathLst>
                <a:path w="5160524" h="861398">
                  <a:moveTo>
                    <a:pt x="0" y="335546"/>
                  </a:moveTo>
                  <a:lnTo>
                    <a:pt x="5160524" y="0"/>
                  </a:lnTo>
                  <a:lnTo>
                    <a:pt x="2545895" y="861398"/>
                  </a:lnTo>
                  <a:lnTo>
                    <a:pt x="0" y="3355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3" name="Freeform: Shape 9">
              <a:extLst>
                <a:ext uri="{FF2B5EF4-FFF2-40B4-BE49-F238E27FC236}">
                  <a16:creationId xmlns:a16="http://schemas.microsoft.com/office/drawing/2014/main" xmlns="" id="{913488B2-BD80-4EF3-8EFF-87FB8C924916}"/>
                </a:ext>
              </a:extLst>
            </p:cNvPr>
            <p:cNvSpPr/>
            <p:nvPr/>
          </p:nvSpPr>
          <p:spPr>
            <a:xfrm rot="50164">
              <a:off x="9516356" y="5203899"/>
              <a:ext cx="2975503" cy="1708909"/>
            </a:xfrm>
            <a:custGeom>
              <a:avLst/>
              <a:gdLst>
                <a:gd name="connsiteX0" fmla="*/ 4171950 w 4305300"/>
                <a:gd name="connsiteY0" fmla="*/ 0 h 2295525"/>
                <a:gd name="connsiteX1" fmla="*/ 0 w 4305300"/>
                <a:gd name="connsiteY1" fmla="*/ 2295525 h 2295525"/>
                <a:gd name="connsiteX2" fmla="*/ 4305300 w 4305300"/>
                <a:gd name="connsiteY2" fmla="*/ 2295525 h 2295525"/>
                <a:gd name="connsiteX3" fmla="*/ 4171950 w 4305300"/>
                <a:gd name="connsiteY3" fmla="*/ 0 h 2295525"/>
                <a:gd name="connsiteX0" fmla="*/ 4171950 w 4398508"/>
                <a:gd name="connsiteY0" fmla="*/ 0 h 2295525"/>
                <a:gd name="connsiteX1" fmla="*/ 0 w 4398508"/>
                <a:gd name="connsiteY1" fmla="*/ 2295525 h 2295525"/>
                <a:gd name="connsiteX2" fmla="*/ 4398508 w 4398508"/>
                <a:gd name="connsiteY2" fmla="*/ 1736850 h 2295525"/>
                <a:gd name="connsiteX3" fmla="*/ 4171950 w 4398508"/>
                <a:gd name="connsiteY3" fmla="*/ 0 h 2295525"/>
                <a:gd name="connsiteX0" fmla="*/ 4171950 w 4376619"/>
                <a:gd name="connsiteY0" fmla="*/ 0 h 2295525"/>
                <a:gd name="connsiteX1" fmla="*/ 0 w 4376619"/>
                <a:gd name="connsiteY1" fmla="*/ 2295525 h 2295525"/>
                <a:gd name="connsiteX2" fmla="*/ 4376619 w 4376619"/>
                <a:gd name="connsiteY2" fmla="*/ 1614975 h 2295525"/>
                <a:gd name="connsiteX3" fmla="*/ 4171950 w 4376619"/>
                <a:gd name="connsiteY3" fmla="*/ 0 h 2295525"/>
                <a:gd name="connsiteX0" fmla="*/ 4171950 w 4353774"/>
                <a:gd name="connsiteY0" fmla="*/ 0 h 2295525"/>
                <a:gd name="connsiteX1" fmla="*/ 0 w 4353774"/>
                <a:gd name="connsiteY1" fmla="*/ 2295525 h 2295525"/>
                <a:gd name="connsiteX2" fmla="*/ 4353774 w 4353774"/>
                <a:gd name="connsiteY2" fmla="*/ 1541659 h 2295525"/>
                <a:gd name="connsiteX3" fmla="*/ 4171950 w 4353774"/>
                <a:gd name="connsiteY3" fmla="*/ 0 h 2295525"/>
                <a:gd name="connsiteX0" fmla="*/ 4082067 w 4353774"/>
                <a:gd name="connsiteY0" fmla="*/ 0 h 2095511"/>
                <a:gd name="connsiteX1" fmla="*/ 0 w 4353774"/>
                <a:gd name="connsiteY1" fmla="*/ 2095511 h 2095511"/>
                <a:gd name="connsiteX2" fmla="*/ 4353774 w 4353774"/>
                <a:gd name="connsiteY2" fmla="*/ 1341645 h 2095511"/>
                <a:gd name="connsiteX3" fmla="*/ 4082067 w 4353774"/>
                <a:gd name="connsiteY3" fmla="*/ 0 h 2095511"/>
                <a:gd name="connsiteX0" fmla="*/ 2703796 w 2975503"/>
                <a:gd name="connsiteY0" fmla="*/ 0 h 1394859"/>
                <a:gd name="connsiteX1" fmla="*/ 0 w 2975503"/>
                <a:gd name="connsiteY1" fmla="*/ 1394859 h 1394859"/>
                <a:gd name="connsiteX2" fmla="*/ 2975503 w 2975503"/>
                <a:gd name="connsiteY2" fmla="*/ 1341645 h 1394859"/>
                <a:gd name="connsiteX3" fmla="*/ 2703796 w 2975503"/>
                <a:gd name="connsiteY3" fmla="*/ 0 h 1394859"/>
              </a:gdLst>
              <a:ahLst/>
              <a:cxnLst>
                <a:cxn ang="0">
                  <a:pos x="connsiteX0" y="connsiteY0"/>
                </a:cxn>
                <a:cxn ang="0">
                  <a:pos x="connsiteX1" y="connsiteY1"/>
                </a:cxn>
                <a:cxn ang="0">
                  <a:pos x="connsiteX2" y="connsiteY2"/>
                </a:cxn>
                <a:cxn ang="0">
                  <a:pos x="connsiteX3" y="connsiteY3"/>
                </a:cxn>
              </a:cxnLst>
              <a:rect l="l" t="t" r="r" b="b"/>
              <a:pathLst>
                <a:path w="2975503" h="1394859">
                  <a:moveTo>
                    <a:pt x="2703796" y="0"/>
                  </a:moveTo>
                  <a:lnTo>
                    <a:pt x="0" y="1394859"/>
                  </a:lnTo>
                  <a:lnTo>
                    <a:pt x="2975503" y="1341645"/>
                  </a:lnTo>
                  <a:lnTo>
                    <a:pt x="270379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4" name="Freeform: Shape 10">
              <a:extLst>
                <a:ext uri="{FF2B5EF4-FFF2-40B4-BE49-F238E27FC236}">
                  <a16:creationId xmlns:a16="http://schemas.microsoft.com/office/drawing/2014/main" xmlns="" id="{4D2B1BE0-E19F-4446-B25E-C26669B8E34E}"/>
                </a:ext>
              </a:extLst>
            </p:cNvPr>
            <p:cNvSpPr/>
            <p:nvPr/>
          </p:nvSpPr>
          <p:spPr>
            <a:xfrm>
              <a:off x="-180975" y="5724525"/>
              <a:ext cx="11696700" cy="1190625"/>
            </a:xfrm>
            <a:custGeom>
              <a:avLst/>
              <a:gdLst>
                <a:gd name="connsiteX0" fmla="*/ 0 w 11696700"/>
                <a:gd name="connsiteY0" fmla="*/ 0 h 1190625"/>
                <a:gd name="connsiteX1" fmla="*/ 11696700 w 11696700"/>
                <a:gd name="connsiteY1" fmla="*/ 1190625 h 1190625"/>
                <a:gd name="connsiteX2" fmla="*/ 9525 w 11696700"/>
                <a:gd name="connsiteY2" fmla="*/ 1190625 h 1190625"/>
                <a:gd name="connsiteX3" fmla="*/ 0 w 11696700"/>
                <a:gd name="connsiteY3" fmla="*/ 0 h 1190625"/>
              </a:gdLst>
              <a:ahLst/>
              <a:cxnLst>
                <a:cxn ang="0">
                  <a:pos x="connsiteX0" y="connsiteY0"/>
                </a:cxn>
                <a:cxn ang="0">
                  <a:pos x="connsiteX1" y="connsiteY1"/>
                </a:cxn>
                <a:cxn ang="0">
                  <a:pos x="connsiteX2" y="connsiteY2"/>
                </a:cxn>
                <a:cxn ang="0">
                  <a:pos x="connsiteX3" y="connsiteY3"/>
                </a:cxn>
              </a:cxnLst>
              <a:rect l="l" t="t" r="r" b="b"/>
              <a:pathLst>
                <a:path w="11696700" h="1190625">
                  <a:moveTo>
                    <a:pt x="0" y="0"/>
                  </a:moveTo>
                  <a:lnTo>
                    <a:pt x="11696700" y="1190625"/>
                  </a:lnTo>
                  <a:lnTo>
                    <a:pt x="9525" y="11906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grpSp>
      <p:sp>
        <p:nvSpPr>
          <p:cNvPr id="19" name="Rectangle 11">
            <a:extLst>
              <a:ext uri="{FF2B5EF4-FFF2-40B4-BE49-F238E27FC236}">
                <a16:creationId xmlns:a16="http://schemas.microsoft.com/office/drawing/2014/main" xmlns="" id="{150C479F-5BFA-4429-A854-3F7229F7ADDC}"/>
              </a:ext>
            </a:extLst>
          </p:cNvPr>
          <p:cNvSpPr/>
          <p:nvPr/>
        </p:nvSpPr>
        <p:spPr>
          <a:xfrm rot="18603341">
            <a:off x="10133686" y="-855335"/>
            <a:ext cx="2519884" cy="4444403"/>
          </a:xfrm>
          <a:prstGeom prst="rect">
            <a:avLst/>
          </a:prstGeom>
          <a:solidFill>
            <a:srgbClr val="D9A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ln>
                <a:solidFill>
                  <a:srgbClr val="AD1761"/>
                </a:solidFill>
              </a:ln>
              <a:solidFill>
                <a:srgbClr val="D61965"/>
              </a:solidFill>
            </a:endParaRPr>
          </a:p>
        </p:txBody>
      </p:sp>
      <p:sp>
        <p:nvSpPr>
          <p:cNvPr id="20" name="Freeform: Shape 12">
            <a:extLst>
              <a:ext uri="{FF2B5EF4-FFF2-40B4-BE49-F238E27FC236}">
                <a16:creationId xmlns:a16="http://schemas.microsoft.com/office/drawing/2014/main" xmlns="" id="{E47C8B6A-C55F-4E15-BBD7-C0B7259D96D8}"/>
              </a:ext>
            </a:extLst>
          </p:cNvPr>
          <p:cNvSpPr/>
          <p:nvPr/>
        </p:nvSpPr>
        <p:spPr>
          <a:xfrm>
            <a:off x="4952350" y="-359269"/>
            <a:ext cx="8862785" cy="2396009"/>
          </a:xfrm>
          <a:custGeom>
            <a:avLst/>
            <a:gdLst>
              <a:gd name="connsiteX0" fmla="*/ 6086475 w 6088307"/>
              <a:gd name="connsiteY0" fmla="*/ 74728 h 1360603"/>
              <a:gd name="connsiteX1" fmla="*/ 6086475 w 6088307"/>
              <a:gd name="connsiteY1" fmla="*/ 141403 h 1360603"/>
              <a:gd name="connsiteX2" fmla="*/ 6067425 w 6088307"/>
              <a:gd name="connsiteY2" fmla="*/ 1360603 h 1360603"/>
              <a:gd name="connsiteX3" fmla="*/ 0 w 6088307"/>
              <a:gd name="connsiteY3" fmla="*/ 331903 h 1360603"/>
              <a:gd name="connsiteX4" fmla="*/ 6086475 w 6088307"/>
              <a:gd name="connsiteY4" fmla="*/ 74728 h 136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8307" h="1360603">
                <a:moveTo>
                  <a:pt x="6086475" y="74728"/>
                </a:moveTo>
                <a:cubicBezTo>
                  <a:pt x="6088062" y="909"/>
                  <a:pt x="6089650" y="-72909"/>
                  <a:pt x="6086475" y="141403"/>
                </a:cubicBezTo>
                <a:lnTo>
                  <a:pt x="6067425" y="1360603"/>
                </a:lnTo>
                <a:lnTo>
                  <a:pt x="0" y="331903"/>
                </a:lnTo>
                <a:lnTo>
                  <a:pt x="6086475" y="74728"/>
                </a:lnTo>
                <a:close/>
              </a:path>
            </a:pathLst>
          </a:custGeom>
          <a:solidFill>
            <a:srgbClr val="652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21" name="Freeform: Shape 13">
            <a:extLst>
              <a:ext uri="{FF2B5EF4-FFF2-40B4-BE49-F238E27FC236}">
                <a16:creationId xmlns:a16="http://schemas.microsoft.com/office/drawing/2014/main" xmlns="" id="{DDFE2A80-FC85-4938-825C-258A314BC680}"/>
              </a:ext>
            </a:extLst>
          </p:cNvPr>
          <p:cNvSpPr/>
          <p:nvPr/>
        </p:nvSpPr>
        <p:spPr>
          <a:xfrm rot="1518923">
            <a:off x="6494671" y="-1121803"/>
            <a:ext cx="7997240" cy="1176065"/>
          </a:xfrm>
          <a:custGeom>
            <a:avLst/>
            <a:gdLst>
              <a:gd name="connsiteX0" fmla="*/ 6477000 w 6477000"/>
              <a:gd name="connsiteY0" fmla="*/ 0 h 952500"/>
              <a:gd name="connsiteX1" fmla="*/ 6477000 w 6477000"/>
              <a:gd name="connsiteY1" fmla="*/ 123825 h 952500"/>
              <a:gd name="connsiteX2" fmla="*/ 6477000 w 6477000"/>
              <a:gd name="connsiteY2" fmla="*/ 952500 h 952500"/>
              <a:gd name="connsiteX3" fmla="*/ 0 w 6477000"/>
              <a:gd name="connsiteY3" fmla="*/ 590550 h 952500"/>
              <a:gd name="connsiteX4" fmla="*/ 6477000 w 6477000"/>
              <a:gd name="connsiteY4" fmla="*/ 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952500">
                <a:moveTo>
                  <a:pt x="6477000" y="0"/>
                </a:moveTo>
                <a:lnTo>
                  <a:pt x="6477000" y="123825"/>
                </a:lnTo>
                <a:lnTo>
                  <a:pt x="6477000" y="952500"/>
                </a:lnTo>
                <a:lnTo>
                  <a:pt x="0" y="590550"/>
                </a:lnTo>
                <a:lnTo>
                  <a:pt x="6477000" y="0"/>
                </a:lnTo>
                <a:close/>
              </a:path>
            </a:pathLst>
          </a:custGeom>
          <a:solidFill>
            <a:srgbClr val="AD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solidFill>
                <a:srgbClr val="B82767"/>
              </a:solidFill>
            </a:endParaRPr>
          </a:p>
        </p:txBody>
      </p:sp>
      <p:cxnSp>
        <p:nvCxnSpPr>
          <p:cNvPr id="24" name="Прямая соединительная линия 23">
            <a:extLst>
              <a:ext uri="{FF2B5EF4-FFF2-40B4-BE49-F238E27FC236}">
                <a16:creationId xmlns:a16="http://schemas.microsoft.com/office/drawing/2014/main" xmlns="" id="{938FE543-5B1A-4D3B-AD4E-D69BAD81C4F5}"/>
              </a:ext>
            </a:extLst>
          </p:cNvPr>
          <p:cNvCxnSpPr>
            <a:cxnSpLocks/>
          </p:cNvCxnSpPr>
          <p:nvPr/>
        </p:nvCxnSpPr>
        <p:spPr>
          <a:xfrm>
            <a:off x="1766772" y="3573184"/>
            <a:ext cx="8383128" cy="0"/>
          </a:xfrm>
          <a:prstGeom prst="line">
            <a:avLst/>
          </a:prstGeom>
          <a:ln w="12700" cap="sq">
            <a:solidFill>
              <a:srgbClr val="FFD93A"/>
            </a:solidFill>
            <a:prstDash val="sysDot"/>
            <a:beve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12225243-D344-47C8-91BA-92F276326400}"/>
              </a:ext>
            </a:extLst>
          </p:cNvPr>
          <p:cNvCxnSpPr>
            <a:cxnSpLocks/>
          </p:cNvCxnSpPr>
          <p:nvPr/>
        </p:nvCxnSpPr>
        <p:spPr>
          <a:xfrm>
            <a:off x="6096000" y="1343580"/>
            <a:ext cx="0" cy="5001176"/>
          </a:xfrm>
          <a:prstGeom prst="line">
            <a:avLst/>
          </a:prstGeom>
          <a:ln w="12700" cap="sq">
            <a:solidFill>
              <a:srgbClr val="FFD93A"/>
            </a:solidFill>
            <a:prstDash val="sysDot"/>
            <a:bevel/>
          </a:ln>
        </p:spPr>
        <p:style>
          <a:lnRef idx="1">
            <a:schemeClr val="accent1"/>
          </a:lnRef>
          <a:fillRef idx="0">
            <a:schemeClr val="accent1"/>
          </a:fillRef>
          <a:effectRef idx="0">
            <a:schemeClr val="accent1"/>
          </a:effectRef>
          <a:fontRef idx="minor">
            <a:schemeClr val="tx1"/>
          </a:fontRef>
        </p:style>
      </p:cxnSp>
      <p:sp>
        <p:nvSpPr>
          <p:cNvPr id="25" name="Прямоугольник 24">
            <a:extLst>
              <a:ext uri="{FF2B5EF4-FFF2-40B4-BE49-F238E27FC236}">
                <a16:creationId xmlns:a16="http://schemas.microsoft.com/office/drawing/2014/main" xmlns="" id="{B0E0C713-2215-4993-94B6-0A5727A7CB11}"/>
              </a:ext>
            </a:extLst>
          </p:cNvPr>
          <p:cNvSpPr/>
          <p:nvPr/>
        </p:nvSpPr>
        <p:spPr>
          <a:xfrm>
            <a:off x="1811617" y="1887973"/>
            <a:ext cx="3880844" cy="1851276"/>
          </a:xfrm>
          <a:prstGeom prst="rect">
            <a:avLst/>
          </a:prstGeom>
        </p:spPr>
        <p:txBody>
          <a:bodyPr wrap="square">
            <a:spAutoFit/>
          </a:bodyPr>
          <a:lstStyle/>
          <a:p>
            <a:r>
              <a:rPr lang="en-US" sz="1270" dirty="0">
                <a:latin typeface="Montserrat" panose="00000500000000000000" pitchFamily="2" charset="-52"/>
                <a:hlinkClick r:id="rId6"/>
              </a:rPr>
              <a:t>https://youtu.be/GDyopO6oQ-8</a:t>
            </a:r>
            <a:endParaRPr lang="ru-RU" sz="1270" dirty="0">
              <a:latin typeface="Montserrat" panose="00000500000000000000" pitchFamily="2" charset="-52"/>
            </a:endParaRPr>
          </a:p>
          <a:p>
            <a:endParaRPr lang="ru-RU" sz="1270" dirty="0">
              <a:latin typeface="Montserrat" panose="00000500000000000000" pitchFamily="2" charset="-52"/>
            </a:endParaRPr>
          </a:p>
          <a:p>
            <a:r>
              <a:rPr lang="en-US" sz="1270" dirty="0">
                <a:latin typeface="Montserrat" panose="00000500000000000000" pitchFamily="2" charset="-52"/>
                <a:hlinkClick r:id="rId7"/>
              </a:rPr>
              <a:t>https://youtu.be/OB5iHAveINw</a:t>
            </a:r>
            <a:endParaRPr lang="ru-RU" sz="1270" dirty="0">
              <a:latin typeface="Montserrat" panose="00000500000000000000" pitchFamily="2" charset="-52"/>
            </a:endParaRPr>
          </a:p>
          <a:p>
            <a:endParaRPr lang="ru-RU" sz="1270" dirty="0">
              <a:latin typeface="Montserrat" panose="00000500000000000000" pitchFamily="2" charset="-52"/>
            </a:endParaRPr>
          </a:p>
          <a:p>
            <a:r>
              <a:rPr lang="en-US" sz="1270" dirty="0">
                <a:latin typeface="Montserrat" panose="00000500000000000000" pitchFamily="2" charset="-52"/>
                <a:hlinkClick r:id="rId8"/>
              </a:rPr>
              <a:t>https://www.dvnovosti.ru/komsomolsk/2019/09/15/104549/</a:t>
            </a:r>
            <a:endParaRPr lang="ru-RU" sz="1270" dirty="0">
              <a:latin typeface="Montserrat" panose="00000500000000000000" pitchFamily="2" charset="-52"/>
            </a:endParaRPr>
          </a:p>
          <a:p>
            <a:endParaRPr lang="ru-RU" sz="1270" dirty="0">
              <a:latin typeface="Montserrat" panose="00000500000000000000" pitchFamily="2" charset="-52"/>
            </a:endParaRPr>
          </a:p>
          <a:p>
            <a:r>
              <a:rPr lang="en-US" sz="1270" dirty="0">
                <a:latin typeface="Montserrat" panose="00000500000000000000" pitchFamily="2" charset="-52"/>
                <a:hlinkClick r:id="rId9"/>
              </a:rPr>
              <a:t>https://dv.land/people/kon-s-rozovoi-grivoi</a:t>
            </a:r>
            <a:endParaRPr lang="ru-RU" sz="1270" dirty="0">
              <a:latin typeface="Montserrat" panose="00000500000000000000" pitchFamily="2" charset="-52"/>
            </a:endParaRPr>
          </a:p>
          <a:p>
            <a:endParaRPr lang="ru-RU" sz="1270" dirty="0">
              <a:latin typeface="Montserrat" panose="00000500000000000000" pitchFamily="2" charset="-52"/>
            </a:endParaRPr>
          </a:p>
        </p:txBody>
      </p:sp>
      <p:sp>
        <p:nvSpPr>
          <p:cNvPr id="27" name="Овал 26">
            <a:extLst>
              <a:ext uri="{FF2B5EF4-FFF2-40B4-BE49-F238E27FC236}">
                <a16:creationId xmlns:a16="http://schemas.microsoft.com/office/drawing/2014/main" xmlns="" id="{26C99FA6-0BD3-4792-95E1-4CF3FE3F644A}"/>
              </a:ext>
            </a:extLst>
          </p:cNvPr>
          <p:cNvSpPr/>
          <p:nvPr/>
        </p:nvSpPr>
        <p:spPr>
          <a:xfrm>
            <a:off x="3513453" y="842421"/>
            <a:ext cx="379019" cy="379019"/>
          </a:xfrm>
          <a:prstGeom prst="ellipse">
            <a:avLst/>
          </a:prstGeom>
          <a:solidFill>
            <a:srgbClr val="FF9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28" name="Прямоугольник 27">
            <a:extLst>
              <a:ext uri="{FF2B5EF4-FFF2-40B4-BE49-F238E27FC236}">
                <a16:creationId xmlns:a16="http://schemas.microsoft.com/office/drawing/2014/main" xmlns="" id="{8165D2FE-9CE7-4C79-B82E-3064B8D8C9A9}"/>
              </a:ext>
            </a:extLst>
          </p:cNvPr>
          <p:cNvSpPr/>
          <p:nvPr/>
        </p:nvSpPr>
        <p:spPr>
          <a:xfrm>
            <a:off x="3572689" y="857134"/>
            <a:ext cx="319783" cy="371512"/>
          </a:xfrm>
          <a:prstGeom prst="rect">
            <a:avLst/>
          </a:prstGeom>
        </p:spPr>
        <p:txBody>
          <a:bodyPr wrap="square">
            <a:spAutoFit/>
          </a:bodyPr>
          <a:lstStyle/>
          <a:p>
            <a:r>
              <a:rPr lang="ru-RU" sz="1814" b="1" dirty="0">
                <a:solidFill>
                  <a:schemeClr val="bg1"/>
                </a:solidFill>
                <a:latin typeface="Montserrat" panose="00000500000000000000" pitchFamily="2" charset="-52"/>
              </a:rPr>
              <a:t>1</a:t>
            </a:r>
          </a:p>
        </p:txBody>
      </p:sp>
      <p:sp>
        <p:nvSpPr>
          <p:cNvPr id="32" name="Овал 31">
            <a:extLst>
              <a:ext uri="{FF2B5EF4-FFF2-40B4-BE49-F238E27FC236}">
                <a16:creationId xmlns:a16="http://schemas.microsoft.com/office/drawing/2014/main" xmlns="" id="{BB32B654-ABDC-47B5-9215-C7406371E7D1}"/>
              </a:ext>
            </a:extLst>
          </p:cNvPr>
          <p:cNvSpPr/>
          <p:nvPr/>
        </p:nvSpPr>
        <p:spPr>
          <a:xfrm>
            <a:off x="8183098" y="872104"/>
            <a:ext cx="379019" cy="379019"/>
          </a:xfrm>
          <a:prstGeom prst="ellipse">
            <a:avLst/>
          </a:prstGeom>
          <a:solidFill>
            <a:srgbClr val="FF9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33" name="Прямоугольник 32">
            <a:extLst>
              <a:ext uri="{FF2B5EF4-FFF2-40B4-BE49-F238E27FC236}">
                <a16:creationId xmlns:a16="http://schemas.microsoft.com/office/drawing/2014/main" xmlns="" id="{285B7052-0D92-4424-B1F7-B7B7AB6A1FD5}"/>
              </a:ext>
            </a:extLst>
          </p:cNvPr>
          <p:cNvSpPr/>
          <p:nvPr/>
        </p:nvSpPr>
        <p:spPr>
          <a:xfrm>
            <a:off x="8199940" y="870029"/>
            <a:ext cx="319783" cy="371512"/>
          </a:xfrm>
          <a:prstGeom prst="rect">
            <a:avLst/>
          </a:prstGeom>
        </p:spPr>
        <p:txBody>
          <a:bodyPr wrap="square">
            <a:spAutoFit/>
          </a:bodyPr>
          <a:lstStyle/>
          <a:p>
            <a:r>
              <a:rPr lang="ru-RU" sz="1814" b="1" dirty="0">
                <a:solidFill>
                  <a:schemeClr val="bg1"/>
                </a:solidFill>
                <a:latin typeface="Montserrat" panose="00000500000000000000" pitchFamily="2" charset="-52"/>
              </a:rPr>
              <a:t>2</a:t>
            </a:r>
          </a:p>
        </p:txBody>
      </p:sp>
      <p:sp>
        <p:nvSpPr>
          <p:cNvPr id="41" name="Прямоугольник 40">
            <a:extLst>
              <a:ext uri="{FF2B5EF4-FFF2-40B4-BE49-F238E27FC236}">
                <a16:creationId xmlns:a16="http://schemas.microsoft.com/office/drawing/2014/main" xmlns="" id="{9A8A7C90-2F1B-4C9C-A522-DED202F1123C}"/>
              </a:ext>
            </a:extLst>
          </p:cNvPr>
          <p:cNvSpPr/>
          <p:nvPr/>
        </p:nvSpPr>
        <p:spPr>
          <a:xfrm>
            <a:off x="3395253" y="3835320"/>
            <a:ext cx="319783" cy="371512"/>
          </a:xfrm>
          <a:prstGeom prst="rect">
            <a:avLst/>
          </a:prstGeom>
        </p:spPr>
        <p:txBody>
          <a:bodyPr wrap="square">
            <a:spAutoFit/>
          </a:bodyPr>
          <a:lstStyle/>
          <a:p>
            <a:r>
              <a:rPr lang="ru-RU" sz="1814" b="1" dirty="0">
                <a:solidFill>
                  <a:schemeClr val="bg1"/>
                </a:solidFill>
                <a:latin typeface="Montserrat" panose="00000500000000000000" pitchFamily="2" charset="-52"/>
              </a:rPr>
              <a:t>3</a:t>
            </a:r>
          </a:p>
        </p:txBody>
      </p:sp>
      <p:sp>
        <p:nvSpPr>
          <p:cNvPr id="42" name="Овал 41">
            <a:extLst>
              <a:ext uri="{FF2B5EF4-FFF2-40B4-BE49-F238E27FC236}">
                <a16:creationId xmlns:a16="http://schemas.microsoft.com/office/drawing/2014/main" xmlns="" id="{CDA04A29-A0F5-4A0C-96F2-84FB5B2B6165}"/>
              </a:ext>
            </a:extLst>
          </p:cNvPr>
          <p:cNvSpPr/>
          <p:nvPr/>
        </p:nvSpPr>
        <p:spPr>
          <a:xfrm>
            <a:off x="8199940" y="3819274"/>
            <a:ext cx="379019" cy="379019"/>
          </a:xfrm>
          <a:prstGeom prst="ellipse">
            <a:avLst/>
          </a:prstGeom>
          <a:solidFill>
            <a:srgbClr val="FF9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43" name="Прямоугольник 42">
            <a:extLst>
              <a:ext uri="{FF2B5EF4-FFF2-40B4-BE49-F238E27FC236}">
                <a16:creationId xmlns:a16="http://schemas.microsoft.com/office/drawing/2014/main" xmlns="" id="{49337AB2-A31E-4770-8BBF-915F25932B5A}"/>
              </a:ext>
            </a:extLst>
          </p:cNvPr>
          <p:cNvSpPr/>
          <p:nvPr/>
        </p:nvSpPr>
        <p:spPr>
          <a:xfrm>
            <a:off x="8212717" y="3827297"/>
            <a:ext cx="319783" cy="371512"/>
          </a:xfrm>
          <a:prstGeom prst="rect">
            <a:avLst/>
          </a:prstGeom>
        </p:spPr>
        <p:txBody>
          <a:bodyPr wrap="square">
            <a:spAutoFit/>
          </a:bodyPr>
          <a:lstStyle/>
          <a:p>
            <a:r>
              <a:rPr lang="ru-RU" sz="1814" b="1" dirty="0">
                <a:solidFill>
                  <a:schemeClr val="bg1"/>
                </a:solidFill>
                <a:latin typeface="Montserrat" panose="00000500000000000000" pitchFamily="2" charset="-52"/>
              </a:rPr>
              <a:t>4</a:t>
            </a:r>
          </a:p>
        </p:txBody>
      </p:sp>
      <p:pic>
        <p:nvPicPr>
          <p:cNvPr id="53" name="Рисунок 52">
            <a:extLst>
              <a:ext uri="{FF2B5EF4-FFF2-40B4-BE49-F238E27FC236}">
                <a16:creationId xmlns:a16="http://schemas.microsoft.com/office/drawing/2014/main" xmlns="" id="{9567509C-D264-434F-81ED-DD0C4D3A5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664" y="1998155"/>
            <a:ext cx="101937" cy="100019"/>
          </a:xfrm>
          <a:prstGeom prst="rect">
            <a:avLst/>
          </a:prstGeom>
        </p:spPr>
      </p:pic>
      <p:pic>
        <p:nvPicPr>
          <p:cNvPr id="54" name="Рисунок 53">
            <a:extLst>
              <a:ext uri="{FF2B5EF4-FFF2-40B4-BE49-F238E27FC236}">
                <a16:creationId xmlns:a16="http://schemas.microsoft.com/office/drawing/2014/main" xmlns="" id="{8F3E6040-997F-4CD1-8F76-BDFAE2480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201" y="2442864"/>
            <a:ext cx="101937" cy="100019"/>
          </a:xfrm>
          <a:prstGeom prst="rect">
            <a:avLst/>
          </a:prstGeom>
        </p:spPr>
      </p:pic>
      <p:pic>
        <p:nvPicPr>
          <p:cNvPr id="55" name="Рисунок 54">
            <a:extLst>
              <a:ext uri="{FF2B5EF4-FFF2-40B4-BE49-F238E27FC236}">
                <a16:creationId xmlns:a16="http://schemas.microsoft.com/office/drawing/2014/main" xmlns="" id="{DAB41F4D-75CA-40F3-9C99-A9B2C84055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660" y="2831521"/>
            <a:ext cx="101937" cy="100019"/>
          </a:xfrm>
          <a:prstGeom prst="rect">
            <a:avLst/>
          </a:prstGeom>
        </p:spPr>
      </p:pic>
      <p:sp>
        <p:nvSpPr>
          <p:cNvPr id="59" name="Прямоугольник 58">
            <a:extLst>
              <a:ext uri="{FF2B5EF4-FFF2-40B4-BE49-F238E27FC236}">
                <a16:creationId xmlns:a16="http://schemas.microsoft.com/office/drawing/2014/main" xmlns="" id="{65E9C91A-735C-4096-A520-279E58A23CA9}"/>
              </a:ext>
            </a:extLst>
          </p:cNvPr>
          <p:cNvSpPr/>
          <p:nvPr/>
        </p:nvSpPr>
        <p:spPr>
          <a:xfrm>
            <a:off x="6708439" y="5093466"/>
            <a:ext cx="3622567" cy="1600053"/>
          </a:xfrm>
          <a:prstGeom prst="rect">
            <a:avLst/>
          </a:prstGeom>
        </p:spPr>
        <p:txBody>
          <a:bodyPr wrap="square">
            <a:spAutoFit/>
          </a:bodyPr>
          <a:lstStyle/>
          <a:p>
            <a:pPr algn="ctr"/>
            <a:r>
              <a:rPr lang="en-US" sz="1633" dirty="0">
                <a:latin typeface="Montserrat" panose="00000500000000000000" pitchFamily="2" charset="-52"/>
                <a:hlinkClick r:id="rId10"/>
              </a:rPr>
              <a:t>https://www.instagram.com/p/B-qPsWAjbou/</a:t>
            </a:r>
            <a:endParaRPr lang="ru-RU" sz="1633" dirty="0">
              <a:latin typeface="Montserrat" panose="00000500000000000000" pitchFamily="2" charset="-52"/>
            </a:endParaRPr>
          </a:p>
          <a:p>
            <a:pPr algn="ctr"/>
            <a:endParaRPr lang="ru-RU" sz="1633" dirty="0">
              <a:latin typeface="Montserrat" panose="00000500000000000000" pitchFamily="2" charset="-52"/>
            </a:endParaRPr>
          </a:p>
          <a:p>
            <a:pPr algn="ctr"/>
            <a:r>
              <a:rPr lang="en-US" sz="1633" dirty="0">
                <a:latin typeface="Montserrat" panose="00000500000000000000" pitchFamily="2" charset="-52"/>
                <a:hlinkClick r:id="rId11"/>
              </a:rPr>
              <a:t>https://www.amgpgu.ru/news/57464603/</a:t>
            </a:r>
            <a:endParaRPr lang="ru-RU" sz="1633" dirty="0">
              <a:latin typeface="Montserrat" panose="00000500000000000000" pitchFamily="2" charset="-52"/>
            </a:endParaRPr>
          </a:p>
          <a:p>
            <a:pPr algn="ctr"/>
            <a:endParaRPr lang="ru-RU" sz="1633" dirty="0">
              <a:latin typeface="Montserrat" panose="00000500000000000000" pitchFamily="2" charset="-52"/>
            </a:endParaRPr>
          </a:p>
        </p:txBody>
      </p:sp>
      <p:sp>
        <p:nvSpPr>
          <p:cNvPr id="5" name="Прямоугольник 4">
            <a:extLst>
              <a:ext uri="{FF2B5EF4-FFF2-40B4-BE49-F238E27FC236}">
                <a16:creationId xmlns:a16="http://schemas.microsoft.com/office/drawing/2014/main" xmlns="" id="{870C3194-500F-48E7-BE9E-55CCC4C7AE19}"/>
              </a:ext>
            </a:extLst>
          </p:cNvPr>
          <p:cNvSpPr/>
          <p:nvPr/>
        </p:nvSpPr>
        <p:spPr>
          <a:xfrm>
            <a:off x="1726118" y="271423"/>
            <a:ext cx="7274748" cy="523220"/>
          </a:xfrm>
          <a:prstGeom prst="rect">
            <a:avLst/>
          </a:prstGeom>
        </p:spPr>
        <p:txBody>
          <a:bodyPr wrap="none">
            <a:spAutoFit/>
          </a:bodyPr>
          <a:lstStyle/>
          <a:p>
            <a:r>
              <a:rPr lang="ru-RU" sz="2800" b="1" dirty="0">
                <a:latin typeface="Montserrat Black" panose="00000A00000000000000" pitchFamily="2" charset="-52"/>
              </a:rPr>
              <a:t>ИНФОРМАЦИОННАЯ ОТК</a:t>
            </a:r>
            <a:r>
              <a:rPr lang="ru-RU" sz="2800" b="1" dirty="0">
                <a:solidFill>
                  <a:schemeClr val="bg1"/>
                </a:solidFill>
                <a:latin typeface="Montserrat Black" panose="00000A00000000000000" pitchFamily="2" charset="-52"/>
              </a:rPr>
              <a:t>РЫТОСТЬ</a:t>
            </a:r>
            <a:endParaRPr lang="ru-RU" sz="2540" dirty="0">
              <a:solidFill>
                <a:schemeClr val="bg1"/>
              </a:solidFill>
              <a:latin typeface="Montserrat Black" panose="00000A00000000000000" pitchFamily="2" charset="-52"/>
            </a:endParaRPr>
          </a:p>
        </p:txBody>
      </p:sp>
      <p:sp>
        <p:nvSpPr>
          <p:cNvPr id="56" name="Прямоугольник 55">
            <a:extLst>
              <a:ext uri="{FF2B5EF4-FFF2-40B4-BE49-F238E27FC236}">
                <a16:creationId xmlns:a16="http://schemas.microsoft.com/office/drawing/2014/main" xmlns="" id="{631649C1-30EB-4D58-B473-D7D74D9BCF68}"/>
              </a:ext>
            </a:extLst>
          </p:cNvPr>
          <p:cNvSpPr/>
          <p:nvPr/>
        </p:nvSpPr>
        <p:spPr>
          <a:xfrm>
            <a:off x="7117661" y="4298246"/>
            <a:ext cx="2922595" cy="650691"/>
          </a:xfrm>
          <a:prstGeom prst="rect">
            <a:avLst/>
          </a:prstGeom>
        </p:spPr>
        <p:txBody>
          <a:bodyPr wrap="none">
            <a:spAutoFit/>
          </a:bodyPr>
          <a:lstStyle/>
          <a:p>
            <a:pPr algn="ctr"/>
            <a:r>
              <a:rPr lang="ru-RU" sz="1814" b="1" dirty="0">
                <a:latin typeface="Montserrat" panose="00000500000000000000" pitchFamily="2" charset="-52"/>
              </a:rPr>
              <a:t>Если у вас есть блог </a:t>
            </a:r>
            <a:br>
              <a:rPr lang="ru-RU" sz="1814" b="1" dirty="0">
                <a:latin typeface="Montserrat" panose="00000500000000000000" pitchFamily="2" charset="-52"/>
              </a:rPr>
            </a:br>
            <a:r>
              <a:rPr lang="ru-RU" sz="1814" b="1" dirty="0">
                <a:latin typeface="Montserrat" panose="00000500000000000000" pitchFamily="2" charset="-52"/>
              </a:rPr>
              <a:t>или значимые посты:</a:t>
            </a:r>
          </a:p>
        </p:txBody>
      </p:sp>
      <p:pic>
        <p:nvPicPr>
          <p:cNvPr id="44" name="Рисунок 43">
            <a:extLst>
              <a:ext uri="{FF2B5EF4-FFF2-40B4-BE49-F238E27FC236}">
                <a16:creationId xmlns:a16="http://schemas.microsoft.com/office/drawing/2014/main" xmlns="" id="{FDEF87EF-3BD2-4BE9-8EF2-86624F3FCAC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66274" y="5537043"/>
            <a:ext cx="1281206" cy="1296758"/>
          </a:xfrm>
          <a:prstGeom prst="rect">
            <a:avLst/>
          </a:prstGeom>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65193" y="1061613"/>
            <a:ext cx="1663296" cy="251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856380" y="2317398"/>
            <a:ext cx="1682861" cy="226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76375" y="408329"/>
            <a:ext cx="2072073" cy="168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71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74D2EF5D-520F-4B50-A81B-45F99357F232}"/>
              </a:ext>
            </a:extLst>
          </p:cNvPr>
          <p:cNvSpPr/>
          <p:nvPr/>
        </p:nvSpPr>
        <p:spPr>
          <a:xfrm>
            <a:off x="1970597" y="239513"/>
            <a:ext cx="9374017" cy="483209"/>
          </a:xfrm>
          <a:prstGeom prst="rect">
            <a:avLst/>
          </a:prstGeom>
        </p:spPr>
        <p:txBody>
          <a:bodyPr wrap="square">
            <a:spAutoFit/>
          </a:bodyPr>
          <a:lstStyle/>
          <a:p>
            <a:r>
              <a:rPr lang="ru-RU" sz="2540" b="1" dirty="0">
                <a:solidFill>
                  <a:srgbClr val="B82767"/>
                </a:solidFill>
                <a:latin typeface="Montserrat" panose="00000500000000000000" pitchFamily="2" charset="-52"/>
              </a:rPr>
              <a:t>ЦЕЛЕСООБРАЗОНОСТЬ БЮДЖЕТА</a:t>
            </a:r>
          </a:p>
        </p:txBody>
      </p:sp>
      <p:grpSp>
        <p:nvGrpSpPr>
          <p:cNvPr id="3" name="Группа 2"/>
          <p:cNvGrpSpPr/>
          <p:nvPr/>
        </p:nvGrpSpPr>
        <p:grpSpPr>
          <a:xfrm>
            <a:off x="-1907530" y="-1129252"/>
            <a:ext cx="15695415" cy="10658536"/>
            <a:chOff x="-1168976" y="-1384479"/>
            <a:chExt cx="15695415" cy="10658536"/>
          </a:xfrm>
        </p:grpSpPr>
        <p:sp>
          <p:nvSpPr>
            <p:cNvPr id="37" name="Прямоугольник 36">
              <a:extLst>
                <a:ext uri="{FF2B5EF4-FFF2-40B4-BE49-F238E27FC236}">
                  <a16:creationId xmlns:a16="http://schemas.microsoft.com/office/drawing/2014/main" xmlns="" id="{4B9BD803-B9E7-4F68-AD9D-ACD01608F6B3}"/>
                </a:ext>
              </a:extLst>
            </p:cNvPr>
            <p:cNvSpPr/>
            <p:nvPr/>
          </p:nvSpPr>
          <p:spPr>
            <a:xfrm rot="2006711">
              <a:off x="-1168976" y="4267376"/>
              <a:ext cx="5164156" cy="2557095"/>
            </a:xfrm>
            <a:prstGeom prst="rect">
              <a:avLst/>
            </a:prstGeom>
            <a:solidFill>
              <a:srgbClr val="AD1761"/>
            </a:solidFill>
            <a:ln>
              <a:solidFill>
                <a:srgbClr val="AD1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29" name="Прямоугольник 28">
              <a:extLst>
                <a:ext uri="{FF2B5EF4-FFF2-40B4-BE49-F238E27FC236}">
                  <a16:creationId xmlns:a16="http://schemas.microsoft.com/office/drawing/2014/main" xmlns="" id="{2D50F70F-74E1-416A-B560-5CCB6F0C3F88}"/>
                </a:ext>
              </a:extLst>
            </p:cNvPr>
            <p:cNvSpPr/>
            <p:nvPr/>
          </p:nvSpPr>
          <p:spPr>
            <a:xfrm rot="1900419">
              <a:off x="2009882" y="5364914"/>
              <a:ext cx="4945796" cy="2506572"/>
            </a:xfrm>
            <a:prstGeom prst="rect">
              <a:avLst/>
            </a:prstGeom>
            <a:solidFill>
              <a:srgbClr val="AD63A5"/>
            </a:solidFill>
            <a:ln>
              <a:solidFill>
                <a:srgbClr val="AD6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22" name="Freeform: Shape 9">
              <a:extLst>
                <a:ext uri="{FF2B5EF4-FFF2-40B4-BE49-F238E27FC236}">
                  <a16:creationId xmlns:a16="http://schemas.microsoft.com/office/drawing/2014/main" xmlns="" id="{9BB86540-26FE-4350-84BE-9EC3A31D561E}"/>
                </a:ext>
              </a:extLst>
            </p:cNvPr>
            <p:cNvSpPr/>
            <p:nvPr/>
          </p:nvSpPr>
          <p:spPr>
            <a:xfrm rot="283076" flipV="1">
              <a:off x="11779062" y="31339"/>
              <a:ext cx="1338825" cy="2334281"/>
            </a:xfrm>
            <a:custGeom>
              <a:avLst/>
              <a:gdLst>
                <a:gd name="connsiteX0" fmla="*/ 4171950 w 4305300"/>
                <a:gd name="connsiteY0" fmla="*/ 0 h 2295525"/>
                <a:gd name="connsiteX1" fmla="*/ 0 w 4305300"/>
                <a:gd name="connsiteY1" fmla="*/ 2295525 h 2295525"/>
                <a:gd name="connsiteX2" fmla="*/ 4305300 w 4305300"/>
                <a:gd name="connsiteY2" fmla="*/ 2295525 h 2295525"/>
                <a:gd name="connsiteX3" fmla="*/ 4171950 w 4305300"/>
                <a:gd name="connsiteY3" fmla="*/ 0 h 2295525"/>
                <a:gd name="connsiteX0" fmla="*/ 4171950 w 4398508"/>
                <a:gd name="connsiteY0" fmla="*/ 0 h 2295525"/>
                <a:gd name="connsiteX1" fmla="*/ 0 w 4398508"/>
                <a:gd name="connsiteY1" fmla="*/ 2295525 h 2295525"/>
                <a:gd name="connsiteX2" fmla="*/ 4398508 w 4398508"/>
                <a:gd name="connsiteY2" fmla="*/ 1736850 h 2295525"/>
                <a:gd name="connsiteX3" fmla="*/ 4171950 w 4398508"/>
                <a:gd name="connsiteY3" fmla="*/ 0 h 2295525"/>
                <a:gd name="connsiteX0" fmla="*/ 4171950 w 4376619"/>
                <a:gd name="connsiteY0" fmla="*/ 0 h 2295525"/>
                <a:gd name="connsiteX1" fmla="*/ 0 w 4376619"/>
                <a:gd name="connsiteY1" fmla="*/ 2295525 h 2295525"/>
                <a:gd name="connsiteX2" fmla="*/ 4376619 w 4376619"/>
                <a:gd name="connsiteY2" fmla="*/ 1614975 h 2295525"/>
                <a:gd name="connsiteX3" fmla="*/ 4171950 w 4376619"/>
                <a:gd name="connsiteY3" fmla="*/ 0 h 2295525"/>
                <a:gd name="connsiteX0" fmla="*/ 4171950 w 4353774"/>
                <a:gd name="connsiteY0" fmla="*/ 0 h 2295525"/>
                <a:gd name="connsiteX1" fmla="*/ 0 w 4353774"/>
                <a:gd name="connsiteY1" fmla="*/ 2295525 h 2295525"/>
                <a:gd name="connsiteX2" fmla="*/ 4353774 w 4353774"/>
                <a:gd name="connsiteY2" fmla="*/ 1541659 h 2295525"/>
                <a:gd name="connsiteX3" fmla="*/ 4171950 w 4353774"/>
                <a:gd name="connsiteY3" fmla="*/ 0 h 2295525"/>
                <a:gd name="connsiteX0" fmla="*/ 4082067 w 4353774"/>
                <a:gd name="connsiteY0" fmla="*/ 0 h 2095511"/>
                <a:gd name="connsiteX1" fmla="*/ 0 w 4353774"/>
                <a:gd name="connsiteY1" fmla="*/ 2095511 h 2095511"/>
                <a:gd name="connsiteX2" fmla="*/ 4353774 w 4353774"/>
                <a:gd name="connsiteY2" fmla="*/ 1341645 h 2095511"/>
                <a:gd name="connsiteX3" fmla="*/ 4082067 w 4353774"/>
                <a:gd name="connsiteY3" fmla="*/ 0 h 2095511"/>
                <a:gd name="connsiteX0" fmla="*/ 2703796 w 2975503"/>
                <a:gd name="connsiteY0" fmla="*/ 0 h 1394859"/>
                <a:gd name="connsiteX1" fmla="*/ 0 w 2975503"/>
                <a:gd name="connsiteY1" fmla="*/ 1394859 h 1394859"/>
                <a:gd name="connsiteX2" fmla="*/ 2975503 w 2975503"/>
                <a:gd name="connsiteY2" fmla="*/ 1341645 h 1394859"/>
                <a:gd name="connsiteX3" fmla="*/ 2703796 w 2975503"/>
                <a:gd name="connsiteY3" fmla="*/ 0 h 1394859"/>
              </a:gdLst>
              <a:ahLst/>
              <a:cxnLst>
                <a:cxn ang="0">
                  <a:pos x="connsiteX0" y="connsiteY0"/>
                </a:cxn>
                <a:cxn ang="0">
                  <a:pos x="connsiteX1" y="connsiteY1"/>
                </a:cxn>
                <a:cxn ang="0">
                  <a:pos x="connsiteX2" y="connsiteY2"/>
                </a:cxn>
                <a:cxn ang="0">
                  <a:pos x="connsiteX3" y="connsiteY3"/>
                </a:cxn>
              </a:cxnLst>
              <a:rect l="l" t="t" r="r" b="b"/>
              <a:pathLst>
                <a:path w="2975503" h="1394859">
                  <a:moveTo>
                    <a:pt x="2703796" y="0"/>
                  </a:moveTo>
                  <a:lnTo>
                    <a:pt x="0" y="1394859"/>
                  </a:lnTo>
                  <a:lnTo>
                    <a:pt x="2975503" y="1341645"/>
                  </a:lnTo>
                  <a:lnTo>
                    <a:pt x="2703796" y="0"/>
                  </a:lnTo>
                  <a:close/>
                </a:path>
              </a:pathLst>
            </a:custGeom>
            <a:solidFill>
              <a:srgbClr val="382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30" name="Прямоугольник 29">
              <a:extLst>
                <a:ext uri="{FF2B5EF4-FFF2-40B4-BE49-F238E27FC236}">
                  <a16:creationId xmlns:a16="http://schemas.microsoft.com/office/drawing/2014/main" xmlns="" id="{1C72D465-2EE1-4AD9-BDFF-90EC119CD9F5}"/>
                </a:ext>
              </a:extLst>
            </p:cNvPr>
            <p:cNvSpPr/>
            <p:nvPr/>
          </p:nvSpPr>
          <p:spPr>
            <a:xfrm rot="16619466">
              <a:off x="6427208" y="5401268"/>
              <a:ext cx="3371457" cy="4374122"/>
            </a:xfrm>
            <a:prstGeom prst="rect">
              <a:avLst/>
            </a:prstGeom>
            <a:solidFill>
              <a:srgbClr val="D9A0C8"/>
            </a:solidFill>
            <a:ln>
              <a:solidFill>
                <a:srgbClr val="D9A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35" name="Прямоугольник 34">
              <a:extLst>
                <a:ext uri="{FF2B5EF4-FFF2-40B4-BE49-F238E27FC236}">
                  <a16:creationId xmlns:a16="http://schemas.microsoft.com/office/drawing/2014/main" xmlns="" id="{5A830D1D-65F5-4AB4-A5D6-AE5F924E024B}"/>
                </a:ext>
              </a:extLst>
            </p:cNvPr>
            <p:cNvSpPr/>
            <p:nvPr/>
          </p:nvSpPr>
          <p:spPr>
            <a:xfrm rot="19822450">
              <a:off x="8074204" y="5404035"/>
              <a:ext cx="6452235" cy="2557095"/>
            </a:xfrm>
            <a:prstGeom prst="rect">
              <a:avLst/>
            </a:prstGeom>
            <a:solidFill>
              <a:srgbClr val="641B53"/>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21" name="Freeform: Shape 8">
              <a:extLst>
                <a:ext uri="{FF2B5EF4-FFF2-40B4-BE49-F238E27FC236}">
                  <a16:creationId xmlns:a16="http://schemas.microsoft.com/office/drawing/2014/main" xmlns="" id="{906FBC3C-84D0-47FE-8CDE-91B31C95D8EB}"/>
                </a:ext>
              </a:extLst>
            </p:cNvPr>
            <p:cNvSpPr/>
            <p:nvPr/>
          </p:nvSpPr>
          <p:spPr>
            <a:xfrm rot="244445" flipV="1">
              <a:off x="10372538" y="-1384479"/>
              <a:ext cx="3545786" cy="1919209"/>
            </a:xfrm>
            <a:custGeom>
              <a:avLst/>
              <a:gdLst>
                <a:gd name="connsiteX0" fmla="*/ 0 w 7296150"/>
                <a:gd name="connsiteY0" fmla="*/ 466725 h 981075"/>
                <a:gd name="connsiteX1" fmla="*/ 7296150 w 7296150"/>
                <a:gd name="connsiteY1" fmla="*/ 0 h 981075"/>
                <a:gd name="connsiteX2" fmla="*/ 4352925 w 7296150"/>
                <a:gd name="connsiteY2" fmla="*/ 981075 h 981075"/>
                <a:gd name="connsiteX3" fmla="*/ 0 w 7296150"/>
                <a:gd name="connsiteY3" fmla="*/ 466725 h 981075"/>
                <a:gd name="connsiteX0" fmla="*/ 0 w 5160524"/>
                <a:gd name="connsiteY0" fmla="*/ 335546 h 981075"/>
                <a:gd name="connsiteX1" fmla="*/ 5160524 w 5160524"/>
                <a:gd name="connsiteY1" fmla="*/ 0 h 981075"/>
                <a:gd name="connsiteX2" fmla="*/ 2217299 w 5160524"/>
                <a:gd name="connsiteY2" fmla="*/ 981075 h 981075"/>
                <a:gd name="connsiteX3" fmla="*/ 0 w 5160524"/>
                <a:gd name="connsiteY3" fmla="*/ 335546 h 981075"/>
                <a:gd name="connsiteX0" fmla="*/ 0 w 5160524"/>
                <a:gd name="connsiteY0" fmla="*/ 335546 h 861398"/>
                <a:gd name="connsiteX1" fmla="*/ 5160524 w 5160524"/>
                <a:gd name="connsiteY1" fmla="*/ 0 h 861398"/>
                <a:gd name="connsiteX2" fmla="*/ 2545895 w 5160524"/>
                <a:gd name="connsiteY2" fmla="*/ 861398 h 861398"/>
                <a:gd name="connsiteX3" fmla="*/ 0 w 5160524"/>
                <a:gd name="connsiteY3" fmla="*/ 335546 h 861398"/>
              </a:gdLst>
              <a:ahLst/>
              <a:cxnLst>
                <a:cxn ang="0">
                  <a:pos x="connsiteX0" y="connsiteY0"/>
                </a:cxn>
                <a:cxn ang="0">
                  <a:pos x="connsiteX1" y="connsiteY1"/>
                </a:cxn>
                <a:cxn ang="0">
                  <a:pos x="connsiteX2" y="connsiteY2"/>
                </a:cxn>
                <a:cxn ang="0">
                  <a:pos x="connsiteX3" y="connsiteY3"/>
                </a:cxn>
              </a:cxnLst>
              <a:rect l="l" t="t" r="r" b="b"/>
              <a:pathLst>
                <a:path w="5160524" h="861398">
                  <a:moveTo>
                    <a:pt x="0" y="335546"/>
                  </a:moveTo>
                  <a:lnTo>
                    <a:pt x="5160524" y="0"/>
                  </a:lnTo>
                  <a:lnTo>
                    <a:pt x="2545895" y="861398"/>
                  </a:lnTo>
                  <a:lnTo>
                    <a:pt x="0" y="335546"/>
                  </a:lnTo>
                  <a:close/>
                </a:path>
              </a:pathLst>
            </a:custGeom>
            <a:solidFill>
              <a:srgbClr val="D9A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41" name="Freeform: Shape 8">
              <a:extLst>
                <a:ext uri="{FF2B5EF4-FFF2-40B4-BE49-F238E27FC236}">
                  <a16:creationId xmlns:a16="http://schemas.microsoft.com/office/drawing/2014/main" xmlns="" id="{A460DBAB-123D-4E97-B407-AF565A607B91}"/>
                </a:ext>
              </a:extLst>
            </p:cNvPr>
            <p:cNvSpPr/>
            <p:nvPr/>
          </p:nvSpPr>
          <p:spPr>
            <a:xfrm flipH="1">
              <a:off x="1237915" y="5336907"/>
              <a:ext cx="8634217" cy="1507790"/>
            </a:xfrm>
            <a:custGeom>
              <a:avLst/>
              <a:gdLst>
                <a:gd name="connsiteX0" fmla="*/ 0 w 11696700"/>
                <a:gd name="connsiteY0" fmla="*/ 0 h 1190625"/>
                <a:gd name="connsiteX1" fmla="*/ 11696700 w 11696700"/>
                <a:gd name="connsiteY1" fmla="*/ 1190625 h 1190625"/>
                <a:gd name="connsiteX2" fmla="*/ 9525 w 11696700"/>
                <a:gd name="connsiteY2" fmla="*/ 1190625 h 1190625"/>
                <a:gd name="connsiteX3" fmla="*/ 0 w 11696700"/>
                <a:gd name="connsiteY3" fmla="*/ 0 h 1190625"/>
              </a:gdLst>
              <a:ahLst/>
              <a:cxnLst>
                <a:cxn ang="0">
                  <a:pos x="connsiteX0" y="connsiteY0"/>
                </a:cxn>
                <a:cxn ang="0">
                  <a:pos x="connsiteX1" y="connsiteY1"/>
                </a:cxn>
                <a:cxn ang="0">
                  <a:pos x="connsiteX2" y="connsiteY2"/>
                </a:cxn>
                <a:cxn ang="0">
                  <a:pos x="connsiteX3" y="connsiteY3"/>
                </a:cxn>
              </a:cxnLst>
              <a:rect l="l" t="t" r="r" b="b"/>
              <a:pathLst>
                <a:path w="11696700" h="1190625">
                  <a:moveTo>
                    <a:pt x="0" y="0"/>
                  </a:moveTo>
                  <a:lnTo>
                    <a:pt x="11696700" y="1190625"/>
                  </a:lnTo>
                  <a:lnTo>
                    <a:pt x="9525" y="1190625"/>
                  </a:lnTo>
                  <a:lnTo>
                    <a:pt x="0" y="0"/>
                  </a:lnTo>
                  <a:close/>
                </a:path>
              </a:pathLst>
            </a:custGeom>
            <a:solidFill>
              <a:srgbClr val="B82767"/>
            </a:solidFill>
            <a:ln>
              <a:solidFill>
                <a:srgbClr val="AD1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grpSp>
      <p:grpSp>
        <p:nvGrpSpPr>
          <p:cNvPr id="4" name="Группа 3"/>
          <p:cNvGrpSpPr/>
          <p:nvPr/>
        </p:nvGrpSpPr>
        <p:grpSpPr>
          <a:xfrm>
            <a:off x="1970597" y="1074327"/>
            <a:ext cx="4098571" cy="463022"/>
            <a:chOff x="1970016" y="1997327"/>
            <a:chExt cx="4098571" cy="463022"/>
          </a:xfrm>
        </p:grpSpPr>
        <p:sp>
          <p:nvSpPr>
            <p:cNvPr id="42" name="Прямоугольник 41">
              <a:extLst>
                <a:ext uri="{FF2B5EF4-FFF2-40B4-BE49-F238E27FC236}">
                  <a16:creationId xmlns:a16="http://schemas.microsoft.com/office/drawing/2014/main" xmlns="" id="{A5CB56A7-58EF-4FEE-997C-88953F186976}"/>
                </a:ext>
              </a:extLst>
            </p:cNvPr>
            <p:cNvSpPr/>
            <p:nvPr/>
          </p:nvSpPr>
          <p:spPr>
            <a:xfrm>
              <a:off x="1970016" y="1997327"/>
              <a:ext cx="3853867" cy="463022"/>
            </a:xfrm>
            <a:prstGeom prst="rect">
              <a:avLst/>
            </a:prstGeom>
            <a:solidFill>
              <a:srgbClr val="B82767"/>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47" name="Равнобедренный треугольник 46"/>
            <p:cNvSpPr/>
            <p:nvPr/>
          </p:nvSpPr>
          <p:spPr>
            <a:xfrm rot="5400000">
              <a:off x="5745338" y="2116569"/>
              <a:ext cx="389642" cy="256856"/>
            </a:xfrm>
            <a:prstGeom prst="triangle">
              <a:avLst/>
            </a:prstGeom>
            <a:solidFill>
              <a:srgbClr val="B82767"/>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Прямоугольник 66">
            <a:extLst>
              <a:ext uri="{FF2B5EF4-FFF2-40B4-BE49-F238E27FC236}">
                <a16:creationId xmlns:a16="http://schemas.microsoft.com/office/drawing/2014/main" xmlns="" id="{A5CB56A7-58EF-4FEE-997C-88953F186976}"/>
              </a:ext>
            </a:extLst>
          </p:cNvPr>
          <p:cNvSpPr/>
          <p:nvPr/>
        </p:nvSpPr>
        <p:spPr>
          <a:xfrm>
            <a:off x="7244323" y="2050883"/>
            <a:ext cx="2967594" cy="463022"/>
          </a:xfrm>
          <a:prstGeom prst="rect">
            <a:avLst/>
          </a:prstGeom>
          <a:solidFill>
            <a:srgbClr val="641B53"/>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68" name="Прямоугольник 67">
            <a:extLst>
              <a:ext uri="{FF2B5EF4-FFF2-40B4-BE49-F238E27FC236}">
                <a16:creationId xmlns:a16="http://schemas.microsoft.com/office/drawing/2014/main" xmlns="" id="{54B6523F-3134-413F-B546-E6ECBF57189E}"/>
              </a:ext>
            </a:extLst>
          </p:cNvPr>
          <p:cNvSpPr/>
          <p:nvPr/>
        </p:nvSpPr>
        <p:spPr>
          <a:xfrm>
            <a:off x="1976426" y="1074327"/>
            <a:ext cx="2765501" cy="307777"/>
          </a:xfrm>
          <a:prstGeom prst="rect">
            <a:avLst/>
          </a:prstGeom>
        </p:spPr>
        <p:txBody>
          <a:bodyPr wrap="none">
            <a:spAutoFit/>
          </a:bodyPr>
          <a:lstStyle/>
          <a:p>
            <a:r>
              <a:rPr lang="ru-RU" sz="1400" b="1" dirty="0" smtClean="0">
                <a:solidFill>
                  <a:schemeClr val="bg1"/>
                </a:solidFill>
                <a:latin typeface="Montserrat" panose="00000500000000000000" pitchFamily="2" charset="-52"/>
              </a:rPr>
              <a:t>140 </a:t>
            </a:r>
            <a:r>
              <a:rPr lang="ru-RU" sz="1400" b="1" dirty="0" err="1" smtClean="0">
                <a:solidFill>
                  <a:schemeClr val="bg1"/>
                </a:solidFill>
                <a:latin typeface="Montserrat" panose="00000500000000000000" pitchFamily="2" charset="-52"/>
              </a:rPr>
              <a:t>т.р</a:t>
            </a:r>
            <a:r>
              <a:rPr lang="ru-RU" sz="1400" b="1" dirty="0" smtClean="0">
                <a:solidFill>
                  <a:schemeClr val="bg1"/>
                </a:solidFill>
                <a:latin typeface="Montserrat" panose="00000500000000000000" pitchFamily="2" charset="-52"/>
              </a:rPr>
              <a:t>. За 4 лошади*4 </a:t>
            </a:r>
            <a:r>
              <a:rPr lang="ru-RU" sz="1400" b="1" dirty="0" err="1" smtClean="0">
                <a:solidFill>
                  <a:schemeClr val="bg1"/>
                </a:solidFill>
                <a:latin typeface="Montserrat" panose="00000500000000000000" pitchFamily="2" charset="-52"/>
              </a:rPr>
              <a:t>мес</a:t>
            </a:r>
            <a:endParaRPr lang="ru-RU" sz="1400" b="1" dirty="0">
              <a:solidFill>
                <a:schemeClr val="bg1"/>
              </a:solidFill>
              <a:latin typeface="Montserrat" panose="00000500000000000000" pitchFamily="2" charset="-52"/>
            </a:endParaRPr>
          </a:p>
        </p:txBody>
      </p:sp>
      <p:sp>
        <p:nvSpPr>
          <p:cNvPr id="69" name="Прямоугольник 68">
            <a:extLst>
              <a:ext uri="{FF2B5EF4-FFF2-40B4-BE49-F238E27FC236}">
                <a16:creationId xmlns:a16="http://schemas.microsoft.com/office/drawing/2014/main" xmlns="" id="{A5CB56A7-58EF-4FEE-997C-88953F186976}"/>
              </a:ext>
            </a:extLst>
          </p:cNvPr>
          <p:cNvSpPr/>
          <p:nvPr/>
        </p:nvSpPr>
        <p:spPr>
          <a:xfrm>
            <a:off x="7244323" y="1077012"/>
            <a:ext cx="2932051" cy="463022"/>
          </a:xfrm>
          <a:prstGeom prst="rect">
            <a:avLst/>
          </a:prstGeom>
          <a:solidFill>
            <a:srgbClr val="641B53"/>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grpSp>
        <p:nvGrpSpPr>
          <p:cNvPr id="72" name="Группа 71"/>
          <p:cNvGrpSpPr/>
          <p:nvPr/>
        </p:nvGrpSpPr>
        <p:grpSpPr>
          <a:xfrm>
            <a:off x="1296177" y="1015895"/>
            <a:ext cx="587638" cy="512841"/>
            <a:chOff x="377332" y="2027353"/>
            <a:chExt cx="706858" cy="616887"/>
          </a:xfrm>
        </p:grpSpPr>
        <p:sp>
          <p:nvSpPr>
            <p:cNvPr id="73" name="Овал 72"/>
            <p:cNvSpPr/>
            <p:nvPr/>
          </p:nvSpPr>
          <p:spPr>
            <a:xfrm>
              <a:off x="377332" y="2027353"/>
              <a:ext cx="591927" cy="591927"/>
            </a:xfrm>
            <a:prstGeom prst="ellipse">
              <a:avLst/>
            </a:prstGeom>
            <a:solidFill>
              <a:schemeClr val="bg1"/>
            </a:solidFill>
            <a:ln w="28575">
              <a:solidFill>
                <a:srgbClr val="AD1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74" name="TextBox 73"/>
            <p:cNvSpPr txBox="1"/>
            <p:nvPr/>
          </p:nvSpPr>
          <p:spPr>
            <a:xfrm>
              <a:off x="488732" y="2088912"/>
              <a:ext cx="595458" cy="555328"/>
            </a:xfrm>
            <a:prstGeom prst="rect">
              <a:avLst/>
            </a:prstGeom>
            <a:noFill/>
          </p:spPr>
          <p:txBody>
            <a:bodyPr wrap="square" rtlCol="0">
              <a:spAutoFit/>
            </a:bodyPr>
            <a:lstStyle/>
            <a:p>
              <a:r>
                <a:rPr lang="en-US" sz="2400" dirty="0">
                  <a:solidFill>
                    <a:srgbClr val="AD1761"/>
                  </a:solidFill>
                  <a:latin typeface="Circe ExtraBold" panose="020B0802020203020203" pitchFamily="34" charset="-52"/>
                </a:rPr>
                <a:t>1</a:t>
              </a:r>
              <a:endParaRPr lang="ru-RU" sz="2400" dirty="0">
                <a:solidFill>
                  <a:srgbClr val="AD1761"/>
                </a:solidFill>
                <a:latin typeface="Circe ExtraBold" panose="020B0802020203020203" pitchFamily="34" charset="-52"/>
              </a:endParaRPr>
            </a:p>
          </p:txBody>
        </p:sp>
      </p:grpSp>
      <p:grpSp>
        <p:nvGrpSpPr>
          <p:cNvPr id="75" name="Группа 74"/>
          <p:cNvGrpSpPr/>
          <p:nvPr/>
        </p:nvGrpSpPr>
        <p:grpSpPr>
          <a:xfrm>
            <a:off x="1314343" y="1940501"/>
            <a:ext cx="587638" cy="512841"/>
            <a:chOff x="377332" y="2027353"/>
            <a:chExt cx="706858" cy="616887"/>
          </a:xfrm>
        </p:grpSpPr>
        <p:sp>
          <p:nvSpPr>
            <p:cNvPr id="76" name="Овал 75"/>
            <p:cNvSpPr/>
            <p:nvPr/>
          </p:nvSpPr>
          <p:spPr>
            <a:xfrm>
              <a:off x="377332" y="2027353"/>
              <a:ext cx="591927" cy="591927"/>
            </a:xfrm>
            <a:prstGeom prst="ellipse">
              <a:avLst/>
            </a:prstGeom>
            <a:solidFill>
              <a:schemeClr val="bg1"/>
            </a:solidFill>
            <a:ln w="28575">
              <a:solidFill>
                <a:srgbClr val="AD1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77" name="TextBox 76"/>
            <p:cNvSpPr txBox="1"/>
            <p:nvPr/>
          </p:nvSpPr>
          <p:spPr>
            <a:xfrm>
              <a:off x="488732" y="2088912"/>
              <a:ext cx="595458" cy="555328"/>
            </a:xfrm>
            <a:prstGeom prst="rect">
              <a:avLst/>
            </a:prstGeom>
            <a:noFill/>
          </p:spPr>
          <p:txBody>
            <a:bodyPr wrap="square" rtlCol="0">
              <a:spAutoFit/>
            </a:bodyPr>
            <a:lstStyle/>
            <a:p>
              <a:r>
                <a:rPr lang="ru-RU" sz="2400" dirty="0">
                  <a:solidFill>
                    <a:srgbClr val="AD1761"/>
                  </a:solidFill>
                  <a:latin typeface="Circe ExtraBold" panose="020B0802020203020203" pitchFamily="34" charset="-52"/>
                </a:rPr>
                <a:t>2</a:t>
              </a:r>
            </a:p>
          </p:txBody>
        </p:sp>
      </p:grpSp>
      <p:grpSp>
        <p:nvGrpSpPr>
          <p:cNvPr id="78" name="Группа 77"/>
          <p:cNvGrpSpPr/>
          <p:nvPr/>
        </p:nvGrpSpPr>
        <p:grpSpPr>
          <a:xfrm>
            <a:off x="1334860" y="2916901"/>
            <a:ext cx="587638" cy="512841"/>
            <a:chOff x="377332" y="2027353"/>
            <a:chExt cx="706858" cy="616887"/>
          </a:xfrm>
        </p:grpSpPr>
        <p:sp>
          <p:nvSpPr>
            <p:cNvPr id="79" name="Овал 78"/>
            <p:cNvSpPr/>
            <p:nvPr/>
          </p:nvSpPr>
          <p:spPr>
            <a:xfrm>
              <a:off x="377332" y="2027353"/>
              <a:ext cx="591927" cy="591927"/>
            </a:xfrm>
            <a:prstGeom prst="ellipse">
              <a:avLst/>
            </a:prstGeom>
            <a:solidFill>
              <a:schemeClr val="bg1"/>
            </a:solidFill>
            <a:ln w="28575">
              <a:solidFill>
                <a:srgbClr val="AD1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80" name="TextBox 79"/>
            <p:cNvSpPr txBox="1"/>
            <p:nvPr/>
          </p:nvSpPr>
          <p:spPr>
            <a:xfrm>
              <a:off x="488732" y="2088912"/>
              <a:ext cx="595458" cy="555328"/>
            </a:xfrm>
            <a:prstGeom prst="rect">
              <a:avLst/>
            </a:prstGeom>
            <a:noFill/>
          </p:spPr>
          <p:txBody>
            <a:bodyPr wrap="square" rtlCol="0">
              <a:spAutoFit/>
            </a:bodyPr>
            <a:lstStyle/>
            <a:p>
              <a:r>
                <a:rPr lang="ru-RU" sz="2400" dirty="0">
                  <a:solidFill>
                    <a:srgbClr val="AD1761"/>
                  </a:solidFill>
                  <a:latin typeface="Circe ExtraBold" panose="020B0802020203020203" pitchFamily="34" charset="-52"/>
                </a:rPr>
                <a:t>3</a:t>
              </a:r>
            </a:p>
          </p:txBody>
        </p:sp>
      </p:grpSp>
      <p:grpSp>
        <p:nvGrpSpPr>
          <p:cNvPr id="81" name="Группа 80"/>
          <p:cNvGrpSpPr/>
          <p:nvPr/>
        </p:nvGrpSpPr>
        <p:grpSpPr>
          <a:xfrm>
            <a:off x="1345803" y="3864842"/>
            <a:ext cx="587638" cy="512841"/>
            <a:chOff x="377332" y="2027353"/>
            <a:chExt cx="706858" cy="616887"/>
          </a:xfrm>
        </p:grpSpPr>
        <p:sp>
          <p:nvSpPr>
            <p:cNvPr id="82" name="Овал 81"/>
            <p:cNvSpPr/>
            <p:nvPr/>
          </p:nvSpPr>
          <p:spPr>
            <a:xfrm>
              <a:off x="377332" y="2027353"/>
              <a:ext cx="591927" cy="591927"/>
            </a:xfrm>
            <a:prstGeom prst="ellipse">
              <a:avLst/>
            </a:prstGeom>
            <a:solidFill>
              <a:schemeClr val="bg1"/>
            </a:solidFill>
            <a:ln w="28575">
              <a:solidFill>
                <a:srgbClr val="AD1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83" name="TextBox 82"/>
            <p:cNvSpPr txBox="1"/>
            <p:nvPr/>
          </p:nvSpPr>
          <p:spPr>
            <a:xfrm>
              <a:off x="488732" y="2088912"/>
              <a:ext cx="595458" cy="555328"/>
            </a:xfrm>
            <a:prstGeom prst="rect">
              <a:avLst/>
            </a:prstGeom>
            <a:noFill/>
          </p:spPr>
          <p:txBody>
            <a:bodyPr wrap="square" rtlCol="0">
              <a:spAutoFit/>
            </a:bodyPr>
            <a:lstStyle/>
            <a:p>
              <a:r>
                <a:rPr lang="ru-RU" sz="2400" dirty="0">
                  <a:solidFill>
                    <a:srgbClr val="AD1761"/>
                  </a:solidFill>
                  <a:latin typeface="Circe ExtraBold" panose="020B0802020203020203" pitchFamily="34" charset="-52"/>
                </a:rPr>
                <a:t>4</a:t>
              </a:r>
            </a:p>
          </p:txBody>
        </p:sp>
      </p:grpSp>
      <p:grpSp>
        <p:nvGrpSpPr>
          <p:cNvPr id="84" name="Группа 83"/>
          <p:cNvGrpSpPr/>
          <p:nvPr/>
        </p:nvGrpSpPr>
        <p:grpSpPr>
          <a:xfrm>
            <a:off x="1334860" y="4837572"/>
            <a:ext cx="587638" cy="512841"/>
            <a:chOff x="377332" y="2027353"/>
            <a:chExt cx="706858" cy="616887"/>
          </a:xfrm>
        </p:grpSpPr>
        <p:sp>
          <p:nvSpPr>
            <p:cNvPr id="85" name="Овал 84"/>
            <p:cNvSpPr/>
            <p:nvPr/>
          </p:nvSpPr>
          <p:spPr>
            <a:xfrm>
              <a:off x="377332" y="2027353"/>
              <a:ext cx="591927" cy="591927"/>
            </a:xfrm>
            <a:prstGeom prst="ellipse">
              <a:avLst/>
            </a:prstGeom>
            <a:solidFill>
              <a:schemeClr val="bg1"/>
            </a:solidFill>
            <a:ln w="28575">
              <a:solidFill>
                <a:srgbClr val="AD1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irce" panose="020B0502020203020203" pitchFamily="34" charset="-52"/>
              </a:endParaRPr>
            </a:p>
          </p:txBody>
        </p:sp>
        <p:sp>
          <p:nvSpPr>
            <p:cNvPr id="86" name="TextBox 85"/>
            <p:cNvSpPr txBox="1"/>
            <p:nvPr/>
          </p:nvSpPr>
          <p:spPr>
            <a:xfrm>
              <a:off x="488732" y="2088912"/>
              <a:ext cx="595458" cy="555328"/>
            </a:xfrm>
            <a:prstGeom prst="rect">
              <a:avLst/>
            </a:prstGeom>
            <a:noFill/>
          </p:spPr>
          <p:txBody>
            <a:bodyPr wrap="square" rtlCol="0">
              <a:spAutoFit/>
            </a:bodyPr>
            <a:lstStyle/>
            <a:p>
              <a:r>
                <a:rPr lang="ru-RU" sz="2400" dirty="0">
                  <a:solidFill>
                    <a:srgbClr val="AD1761"/>
                  </a:solidFill>
                  <a:latin typeface="Circe ExtraBold" panose="020B0802020203020203" pitchFamily="34" charset="-52"/>
                </a:rPr>
                <a:t>5</a:t>
              </a:r>
            </a:p>
          </p:txBody>
        </p:sp>
      </p:grpSp>
      <p:pic>
        <p:nvPicPr>
          <p:cNvPr id="71" name="Рисунок 70">
            <a:extLst>
              <a:ext uri="{FF2B5EF4-FFF2-40B4-BE49-F238E27FC236}">
                <a16:creationId xmlns:a16="http://schemas.microsoft.com/office/drawing/2014/main" xmlns="" id="{FDEF87EF-3BD2-4BE9-8EF2-86624F3FC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6274" y="5537043"/>
            <a:ext cx="1281206" cy="1296758"/>
          </a:xfrm>
          <a:prstGeom prst="rect">
            <a:avLst/>
          </a:prstGeom>
        </p:spPr>
      </p:pic>
      <p:grpSp>
        <p:nvGrpSpPr>
          <p:cNvPr id="46" name="Группа 45"/>
          <p:cNvGrpSpPr/>
          <p:nvPr/>
        </p:nvGrpSpPr>
        <p:grpSpPr>
          <a:xfrm>
            <a:off x="1970597" y="1991239"/>
            <a:ext cx="4098571" cy="463022"/>
            <a:chOff x="1970016" y="1997327"/>
            <a:chExt cx="4098571" cy="463022"/>
          </a:xfrm>
        </p:grpSpPr>
        <p:sp>
          <p:nvSpPr>
            <p:cNvPr id="48" name="Прямоугольник 47">
              <a:extLst>
                <a:ext uri="{FF2B5EF4-FFF2-40B4-BE49-F238E27FC236}">
                  <a16:creationId xmlns:a16="http://schemas.microsoft.com/office/drawing/2014/main" xmlns="" id="{A5CB56A7-58EF-4FEE-997C-88953F186976}"/>
                </a:ext>
              </a:extLst>
            </p:cNvPr>
            <p:cNvSpPr/>
            <p:nvPr/>
          </p:nvSpPr>
          <p:spPr>
            <a:xfrm>
              <a:off x="1970016" y="1997327"/>
              <a:ext cx="3853867" cy="463022"/>
            </a:xfrm>
            <a:prstGeom prst="rect">
              <a:avLst/>
            </a:prstGeom>
            <a:solidFill>
              <a:srgbClr val="B82767"/>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49" name="Равнобедренный треугольник 48"/>
            <p:cNvSpPr/>
            <p:nvPr/>
          </p:nvSpPr>
          <p:spPr>
            <a:xfrm rot="5400000">
              <a:off x="5745338" y="2116569"/>
              <a:ext cx="389642" cy="256856"/>
            </a:xfrm>
            <a:prstGeom prst="triangle">
              <a:avLst/>
            </a:prstGeom>
            <a:solidFill>
              <a:srgbClr val="B82767"/>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0" name="Группа 49"/>
          <p:cNvGrpSpPr/>
          <p:nvPr/>
        </p:nvGrpSpPr>
        <p:grpSpPr>
          <a:xfrm>
            <a:off x="2015109" y="2972966"/>
            <a:ext cx="4098571" cy="463022"/>
            <a:chOff x="1970016" y="1997327"/>
            <a:chExt cx="4098571" cy="463022"/>
          </a:xfrm>
        </p:grpSpPr>
        <p:sp>
          <p:nvSpPr>
            <p:cNvPr id="51" name="Прямоугольник 50">
              <a:extLst>
                <a:ext uri="{FF2B5EF4-FFF2-40B4-BE49-F238E27FC236}">
                  <a16:creationId xmlns:a16="http://schemas.microsoft.com/office/drawing/2014/main" xmlns="" id="{A5CB56A7-58EF-4FEE-997C-88953F186976}"/>
                </a:ext>
              </a:extLst>
            </p:cNvPr>
            <p:cNvSpPr/>
            <p:nvPr/>
          </p:nvSpPr>
          <p:spPr>
            <a:xfrm>
              <a:off x="1970016" y="1997327"/>
              <a:ext cx="3853867" cy="463022"/>
            </a:xfrm>
            <a:prstGeom prst="rect">
              <a:avLst/>
            </a:prstGeom>
            <a:solidFill>
              <a:srgbClr val="B82767"/>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52" name="Равнобедренный треугольник 51"/>
            <p:cNvSpPr/>
            <p:nvPr/>
          </p:nvSpPr>
          <p:spPr>
            <a:xfrm rot="5400000">
              <a:off x="5745338" y="2116569"/>
              <a:ext cx="389642" cy="256856"/>
            </a:xfrm>
            <a:prstGeom prst="triangle">
              <a:avLst/>
            </a:prstGeom>
            <a:solidFill>
              <a:srgbClr val="B82767"/>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3" name="Группа 52"/>
          <p:cNvGrpSpPr/>
          <p:nvPr/>
        </p:nvGrpSpPr>
        <p:grpSpPr>
          <a:xfrm>
            <a:off x="2011116" y="3937964"/>
            <a:ext cx="4098571" cy="463022"/>
            <a:chOff x="1970016" y="1997327"/>
            <a:chExt cx="4098571" cy="463022"/>
          </a:xfrm>
        </p:grpSpPr>
        <p:sp>
          <p:nvSpPr>
            <p:cNvPr id="54" name="Прямоугольник 53">
              <a:extLst>
                <a:ext uri="{FF2B5EF4-FFF2-40B4-BE49-F238E27FC236}">
                  <a16:creationId xmlns:a16="http://schemas.microsoft.com/office/drawing/2014/main" xmlns="" id="{A5CB56A7-58EF-4FEE-997C-88953F186976}"/>
                </a:ext>
              </a:extLst>
            </p:cNvPr>
            <p:cNvSpPr/>
            <p:nvPr/>
          </p:nvSpPr>
          <p:spPr>
            <a:xfrm>
              <a:off x="1970016" y="1997327"/>
              <a:ext cx="3853867" cy="463022"/>
            </a:xfrm>
            <a:prstGeom prst="rect">
              <a:avLst/>
            </a:prstGeom>
            <a:solidFill>
              <a:srgbClr val="B82767"/>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55" name="Равнобедренный треугольник 54"/>
            <p:cNvSpPr/>
            <p:nvPr/>
          </p:nvSpPr>
          <p:spPr>
            <a:xfrm rot="5400000">
              <a:off x="5745338" y="2116569"/>
              <a:ext cx="389642" cy="256856"/>
            </a:xfrm>
            <a:prstGeom prst="triangle">
              <a:avLst/>
            </a:prstGeom>
            <a:solidFill>
              <a:srgbClr val="B82767"/>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6" name="Группа 55"/>
          <p:cNvGrpSpPr/>
          <p:nvPr/>
        </p:nvGrpSpPr>
        <p:grpSpPr>
          <a:xfrm>
            <a:off x="1922498" y="4808198"/>
            <a:ext cx="4098571" cy="463022"/>
            <a:chOff x="1970016" y="1997327"/>
            <a:chExt cx="4098571" cy="463022"/>
          </a:xfrm>
        </p:grpSpPr>
        <p:sp>
          <p:nvSpPr>
            <p:cNvPr id="57" name="Прямоугольник 56">
              <a:extLst>
                <a:ext uri="{FF2B5EF4-FFF2-40B4-BE49-F238E27FC236}">
                  <a16:creationId xmlns:a16="http://schemas.microsoft.com/office/drawing/2014/main" xmlns="" id="{A5CB56A7-58EF-4FEE-997C-88953F186976}"/>
                </a:ext>
              </a:extLst>
            </p:cNvPr>
            <p:cNvSpPr/>
            <p:nvPr/>
          </p:nvSpPr>
          <p:spPr>
            <a:xfrm>
              <a:off x="1970016" y="1997327"/>
              <a:ext cx="3853867" cy="463022"/>
            </a:xfrm>
            <a:prstGeom prst="rect">
              <a:avLst/>
            </a:prstGeom>
            <a:solidFill>
              <a:srgbClr val="B82767"/>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58" name="Равнобедренный треугольник 57"/>
            <p:cNvSpPr/>
            <p:nvPr/>
          </p:nvSpPr>
          <p:spPr>
            <a:xfrm rot="5400000">
              <a:off x="5745338" y="2116569"/>
              <a:ext cx="389642" cy="256856"/>
            </a:xfrm>
            <a:prstGeom prst="triangle">
              <a:avLst/>
            </a:prstGeom>
            <a:solidFill>
              <a:srgbClr val="B82767"/>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Прямоугольник 58">
            <a:extLst>
              <a:ext uri="{FF2B5EF4-FFF2-40B4-BE49-F238E27FC236}">
                <a16:creationId xmlns:a16="http://schemas.microsoft.com/office/drawing/2014/main" xmlns="" id="{A5CB56A7-58EF-4FEE-997C-88953F186976}"/>
              </a:ext>
            </a:extLst>
          </p:cNvPr>
          <p:cNvSpPr/>
          <p:nvPr/>
        </p:nvSpPr>
        <p:spPr>
          <a:xfrm>
            <a:off x="7244323" y="3041731"/>
            <a:ext cx="2967594" cy="463022"/>
          </a:xfrm>
          <a:prstGeom prst="rect">
            <a:avLst/>
          </a:prstGeom>
          <a:solidFill>
            <a:srgbClr val="641B53"/>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60" name="Прямоугольник 59">
            <a:extLst>
              <a:ext uri="{FF2B5EF4-FFF2-40B4-BE49-F238E27FC236}">
                <a16:creationId xmlns:a16="http://schemas.microsoft.com/office/drawing/2014/main" xmlns="" id="{A5CB56A7-58EF-4FEE-997C-88953F186976}"/>
              </a:ext>
            </a:extLst>
          </p:cNvPr>
          <p:cNvSpPr/>
          <p:nvPr/>
        </p:nvSpPr>
        <p:spPr>
          <a:xfrm>
            <a:off x="7208780" y="4000113"/>
            <a:ext cx="2967594" cy="463022"/>
          </a:xfrm>
          <a:prstGeom prst="rect">
            <a:avLst/>
          </a:prstGeom>
          <a:solidFill>
            <a:srgbClr val="641B53"/>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61" name="Прямоугольник 60">
            <a:extLst>
              <a:ext uri="{FF2B5EF4-FFF2-40B4-BE49-F238E27FC236}">
                <a16:creationId xmlns:a16="http://schemas.microsoft.com/office/drawing/2014/main" xmlns="" id="{A5CB56A7-58EF-4FEE-997C-88953F186976}"/>
              </a:ext>
            </a:extLst>
          </p:cNvPr>
          <p:cNvSpPr/>
          <p:nvPr/>
        </p:nvSpPr>
        <p:spPr>
          <a:xfrm>
            <a:off x="7208780" y="4887391"/>
            <a:ext cx="2967594" cy="463022"/>
          </a:xfrm>
          <a:prstGeom prst="rect">
            <a:avLst/>
          </a:prstGeom>
          <a:solidFill>
            <a:srgbClr val="641B53"/>
          </a:solidFill>
          <a:ln>
            <a:solidFill>
              <a:srgbClr val="B8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62" name="Прямоугольник 61">
            <a:extLst>
              <a:ext uri="{FF2B5EF4-FFF2-40B4-BE49-F238E27FC236}">
                <a16:creationId xmlns:a16="http://schemas.microsoft.com/office/drawing/2014/main" xmlns="" id="{54B6523F-3134-413F-B546-E6ECBF57189E}"/>
              </a:ext>
            </a:extLst>
          </p:cNvPr>
          <p:cNvSpPr/>
          <p:nvPr/>
        </p:nvSpPr>
        <p:spPr>
          <a:xfrm>
            <a:off x="2018121" y="2023220"/>
            <a:ext cx="1122423" cy="307777"/>
          </a:xfrm>
          <a:prstGeom prst="rect">
            <a:avLst/>
          </a:prstGeom>
        </p:spPr>
        <p:txBody>
          <a:bodyPr wrap="none">
            <a:spAutoFit/>
          </a:bodyPr>
          <a:lstStyle/>
          <a:p>
            <a:r>
              <a:rPr lang="ru-RU" sz="1400" b="1" dirty="0" smtClean="0">
                <a:solidFill>
                  <a:schemeClr val="bg1"/>
                </a:solidFill>
                <a:latin typeface="Montserrat" panose="00000500000000000000" pitchFamily="2" charset="-52"/>
              </a:rPr>
              <a:t>22848 </a:t>
            </a:r>
            <a:r>
              <a:rPr lang="ru-RU" sz="1400" b="1" dirty="0" err="1" smtClean="0">
                <a:solidFill>
                  <a:schemeClr val="bg1"/>
                </a:solidFill>
                <a:latin typeface="Montserrat" panose="00000500000000000000" pitchFamily="2" charset="-52"/>
              </a:rPr>
              <a:t>т.р</a:t>
            </a:r>
            <a:r>
              <a:rPr lang="ru-RU" sz="1400" b="1" dirty="0" smtClean="0">
                <a:solidFill>
                  <a:schemeClr val="bg1"/>
                </a:solidFill>
                <a:latin typeface="Montserrat" panose="00000500000000000000" pitchFamily="2" charset="-52"/>
              </a:rPr>
              <a:t>.</a:t>
            </a:r>
            <a:endParaRPr lang="ru-RU" sz="1400" b="1" dirty="0">
              <a:solidFill>
                <a:schemeClr val="bg1"/>
              </a:solidFill>
              <a:latin typeface="Montserrat" panose="00000500000000000000" pitchFamily="2" charset="-52"/>
            </a:endParaRPr>
          </a:p>
        </p:txBody>
      </p:sp>
      <p:sp>
        <p:nvSpPr>
          <p:cNvPr id="63" name="Прямоугольник 62">
            <a:extLst>
              <a:ext uri="{FF2B5EF4-FFF2-40B4-BE49-F238E27FC236}">
                <a16:creationId xmlns:a16="http://schemas.microsoft.com/office/drawing/2014/main" xmlns="" id="{54B6523F-3134-413F-B546-E6ECBF57189E}"/>
              </a:ext>
            </a:extLst>
          </p:cNvPr>
          <p:cNvSpPr/>
          <p:nvPr/>
        </p:nvSpPr>
        <p:spPr>
          <a:xfrm>
            <a:off x="2105556" y="2962163"/>
            <a:ext cx="3203121" cy="307777"/>
          </a:xfrm>
          <a:prstGeom prst="rect">
            <a:avLst/>
          </a:prstGeom>
        </p:spPr>
        <p:txBody>
          <a:bodyPr wrap="none">
            <a:spAutoFit/>
          </a:bodyPr>
          <a:lstStyle/>
          <a:p>
            <a:r>
              <a:rPr lang="ru-RU" sz="1400" b="1" dirty="0" smtClean="0">
                <a:solidFill>
                  <a:schemeClr val="bg1"/>
                </a:solidFill>
                <a:latin typeface="Montserrat" panose="00000500000000000000" pitchFamily="2" charset="-52"/>
              </a:rPr>
              <a:t>204800 </a:t>
            </a:r>
            <a:r>
              <a:rPr lang="ru-RU" sz="1400" b="1" dirty="0" err="1" smtClean="0">
                <a:solidFill>
                  <a:schemeClr val="bg1"/>
                </a:solidFill>
                <a:latin typeface="Montserrat" panose="00000500000000000000" pitchFamily="2" charset="-52"/>
              </a:rPr>
              <a:t>т.р</a:t>
            </a:r>
            <a:r>
              <a:rPr lang="ru-RU" sz="1400" b="1" dirty="0" smtClean="0">
                <a:solidFill>
                  <a:schemeClr val="bg1"/>
                </a:solidFill>
                <a:latin typeface="Montserrat" panose="00000500000000000000" pitchFamily="2" charset="-52"/>
              </a:rPr>
              <a:t>. За 2 спец-а*64 часа</a:t>
            </a:r>
            <a:endParaRPr lang="ru-RU" sz="1400" b="1" dirty="0">
              <a:solidFill>
                <a:schemeClr val="bg1"/>
              </a:solidFill>
              <a:latin typeface="Montserrat" panose="00000500000000000000" pitchFamily="2" charset="-52"/>
            </a:endParaRPr>
          </a:p>
        </p:txBody>
      </p:sp>
      <p:sp>
        <p:nvSpPr>
          <p:cNvPr id="64" name="Прямоугольник 63">
            <a:extLst>
              <a:ext uri="{FF2B5EF4-FFF2-40B4-BE49-F238E27FC236}">
                <a16:creationId xmlns:a16="http://schemas.microsoft.com/office/drawing/2014/main" xmlns="" id="{54B6523F-3134-413F-B546-E6ECBF57189E}"/>
              </a:ext>
            </a:extLst>
          </p:cNvPr>
          <p:cNvSpPr/>
          <p:nvPr/>
        </p:nvSpPr>
        <p:spPr>
          <a:xfrm>
            <a:off x="2098404" y="3910412"/>
            <a:ext cx="1588897" cy="307777"/>
          </a:xfrm>
          <a:prstGeom prst="rect">
            <a:avLst/>
          </a:prstGeom>
        </p:spPr>
        <p:txBody>
          <a:bodyPr wrap="none">
            <a:spAutoFit/>
          </a:bodyPr>
          <a:lstStyle/>
          <a:p>
            <a:r>
              <a:rPr lang="ru-RU" sz="1400" b="1" dirty="0" smtClean="0">
                <a:solidFill>
                  <a:schemeClr val="bg1"/>
                </a:solidFill>
                <a:latin typeface="Montserrat" panose="00000500000000000000" pitchFamily="2" charset="-52"/>
              </a:rPr>
              <a:t>140т.р. За 4 </a:t>
            </a:r>
            <a:r>
              <a:rPr lang="ru-RU" sz="1400" b="1" dirty="0" err="1" smtClean="0">
                <a:solidFill>
                  <a:schemeClr val="bg1"/>
                </a:solidFill>
                <a:latin typeface="Montserrat" panose="00000500000000000000" pitchFamily="2" charset="-52"/>
              </a:rPr>
              <a:t>шт</a:t>
            </a:r>
            <a:endParaRPr lang="ru-RU" sz="1400" b="1" dirty="0">
              <a:solidFill>
                <a:schemeClr val="bg1"/>
              </a:solidFill>
              <a:latin typeface="Montserrat" panose="00000500000000000000" pitchFamily="2" charset="-52"/>
            </a:endParaRPr>
          </a:p>
        </p:txBody>
      </p:sp>
      <p:sp>
        <p:nvSpPr>
          <p:cNvPr id="93" name="Прямоугольник 92">
            <a:extLst>
              <a:ext uri="{FF2B5EF4-FFF2-40B4-BE49-F238E27FC236}">
                <a16:creationId xmlns:a16="http://schemas.microsoft.com/office/drawing/2014/main" xmlns="" id="{54B6523F-3134-413F-B546-E6ECBF57189E}"/>
              </a:ext>
            </a:extLst>
          </p:cNvPr>
          <p:cNvSpPr/>
          <p:nvPr/>
        </p:nvSpPr>
        <p:spPr>
          <a:xfrm>
            <a:off x="2136714" y="4808198"/>
            <a:ext cx="3895618" cy="307777"/>
          </a:xfrm>
          <a:prstGeom prst="rect">
            <a:avLst/>
          </a:prstGeom>
        </p:spPr>
        <p:txBody>
          <a:bodyPr wrap="none">
            <a:spAutoFit/>
          </a:bodyPr>
          <a:lstStyle/>
          <a:p>
            <a:r>
              <a:rPr lang="ru-RU" sz="1400" b="1" dirty="0" smtClean="0">
                <a:solidFill>
                  <a:schemeClr val="bg1"/>
                </a:solidFill>
                <a:latin typeface="Montserrat" panose="00000500000000000000" pitchFamily="2" charset="-52"/>
              </a:rPr>
              <a:t>38000 </a:t>
            </a:r>
            <a:r>
              <a:rPr lang="ru-RU" sz="1400" b="1" dirty="0" err="1" smtClean="0">
                <a:solidFill>
                  <a:schemeClr val="bg1"/>
                </a:solidFill>
                <a:latin typeface="Montserrat" panose="00000500000000000000" pitchFamily="2" charset="-52"/>
              </a:rPr>
              <a:t>т.р</a:t>
            </a:r>
            <a:r>
              <a:rPr lang="ru-RU" sz="1400" b="1" dirty="0" smtClean="0">
                <a:solidFill>
                  <a:schemeClr val="bg1"/>
                </a:solidFill>
                <a:latin typeface="Montserrat" panose="00000500000000000000" pitchFamily="2" charset="-52"/>
              </a:rPr>
              <a:t>. (корм 30 </a:t>
            </a:r>
            <a:r>
              <a:rPr lang="ru-RU" sz="1400" b="1" dirty="0" err="1" smtClean="0">
                <a:solidFill>
                  <a:schemeClr val="bg1"/>
                </a:solidFill>
                <a:latin typeface="Montserrat" panose="00000500000000000000" pitchFamily="2" charset="-52"/>
              </a:rPr>
              <a:t>т.р</a:t>
            </a:r>
            <a:r>
              <a:rPr lang="ru-RU" sz="1400" b="1" dirty="0" smtClean="0">
                <a:solidFill>
                  <a:schemeClr val="bg1"/>
                </a:solidFill>
                <a:latin typeface="Montserrat" panose="00000500000000000000" pitchFamily="2" charset="-52"/>
              </a:rPr>
              <a:t>, награды 8 </a:t>
            </a:r>
            <a:r>
              <a:rPr lang="ru-RU" sz="1400" b="1" dirty="0" err="1" smtClean="0">
                <a:solidFill>
                  <a:schemeClr val="bg1"/>
                </a:solidFill>
                <a:latin typeface="Montserrat" panose="00000500000000000000" pitchFamily="2" charset="-52"/>
              </a:rPr>
              <a:t>т.р</a:t>
            </a:r>
            <a:r>
              <a:rPr lang="ru-RU" sz="1400" b="1" dirty="0" smtClean="0">
                <a:solidFill>
                  <a:schemeClr val="bg1"/>
                </a:solidFill>
                <a:latin typeface="Montserrat" panose="00000500000000000000" pitchFamily="2" charset="-52"/>
              </a:rPr>
              <a:t>.)</a:t>
            </a:r>
            <a:endParaRPr lang="ru-RU" sz="1400" b="1" dirty="0">
              <a:solidFill>
                <a:schemeClr val="bg1"/>
              </a:solidFill>
              <a:latin typeface="Montserrat" panose="00000500000000000000" pitchFamily="2" charset="-52"/>
            </a:endParaRPr>
          </a:p>
        </p:txBody>
      </p:sp>
      <p:sp>
        <p:nvSpPr>
          <p:cNvPr id="97" name="Прямоугольник 96">
            <a:extLst>
              <a:ext uri="{FF2B5EF4-FFF2-40B4-BE49-F238E27FC236}">
                <a16:creationId xmlns:a16="http://schemas.microsoft.com/office/drawing/2014/main" xmlns="" id="{54B6523F-3134-413F-B546-E6ECBF57189E}"/>
              </a:ext>
            </a:extLst>
          </p:cNvPr>
          <p:cNvSpPr/>
          <p:nvPr/>
        </p:nvSpPr>
        <p:spPr>
          <a:xfrm>
            <a:off x="7125363" y="839146"/>
            <a:ext cx="3916961" cy="938719"/>
          </a:xfrm>
          <a:prstGeom prst="rect">
            <a:avLst/>
          </a:prstGeom>
        </p:spPr>
        <p:txBody>
          <a:bodyPr wrap="square">
            <a:spAutoFit/>
          </a:bodyPr>
          <a:lstStyle/>
          <a:p>
            <a:r>
              <a:rPr lang="ru-RU" sz="1100" b="1" dirty="0">
                <a:solidFill>
                  <a:srgbClr val="00B0F0"/>
                </a:solidFill>
                <a:latin typeface="Montserrat" panose="00000500000000000000" pitchFamily="2" charset="-52"/>
              </a:rPr>
              <a:t>Не только для города, но и для края это</a:t>
            </a:r>
          </a:p>
          <a:p>
            <a:r>
              <a:rPr lang="ru-RU" sz="1100" b="1" dirty="0">
                <a:solidFill>
                  <a:srgbClr val="00B0F0"/>
                </a:solidFill>
                <a:latin typeface="Montserrat" panose="00000500000000000000" pitchFamily="2" charset="-52"/>
              </a:rPr>
              <a:t> самая низкая стоимость аренды </a:t>
            </a:r>
          </a:p>
          <a:p>
            <a:r>
              <a:rPr lang="ru-RU" sz="1100" b="1" dirty="0" err="1">
                <a:solidFill>
                  <a:srgbClr val="00B0F0"/>
                </a:solidFill>
                <a:latin typeface="Montserrat" panose="00000500000000000000" pitchFamily="2" charset="-52"/>
              </a:rPr>
              <a:t>проживани</a:t>
            </a:r>
            <a:r>
              <a:rPr lang="ru-RU" sz="1100" b="1" dirty="0">
                <a:solidFill>
                  <a:srgbClr val="00B0F0"/>
                </a:solidFill>
                <a:latin typeface="Montserrat" panose="00000500000000000000" pitchFamily="2" charset="-52"/>
              </a:rPr>
              <a:t> лошадь. </a:t>
            </a:r>
          </a:p>
          <a:p>
            <a:r>
              <a:rPr lang="ru-RU" sz="1100" b="1" dirty="0">
                <a:solidFill>
                  <a:srgbClr val="00B0F0"/>
                </a:solidFill>
                <a:latin typeface="Montserrat" panose="00000500000000000000" pitchFamily="2" charset="-52"/>
              </a:rPr>
              <a:t>Средняя стоимость на 1 лошадь от 15000 </a:t>
            </a:r>
            <a:r>
              <a:rPr lang="ru-RU" sz="1100" b="1" dirty="0" err="1">
                <a:solidFill>
                  <a:srgbClr val="00B0F0"/>
                </a:solidFill>
                <a:latin typeface="Montserrat" panose="00000500000000000000" pitchFamily="2" charset="-52"/>
              </a:rPr>
              <a:t>руб</a:t>
            </a:r>
            <a:r>
              <a:rPr lang="ru-RU" sz="1100" b="1" dirty="0">
                <a:solidFill>
                  <a:srgbClr val="00B0F0"/>
                </a:solidFill>
                <a:latin typeface="Montserrat" panose="00000500000000000000" pitchFamily="2" charset="-52"/>
              </a:rPr>
              <a:t> в мес.</a:t>
            </a:r>
          </a:p>
        </p:txBody>
      </p:sp>
      <p:sp>
        <p:nvSpPr>
          <p:cNvPr id="98" name="Прямоугольник 97">
            <a:extLst>
              <a:ext uri="{FF2B5EF4-FFF2-40B4-BE49-F238E27FC236}">
                <a16:creationId xmlns:a16="http://schemas.microsoft.com/office/drawing/2014/main" xmlns="" id="{54B6523F-3134-413F-B546-E6ECBF57189E}"/>
              </a:ext>
            </a:extLst>
          </p:cNvPr>
          <p:cNvSpPr/>
          <p:nvPr/>
        </p:nvSpPr>
        <p:spPr>
          <a:xfrm>
            <a:off x="7200955" y="2030294"/>
            <a:ext cx="3244799" cy="523220"/>
          </a:xfrm>
          <a:prstGeom prst="rect">
            <a:avLst/>
          </a:prstGeom>
        </p:spPr>
        <p:txBody>
          <a:bodyPr wrap="none">
            <a:spAutoFit/>
          </a:bodyPr>
          <a:lstStyle/>
          <a:p>
            <a:r>
              <a:rPr lang="ru-RU" sz="1400" b="1" dirty="0">
                <a:solidFill>
                  <a:srgbClr val="00B0F0"/>
                </a:solidFill>
                <a:latin typeface="Montserrat" panose="00000500000000000000" pitchFamily="2" charset="-52"/>
              </a:rPr>
              <a:t>Техническое оборудование </a:t>
            </a:r>
          </a:p>
          <a:p>
            <a:r>
              <a:rPr lang="ru-RU" sz="1400" b="1" dirty="0">
                <a:solidFill>
                  <a:srgbClr val="00B0F0"/>
                </a:solidFill>
                <a:latin typeface="Montserrat" panose="00000500000000000000" pitchFamily="2" charset="-52"/>
              </a:rPr>
              <a:t>выбрано по эконом расценкам</a:t>
            </a:r>
          </a:p>
        </p:txBody>
      </p:sp>
      <p:sp>
        <p:nvSpPr>
          <p:cNvPr id="99" name="Прямоугольник 98">
            <a:extLst>
              <a:ext uri="{FF2B5EF4-FFF2-40B4-BE49-F238E27FC236}">
                <a16:creationId xmlns:a16="http://schemas.microsoft.com/office/drawing/2014/main" xmlns="" id="{54B6523F-3134-413F-B546-E6ECBF57189E}"/>
              </a:ext>
            </a:extLst>
          </p:cNvPr>
          <p:cNvSpPr/>
          <p:nvPr/>
        </p:nvSpPr>
        <p:spPr>
          <a:xfrm>
            <a:off x="7208780" y="3039358"/>
            <a:ext cx="2882520" cy="523220"/>
          </a:xfrm>
          <a:prstGeom prst="rect">
            <a:avLst/>
          </a:prstGeom>
        </p:spPr>
        <p:txBody>
          <a:bodyPr wrap="none">
            <a:spAutoFit/>
          </a:bodyPr>
          <a:lstStyle/>
          <a:p>
            <a:r>
              <a:rPr lang="ru-RU" sz="1400" b="1" dirty="0">
                <a:solidFill>
                  <a:srgbClr val="00B0F0"/>
                </a:solidFill>
                <a:latin typeface="Montserrat" panose="00000500000000000000" pitchFamily="2" charset="-52"/>
              </a:rPr>
              <a:t>Оплата </a:t>
            </a:r>
            <a:r>
              <a:rPr lang="ru-RU" sz="1400" b="1">
                <a:solidFill>
                  <a:srgbClr val="00B0F0"/>
                </a:solidFill>
                <a:latin typeface="Montserrat" panose="00000500000000000000" pitchFamily="2" charset="-52"/>
              </a:rPr>
              <a:t>труда специалиста </a:t>
            </a:r>
          </a:p>
          <a:p>
            <a:r>
              <a:rPr lang="ru-RU" sz="1400" b="1">
                <a:solidFill>
                  <a:srgbClr val="00B0F0"/>
                </a:solidFill>
                <a:latin typeface="Montserrat" panose="00000500000000000000" pitchFamily="2" charset="-52"/>
              </a:rPr>
              <a:t>средняя </a:t>
            </a:r>
            <a:r>
              <a:rPr lang="ru-RU" sz="1400" b="1" dirty="0">
                <a:solidFill>
                  <a:srgbClr val="00B0F0"/>
                </a:solidFill>
                <a:latin typeface="Montserrat" panose="00000500000000000000" pitchFamily="2" charset="-52"/>
              </a:rPr>
              <a:t>по краю</a:t>
            </a:r>
          </a:p>
        </p:txBody>
      </p:sp>
      <p:sp>
        <p:nvSpPr>
          <p:cNvPr id="100" name="Прямоугольник 99">
            <a:extLst>
              <a:ext uri="{FF2B5EF4-FFF2-40B4-BE49-F238E27FC236}">
                <a16:creationId xmlns:a16="http://schemas.microsoft.com/office/drawing/2014/main" xmlns="" id="{54B6523F-3134-413F-B546-E6ECBF57189E}"/>
              </a:ext>
            </a:extLst>
          </p:cNvPr>
          <p:cNvSpPr/>
          <p:nvPr/>
        </p:nvSpPr>
        <p:spPr>
          <a:xfrm>
            <a:off x="7231321" y="4011355"/>
            <a:ext cx="3308919" cy="523220"/>
          </a:xfrm>
          <a:prstGeom prst="rect">
            <a:avLst/>
          </a:prstGeom>
        </p:spPr>
        <p:txBody>
          <a:bodyPr wrap="none">
            <a:spAutoFit/>
          </a:bodyPr>
          <a:lstStyle/>
          <a:p>
            <a:r>
              <a:rPr lang="ru-RU" sz="1400" b="1" dirty="0" smtClean="0">
                <a:solidFill>
                  <a:schemeClr val="accent1">
                    <a:lumMod val="75000"/>
                  </a:schemeClr>
                </a:solidFill>
                <a:latin typeface="Montserrat" panose="00000500000000000000" pitchFamily="2" charset="-52"/>
              </a:rPr>
              <a:t>Седла оптимальны по </a:t>
            </a:r>
          </a:p>
          <a:p>
            <a:r>
              <a:rPr lang="ru-RU" sz="1400" b="1" dirty="0" smtClean="0">
                <a:solidFill>
                  <a:schemeClr val="accent1">
                    <a:lumMod val="75000"/>
                  </a:schemeClr>
                </a:solidFill>
                <a:latin typeface="Montserrat" panose="00000500000000000000" pitchFamily="2" charset="-52"/>
              </a:rPr>
              <a:t>цена-качества. Эконом вариант</a:t>
            </a:r>
            <a:endParaRPr lang="ru-RU" sz="1400" b="1" dirty="0">
              <a:solidFill>
                <a:schemeClr val="accent1">
                  <a:lumMod val="75000"/>
                </a:schemeClr>
              </a:solidFill>
              <a:latin typeface="Montserrat" panose="00000500000000000000" pitchFamily="2" charset="-52"/>
            </a:endParaRPr>
          </a:p>
        </p:txBody>
      </p:sp>
      <p:sp>
        <p:nvSpPr>
          <p:cNvPr id="101" name="Прямоугольник 100">
            <a:extLst>
              <a:ext uri="{FF2B5EF4-FFF2-40B4-BE49-F238E27FC236}">
                <a16:creationId xmlns:a16="http://schemas.microsoft.com/office/drawing/2014/main" xmlns="" id="{54B6523F-3134-413F-B546-E6ECBF57189E}"/>
              </a:ext>
            </a:extLst>
          </p:cNvPr>
          <p:cNvSpPr/>
          <p:nvPr/>
        </p:nvSpPr>
        <p:spPr>
          <a:xfrm>
            <a:off x="7130854" y="4877297"/>
            <a:ext cx="3339376" cy="523220"/>
          </a:xfrm>
          <a:prstGeom prst="rect">
            <a:avLst/>
          </a:prstGeom>
        </p:spPr>
        <p:txBody>
          <a:bodyPr wrap="none">
            <a:spAutoFit/>
          </a:bodyPr>
          <a:lstStyle/>
          <a:p>
            <a:r>
              <a:rPr lang="ru-RU" sz="1400" b="1" dirty="0" smtClean="0">
                <a:solidFill>
                  <a:schemeClr val="accent1">
                    <a:lumMod val="75000"/>
                  </a:schemeClr>
                </a:solidFill>
                <a:latin typeface="Montserrat" panose="00000500000000000000" pitchFamily="2" charset="-52"/>
              </a:rPr>
              <a:t>Корм для лошадей и награды </a:t>
            </a:r>
          </a:p>
          <a:p>
            <a:r>
              <a:rPr lang="ru-RU" sz="1400" b="1" dirty="0" smtClean="0">
                <a:solidFill>
                  <a:schemeClr val="accent1">
                    <a:lumMod val="75000"/>
                  </a:schemeClr>
                </a:solidFill>
                <a:latin typeface="Montserrat" panose="00000500000000000000" pitchFamily="2" charset="-52"/>
              </a:rPr>
              <a:t>для детей (</a:t>
            </a:r>
            <a:r>
              <a:rPr lang="ru-RU" sz="1400" b="1" dirty="0" err="1" smtClean="0">
                <a:solidFill>
                  <a:schemeClr val="accent1">
                    <a:lumMod val="75000"/>
                  </a:schemeClr>
                </a:solidFill>
                <a:latin typeface="Montserrat" panose="00000500000000000000" pitchFamily="2" charset="-52"/>
              </a:rPr>
              <a:t>кубки.медали</a:t>
            </a:r>
            <a:r>
              <a:rPr lang="ru-RU" sz="1400" b="1" dirty="0" smtClean="0">
                <a:solidFill>
                  <a:schemeClr val="accent1">
                    <a:lumMod val="75000"/>
                  </a:schemeClr>
                </a:solidFill>
                <a:latin typeface="Montserrat" panose="00000500000000000000" pitchFamily="2" charset="-52"/>
              </a:rPr>
              <a:t> 20 </a:t>
            </a:r>
            <a:r>
              <a:rPr lang="ru-RU" sz="1400" b="1" dirty="0" err="1" smtClean="0">
                <a:solidFill>
                  <a:schemeClr val="accent1">
                    <a:lumMod val="75000"/>
                  </a:schemeClr>
                </a:solidFill>
                <a:latin typeface="Montserrat" panose="00000500000000000000" pitchFamily="2" charset="-52"/>
              </a:rPr>
              <a:t>шт</a:t>
            </a:r>
            <a:r>
              <a:rPr lang="ru-RU" sz="1400" b="1" dirty="0" smtClean="0">
                <a:solidFill>
                  <a:schemeClr val="accent1">
                    <a:lumMod val="75000"/>
                  </a:schemeClr>
                </a:solidFill>
                <a:latin typeface="Montserrat" panose="00000500000000000000" pitchFamily="2" charset="-52"/>
              </a:rPr>
              <a:t>)</a:t>
            </a:r>
            <a:endParaRPr lang="ru-RU" sz="1400" b="1" dirty="0">
              <a:solidFill>
                <a:schemeClr val="accent1">
                  <a:lumMod val="75000"/>
                </a:schemeClr>
              </a:solidFill>
              <a:latin typeface="Montserrat" panose="00000500000000000000" pitchFamily="2" charset="-52"/>
            </a:endParaRPr>
          </a:p>
        </p:txBody>
      </p:sp>
    </p:spTree>
    <p:extLst>
      <p:ext uri="{BB962C8B-B14F-4D97-AF65-F5344CB8AC3E}">
        <p14:creationId xmlns:p14="http://schemas.microsoft.com/office/powerpoint/2010/main" val="174344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E1DBA6F3-4D80-45A7-8A9E-5F26023ECE0D}"/>
              </a:ext>
            </a:extLst>
          </p:cNvPr>
          <p:cNvSpPr/>
          <p:nvPr/>
        </p:nvSpPr>
        <p:spPr>
          <a:xfrm>
            <a:off x="-263236" y="-221115"/>
            <a:ext cx="13184438" cy="5140404"/>
          </a:xfrm>
          <a:prstGeom prst="rect">
            <a:avLst/>
          </a:prstGeom>
          <a:solidFill>
            <a:srgbClr val="D61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1" name="Freeform: Shape 6">
            <a:extLst>
              <a:ext uri="{FF2B5EF4-FFF2-40B4-BE49-F238E27FC236}">
                <a16:creationId xmlns:a16="http://schemas.microsoft.com/office/drawing/2014/main" xmlns="" id="{81525548-6268-468D-8FA4-433430B54DF7}"/>
              </a:ext>
            </a:extLst>
          </p:cNvPr>
          <p:cNvSpPr/>
          <p:nvPr/>
        </p:nvSpPr>
        <p:spPr>
          <a:xfrm>
            <a:off x="655146" y="-700181"/>
            <a:ext cx="11800500" cy="2519616"/>
          </a:xfrm>
          <a:custGeom>
            <a:avLst/>
            <a:gdLst>
              <a:gd name="connsiteX0" fmla="*/ 0 w 12496800"/>
              <a:gd name="connsiteY0" fmla="*/ 1066800 h 1781175"/>
              <a:gd name="connsiteX1" fmla="*/ 12496800 w 12496800"/>
              <a:gd name="connsiteY1" fmla="*/ 0 h 1781175"/>
              <a:gd name="connsiteX2" fmla="*/ 12382500 w 12496800"/>
              <a:gd name="connsiteY2" fmla="*/ 1781175 h 1781175"/>
              <a:gd name="connsiteX3" fmla="*/ 0 w 12496800"/>
              <a:gd name="connsiteY3" fmla="*/ 1676400 h 1781175"/>
              <a:gd name="connsiteX4" fmla="*/ 0 w 12496800"/>
              <a:gd name="connsiteY4" fmla="*/ 1066800 h 1781175"/>
              <a:gd name="connsiteX0" fmla="*/ 0 w 12435244"/>
              <a:gd name="connsiteY0" fmla="*/ 141029 h 855404"/>
              <a:gd name="connsiteX1" fmla="*/ 12435244 w 12435244"/>
              <a:gd name="connsiteY1" fmla="*/ 0 h 855404"/>
              <a:gd name="connsiteX2" fmla="*/ 12382500 w 12435244"/>
              <a:gd name="connsiteY2" fmla="*/ 855404 h 855404"/>
              <a:gd name="connsiteX3" fmla="*/ 0 w 12435244"/>
              <a:gd name="connsiteY3" fmla="*/ 750629 h 855404"/>
              <a:gd name="connsiteX4" fmla="*/ 0 w 12435244"/>
              <a:gd name="connsiteY4" fmla="*/ 141029 h 855404"/>
              <a:gd name="connsiteX0" fmla="*/ 0 w 12435244"/>
              <a:gd name="connsiteY0" fmla="*/ 1227029 h 1941404"/>
              <a:gd name="connsiteX1" fmla="*/ 12435244 w 12435244"/>
              <a:gd name="connsiteY1" fmla="*/ 0 h 1941404"/>
              <a:gd name="connsiteX2" fmla="*/ 12382500 w 12435244"/>
              <a:gd name="connsiteY2" fmla="*/ 1941404 h 1941404"/>
              <a:gd name="connsiteX3" fmla="*/ 0 w 12435244"/>
              <a:gd name="connsiteY3" fmla="*/ 1836629 h 1941404"/>
              <a:gd name="connsiteX4" fmla="*/ 0 w 12435244"/>
              <a:gd name="connsiteY4" fmla="*/ 1227029 h 1941404"/>
              <a:gd name="connsiteX0" fmla="*/ 0 w 13697144"/>
              <a:gd name="connsiteY0" fmla="*/ 0 h 3954571"/>
              <a:gd name="connsiteX1" fmla="*/ 13697144 w 13697144"/>
              <a:gd name="connsiteY1" fmla="*/ 2013167 h 3954571"/>
              <a:gd name="connsiteX2" fmla="*/ 13644400 w 13697144"/>
              <a:gd name="connsiteY2" fmla="*/ 3954571 h 3954571"/>
              <a:gd name="connsiteX3" fmla="*/ 1261900 w 13697144"/>
              <a:gd name="connsiteY3" fmla="*/ 3849796 h 3954571"/>
              <a:gd name="connsiteX4" fmla="*/ 0 w 13697144"/>
              <a:gd name="connsiteY4" fmla="*/ 0 h 3954571"/>
              <a:gd name="connsiteX0" fmla="*/ 0 w 13798291"/>
              <a:gd name="connsiteY0" fmla="*/ 0 h 5254210"/>
              <a:gd name="connsiteX1" fmla="*/ 13697144 w 13798291"/>
              <a:gd name="connsiteY1" fmla="*/ 2013167 h 5254210"/>
              <a:gd name="connsiteX2" fmla="*/ 13798291 w 13798291"/>
              <a:gd name="connsiteY2" fmla="*/ 5254210 h 5254210"/>
              <a:gd name="connsiteX3" fmla="*/ 1261900 w 13798291"/>
              <a:gd name="connsiteY3" fmla="*/ 3849796 h 5254210"/>
              <a:gd name="connsiteX4" fmla="*/ 0 w 13798291"/>
              <a:gd name="connsiteY4" fmla="*/ 0 h 5254210"/>
              <a:gd name="connsiteX0" fmla="*/ 0 w 13798291"/>
              <a:gd name="connsiteY0" fmla="*/ 0 h 5254210"/>
              <a:gd name="connsiteX1" fmla="*/ 13697144 w 13798291"/>
              <a:gd name="connsiteY1" fmla="*/ 2013167 h 5254210"/>
              <a:gd name="connsiteX2" fmla="*/ 13798291 w 13798291"/>
              <a:gd name="connsiteY2" fmla="*/ 5254210 h 5254210"/>
              <a:gd name="connsiteX3" fmla="*/ 1538902 w 13798291"/>
              <a:gd name="connsiteY3" fmla="*/ 4099042 h 5254210"/>
              <a:gd name="connsiteX4" fmla="*/ 0 w 13798291"/>
              <a:gd name="connsiteY4" fmla="*/ 0 h 5254210"/>
              <a:gd name="connsiteX0" fmla="*/ 61557 w 12259389"/>
              <a:gd name="connsiteY0" fmla="*/ 1796735 h 3241043"/>
              <a:gd name="connsiteX1" fmla="*/ 12158242 w 12259389"/>
              <a:gd name="connsiteY1" fmla="*/ 0 h 3241043"/>
              <a:gd name="connsiteX2" fmla="*/ 12259389 w 12259389"/>
              <a:gd name="connsiteY2" fmla="*/ 3241043 h 3241043"/>
              <a:gd name="connsiteX3" fmla="*/ 0 w 12259389"/>
              <a:gd name="connsiteY3" fmla="*/ 2085875 h 3241043"/>
              <a:gd name="connsiteX4" fmla="*/ 61557 w 12259389"/>
              <a:gd name="connsiteY4" fmla="*/ 1796735 h 3241043"/>
              <a:gd name="connsiteX0" fmla="*/ 61557 w 12259389"/>
              <a:gd name="connsiteY0" fmla="*/ 69817 h 1514125"/>
              <a:gd name="connsiteX1" fmla="*/ 12189020 w 12259389"/>
              <a:gd name="connsiteY1" fmla="*/ 0 h 1514125"/>
              <a:gd name="connsiteX2" fmla="*/ 12259389 w 12259389"/>
              <a:gd name="connsiteY2" fmla="*/ 1514125 h 1514125"/>
              <a:gd name="connsiteX3" fmla="*/ 0 w 12259389"/>
              <a:gd name="connsiteY3" fmla="*/ 358957 h 1514125"/>
              <a:gd name="connsiteX4" fmla="*/ 61557 w 12259389"/>
              <a:gd name="connsiteY4" fmla="*/ 69817 h 1514125"/>
              <a:gd name="connsiteX0" fmla="*/ 61557 w 12259389"/>
              <a:gd name="connsiteY0" fmla="*/ 69817 h 1514125"/>
              <a:gd name="connsiteX1" fmla="*/ 12219798 w 12259389"/>
              <a:gd name="connsiteY1" fmla="*/ 0 h 1514125"/>
              <a:gd name="connsiteX2" fmla="*/ 12259389 w 12259389"/>
              <a:gd name="connsiteY2" fmla="*/ 1514125 h 1514125"/>
              <a:gd name="connsiteX3" fmla="*/ 0 w 12259389"/>
              <a:gd name="connsiteY3" fmla="*/ 358957 h 1514125"/>
              <a:gd name="connsiteX4" fmla="*/ 61557 w 12259389"/>
              <a:gd name="connsiteY4" fmla="*/ 69817 h 151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389" h="1514125">
                <a:moveTo>
                  <a:pt x="61557" y="69817"/>
                </a:moveTo>
                <a:lnTo>
                  <a:pt x="12219798" y="0"/>
                </a:lnTo>
                <a:lnTo>
                  <a:pt x="12259389" y="1514125"/>
                </a:lnTo>
                <a:lnTo>
                  <a:pt x="0" y="358957"/>
                </a:lnTo>
                <a:lnTo>
                  <a:pt x="61557" y="69817"/>
                </a:lnTo>
                <a:close/>
              </a:path>
            </a:pathLst>
          </a:custGeom>
          <a:solidFill>
            <a:srgbClr val="652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2" name="Freeform: Shape 5">
            <a:extLst>
              <a:ext uri="{FF2B5EF4-FFF2-40B4-BE49-F238E27FC236}">
                <a16:creationId xmlns:a16="http://schemas.microsoft.com/office/drawing/2014/main" xmlns="" id="{DD5295FD-3481-42AE-B13F-C184949348B2}"/>
              </a:ext>
            </a:extLst>
          </p:cNvPr>
          <p:cNvSpPr/>
          <p:nvPr/>
        </p:nvSpPr>
        <p:spPr>
          <a:xfrm>
            <a:off x="-1870365" y="1235531"/>
            <a:ext cx="14326011" cy="5996542"/>
          </a:xfrm>
          <a:custGeom>
            <a:avLst/>
            <a:gdLst>
              <a:gd name="connsiteX0" fmla="*/ 0 w 12496800"/>
              <a:gd name="connsiteY0" fmla="*/ 1066800 h 1781175"/>
              <a:gd name="connsiteX1" fmla="*/ 12496800 w 12496800"/>
              <a:gd name="connsiteY1" fmla="*/ 0 h 1781175"/>
              <a:gd name="connsiteX2" fmla="*/ 12382500 w 12496800"/>
              <a:gd name="connsiteY2" fmla="*/ 1781175 h 1781175"/>
              <a:gd name="connsiteX3" fmla="*/ 0 w 12496800"/>
              <a:gd name="connsiteY3" fmla="*/ 1676400 h 1781175"/>
              <a:gd name="connsiteX4" fmla="*/ 0 w 12496800"/>
              <a:gd name="connsiteY4" fmla="*/ 1066800 h 1781175"/>
              <a:gd name="connsiteX0" fmla="*/ 0 w 12435244"/>
              <a:gd name="connsiteY0" fmla="*/ 141029 h 855404"/>
              <a:gd name="connsiteX1" fmla="*/ 12435244 w 12435244"/>
              <a:gd name="connsiteY1" fmla="*/ 0 h 855404"/>
              <a:gd name="connsiteX2" fmla="*/ 12382500 w 12435244"/>
              <a:gd name="connsiteY2" fmla="*/ 855404 h 855404"/>
              <a:gd name="connsiteX3" fmla="*/ 0 w 12435244"/>
              <a:gd name="connsiteY3" fmla="*/ 750629 h 855404"/>
              <a:gd name="connsiteX4" fmla="*/ 0 w 12435244"/>
              <a:gd name="connsiteY4" fmla="*/ 141029 h 855404"/>
              <a:gd name="connsiteX0" fmla="*/ 0 w 12435244"/>
              <a:gd name="connsiteY0" fmla="*/ 1227029 h 1941404"/>
              <a:gd name="connsiteX1" fmla="*/ 12435244 w 12435244"/>
              <a:gd name="connsiteY1" fmla="*/ 0 h 1941404"/>
              <a:gd name="connsiteX2" fmla="*/ 12382500 w 12435244"/>
              <a:gd name="connsiteY2" fmla="*/ 1941404 h 1941404"/>
              <a:gd name="connsiteX3" fmla="*/ 0 w 12435244"/>
              <a:gd name="connsiteY3" fmla="*/ 1836629 h 1941404"/>
              <a:gd name="connsiteX4" fmla="*/ 0 w 12435244"/>
              <a:gd name="connsiteY4" fmla="*/ 1227029 h 1941404"/>
              <a:gd name="connsiteX0" fmla="*/ 0 w 13697144"/>
              <a:gd name="connsiteY0" fmla="*/ 0 h 3954571"/>
              <a:gd name="connsiteX1" fmla="*/ 13697144 w 13697144"/>
              <a:gd name="connsiteY1" fmla="*/ 2013167 h 3954571"/>
              <a:gd name="connsiteX2" fmla="*/ 13644400 w 13697144"/>
              <a:gd name="connsiteY2" fmla="*/ 3954571 h 3954571"/>
              <a:gd name="connsiteX3" fmla="*/ 1261900 w 13697144"/>
              <a:gd name="connsiteY3" fmla="*/ 3849796 h 3954571"/>
              <a:gd name="connsiteX4" fmla="*/ 0 w 13697144"/>
              <a:gd name="connsiteY4" fmla="*/ 0 h 395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7144" h="3954571">
                <a:moveTo>
                  <a:pt x="0" y="0"/>
                </a:moveTo>
                <a:lnTo>
                  <a:pt x="13697144" y="2013167"/>
                </a:lnTo>
                <a:lnTo>
                  <a:pt x="13644400" y="3954571"/>
                </a:lnTo>
                <a:lnTo>
                  <a:pt x="1261900" y="3849796"/>
                </a:lnTo>
                <a:lnTo>
                  <a:pt x="0" y="0"/>
                </a:lnTo>
                <a:close/>
              </a:path>
            </a:pathLst>
          </a:custGeom>
          <a:solidFill>
            <a:srgbClr val="D9A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3" name="Freeform: Shape 4">
            <a:extLst>
              <a:ext uri="{FF2B5EF4-FFF2-40B4-BE49-F238E27FC236}">
                <a16:creationId xmlns:a16="http://schemas.microsoft.com/office/drawing/2014/main" xmlns="" id="{6B301D97-74DF-43DC-84E9-0DD987C2F454}"/>
              </a:ext>
            </a:extLst>
          </p:cNvPr>
          <p:cNvSpPr/>
          <p:nvPr/>
        </p:nvSpPr>
        <p:spPr>
          <a:xfrm>
            <a:off x="-925396" y="-1649408"/>
            <a:ext cx="12469356" cy="9843918"/>
          </a:xfrm>
          <a:custGeom>
            <a:avLst/>
            <a:gdLst>
              <a:gd name="connsiteX0" fmla="*/ 0 w 7296150"/>
              <a:gd name="connsiteY0" fmla="*/ 85725 h 2038350"/>
              <a:gd name="connsiteX1" fmla="*/ 4181475 w 7296150"/>
              <a:gd name="connsiteY1" fmla="*/ 2038350 h 2038350"/>
              <a:gd name="connsiteX2" fmla="*/ 7296150 w 7296150"/>
              <a:gd name="connsiteY2" fmla="*/ 0 h 2038350"/>
              <a:gd name="connsiteX3" fmla="*/ 0 w 7296150"/>
              <a:gd name="connsiteY3" fmla="*/ 85725 h 2038350"/>
              <a:gd name="connsiteX0" fmla="*/ 0 w 6432084"/>
              <a:gd name="connsiteY0" fmla="*/ 818266 h 2770891"/>
              <a:gd name="connsiteX1" fmla="*/ 4181475 w 6432084"/>
              <a:gd name="connsiteY1" fmla="*/ 2770891 h 2770891"/>
              <a:gd name="connsiteX2" fmla="*/ 6432084 w 6432084"/>
              <a:gd name="connsiteY2" fmla="*/ 0 h 2770891"/>
              <a:gd name="connsiteX3" fmla="*/ 0 w 6432084"/>
              <a:gd name="connsiteY3" fmla="*/ 818266 h 2770891"/>
              <a:gd name="connsiteX0" fmla="*/ 0 w 6054580"/>
              <a:gd name="connsiteY0" fmla="*/ 2762666 h 2770891"/>
              <a:gd name="connsiteX1" fmla="*/ 3803971 w 6054580"/>
              <a:gd name="connsiteY1" fmla="*/ 2770891 h 2770891"/>
              <a:gd name="connsiteX2" fmla="*/ 6054580 w 6054580"/>
              <a:gd name="connsiteY2" fmla="*/ 0 h 2770891"/>
              <a:gd name="connsiteX3" fmla="*/ 0 w 6054580"/>
              <a:gd name="connsiteY3" fmla="*/ 2762666 h 2770891"/>
              <a:gd name="connsiteX0" fmla="*/ 0 w 6599864"/>
              <a:gd name="connsiteY0" fmla="*/ 1935166 h 2770891"/>
              <a:gd name="connsiteX1" fmla="*/ 4349255 w 6599864"/>
              <a:gd name="connsiteY1" fmla="*/ 2770891 h 2770891"/>
              <a:gd name="connsiteX2" fmla="*/ 6599864 w 6599864"/>
              <a:gd name="connsiteY2" fmla="*/ 0 h 2770891"/>
              <a:gd name="connsiteX3" fmla="*/ 0 w 6599864"/>
              <a:gd name="connsiteY3" fmla="*/ 1935166 h 2770891"/>
              <a:gd name="connsiteX0" fmla="*/ 0 w 11697112"/>
              <a:gd name="connsiteY0" fmla="*/ 1935166 h 4918450"/>
              <a:gd name="connsiteX1" fmla="*/ 11697112 w 11697112"/>
              <a:gd name="connsiteY1" fmla="*/ 4918450 h 4918450"/>
              <a:gd name="connsiteX2" fmla="*/ 6599864 w 11697112"/>
              <a:gd name="connsiteY2" fmla="*/ 0 h 4918450"/>
              <a:gd name="connsiteX3" fmla="*/ 0 w 11697112"/>
              <a:gd name="connsiteY3" fmla="*/ 1935166 h 4918450"/>
              <a:gd name="connsiteX0" fmla="*/ 0 w 11697112"/>
              <a:gd name="connsiteY0" fmla="*/ 1935166 h 4918450"/>
              <a:gd name="connsiteX1" fmla="*/ 5041515 w 11697112"/>
              <a:gd name="connsiteY1" fmla="*/ 3253853 h 4918450"/>
              <a:gd name="connsiteX2" fmla="*/ 11697112 w 11697112"/>
              <a:gd name="connsiteY2" fmla="*/ 4918450 h 4918450"/>
              <a:gd name="connsiteX3" fmla="*/ 6599864 w 11697112"/>
              <a:gd name="connsiteY3" fmla="*/ 0 h 4918450"/>
              <a:gd name="connsiteX4" fmla="*/ 0 w 11697112"/>
              <a:gd name="connsiteY4" fmla="*/ 1935166 h 4918450"/>
              <a:gd name="connsiteX0" fmla="*/ 0 w 11697112"/>
              <a:gd name="connsiteY0" fmla="*/ 1935166 h 4918450"/>
              <a:gd name="connsiteX1" fmla="*/ 436858 w 11697112"/>
              <a:gd name="connsiteY1" fmla="*/ 4151603 h 4918450"/>
              <a:gd name="connsiteX2" fmla="*/ 11697112 w 11697112"/>
              <a:gd name="connsiteY2" fmla="*/ 4918450 h 4918450"/>
              <a:gd name="connsiteX3" fmla="*/ 6599864 w 11697112"/>
              <a:gd name="connsiteY3" fmla="*/ 0 h 4918450"/>
              <a:gd name="connsiteX4" fmla="*/ 0 w 11697112"/>
              <a:gd name="connsiteY4" fmla="*/ 1935166 h 491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7112" h="4918450">
                <a:moveTo>
                  <a:pt x="0" y="1935166"/>
                </a:moveTo>
                <a:lnTo>
                  <a:pt x="436858" y="4151603"/>
                </a:lnTo>
                <a:lnTo>
                  <a:pt x="11697112" y="4918450"/>
                </a:lnTo>
                <a:lnTo>
                  <a:pt x="6599864" y="0"/>
                </a:lnTo>
                <a:lnTo>
                  <a:pt x="0" y="1935166"/>
                </a:lnTo>
                <a:close/>
              </a:path>
            </a:pathLst>
          </a:custGeom>
          <a:solidFill>
            <a:srgbClr val="B82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7" name="Title 1">
            <a:extLst>
              <a:ext uri="{FF2B5EF4-FFF2-40B4-BE49-F238E27FC236}">
                <a16:creationId xmlns:a16="http://schemas.microsoft.com/office/drawing/2014/main" xmlns="" id="{337B3C90-83E6-4DC0-AC49-650FF539F2CB}"/>
              </a:ext>
            </a:extLst>
          </p:cNvPr>
          <p:cNvSpPr txBox="1">
            <a:spLocks/>
          </p:cNvSpPr>
          <p:nvPr/>
        </p:nvSpPr>
        <p:spPr>
          <a:xfrm>
            <a:off x="2018779" y="2872282"/>
            <a:ext cx="8295271" cy="748866"/>
          </a:xfrm>
          <a:prstGeom prst="rect">
            <a:avLst/>
          </a:prstGeom>
        </p:spPr>
        <p:txBody>
          <a:bodyPr vert="horz" lIns="82953" tIns="41476" rIns="82953" bIns="41476"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355" dirty="0">
                <a:solidFill>
                  <a:schemeClr val="bg1"/>
                </a:solidFill>
                <a:latin typeface="Montserrat Black" panose="00000A00000000000000" pitchFamily="50" charset="-52"/>
              </a:rPr>
              <a:t>СПАСИБО ЗА ВНИМАНИЕ!</a:t>
            </a:r>
          </a:p>
        </p:txBody>
      </p:sp>
      <p:pic>
        <p:nvPicPr>
          <p:cNvPr id="7" name="Рисунок 6">
            <a:extLst>
              <a:ext uri="{FF2B5EF4-FFF2-40B4-BE49-F238E27FC236}">
                <a16:creationId xmlns:a16="http://schemas.microsoft.com/office/drawing/2014/main" xmlns="" id="{FDEF87EF-3BD2-4BE9-8EF2-86624F3FCA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6274" y="5537043"/>
            <a:ext cx="1281206" cy="1296758"/>
          </a:xfrm>
          <a:prstGeom prst="rect">
            <a:avLst/>
          </a:prstGeom>
        </p:spPr>
      </p:pic>
      <p:sp>
        <p:nvSpPr>
          <p:cNvPr id="8" name="Прямоугольник 7">
            <a:extLst>
              <a:ext uri="{FF2B5EF4-FFF2-40B4-BE49-F238E27FC236}">
                <a16:creationId xmlns:a16="http://schemas.microsoft.com/office/drawing/2014/main" xmlns="" id="{0CA96DB5-0D9F-4948-8F55-7C9B61505B1B}"/>
              </a:ext>
            </a:extLst>
          </p:cNvPr>
          <p:cNvSpPr/>
          <p:nvPr/>
        </p:nvSpPr>
        <p:spPr>
          <a:xfrm>
            <a:off x="0" y="5398355"/>
            <a:ext cx="5599688" cy="2246769"/>
          </a:xfrm>
          <a:prstGeom prst="rect">
            <a:avLst/>
          </a:prstGeom>
        </p:spPr>
        <p:txBody>
          <a:bodyPr wrap="square">
            <a:spAutoFit/>
          </a:bodyPr>
          <a:lstStyle/>
          <a:p>
            <a:pPr>
              <a:lnSpc>
                <a:spcPts val="2400"/>
              </a:lnSpc>
            </a:pPr>
            <a:r>
              <a:rPr lang="ru-RU" sz="2800" dirty="0">
                <a:solidFill>
                  <a:schemeClr val="bg1"/>
                </a:solidFill>
                <a:effectLst/>
                <a:latin typeface="Circe Bold" panose="020B0602020203020203" pitchFamily="34" charset="-52"/>
              </a:rPr>
              <a:t>КОНТАКТЫ ПРОЕКТА: </a:t>
            </a:r>
            <a:endParaRPr lang="en-US" sz="2800" dirty="0">
              <a:solidFill>
                <a:schemeClr val="bg1"/>
              </a:solidFill>
              <a:effectLst/>
              <a:latin typeface="Circe Bold" panose="020B0602020203020203" pitchFamily="34" charset="-52"/>
            </a:endParaRPr>
          </a:p>
          <a:p>
            <a:pPr>
              <a:lnSpc>
                <a:spcPts val="2400"/>
              </a:lnSpc>
            </a:pPr>
            <a:r>
              <a:rPr lang="ru-RU" sz="1600" dirty="0">
                <a:solidFill>
                  <a:schemeClr val="bg1"/>
                </a:solidFill>
                <a:effectLst/>
                <a:latin typeface="Circe Bold" panose="020B0602020203020203" pitchFamily="34" charset="-52"/>
              </a:rPr>
              <a:t>АНО </a:t>
            </a:r>
            <a:r>
              <a:rPr lang="ru-RU" sz="1600" dirty="0" err="1">
                <a:solidFill>
                  <a:schemeClr val="bg1"/>
                </a:solidFill>
                <a:latin typeface="Circe Bold" panose="020B0602020203020203" pitchFamily="34" charset="-52"/>
              </a:rPr>
              <a:t>иппотерапевтический</a:t>
            </a:r>
            <a:r>
              <a:rPr lang="ru-RU" sz="1600" dirty="0">
                <a:solidFill>
                  <a:schemeClr val="bg1"/>
                </a:solidFill>
                <a:latin typeface="Circe Bold" panose="020B0602020203020203" pitchFamily="34" charset="-52"/>
              </a:rPr>
              <a:t> центр </a:t>
            </a:r>
            <a:r>
              <a:rPr lang="ru-RU" sz="1600" dirty="0">
                <a:solidFill>
                  <a:schemeClr val="bg1"/>
                </a:solidFill>
                <a:effectLst/>
                <a:latin typeface="Circe Bold" panose="020B0602020203020203" pitchFamily="34" charset="-52"/>
              </a:rPr>
              <a:t>«Созвездие лошади»</a:t>
            </a:r>
          </a:p>
          <a:p>
            <a:pPr>
              <a:lnSpc>
                <a:spcPts val="2400"/>
              </a:lnSpc>
            </a:pPr>
            <a:r>
              <a:rPr lang="en-US" sz="1600" dirty="0">
                <a:solidFill>
                  <a:schemeClr val="bg1"/>
                </a:solidFill>
                <a:latin typeface="Circe Bold" panose="020B0602020203020203" pitchFamily="34" charset="-52"/>
              </a:rPr>
              <a:t>@</a:t>
            </a:r>
            <a:r>
              <a:rPr lang="en-US" sz="1600" dirty="0" err="1">
                <a:solidFill>
                  <a:schemeClr val="bg1"/>
                </a:solidFill>
                <a:latin typeface="Circe Bold" panose="020B0602020203020203" pitchFamily="34" charset="-52"/>
              </a:rPr>
              <a:t>ippoterapiya_kms</a:t>
            </a:r>
            <a:endParaRPr lang="en-US" sz="1600" dirty="0">
              <a:solidFill>
                <a:schemeClr val="bg1"/>
              </a:solidFill>
              <a:latin typeface="Circe Bold" panose="020B0602020203020203" pitchFamily="34" charset="-52"/>
            </a:endParaRPr>
          </a:p>
          <a:p>
            <a:pPr>
              <a:lnSpc>
                <a:spcPts val="2400"/>
              </a:lnSpc>
            </a:pPr>
            <a:r>
              <a:rPr lang="ru-RU" sz="1600" dirty="0">
                <a:solidFill>
                  <a:schemeClr val="bg1"/>
                </a:solidFill>
                <a:effectLst/>
                <a:latin typeface="Circe Bold" panose="020B0602020203020203" pitchFamily="34" charset="-52"/>
              </a:rPr>
              <a:t> </a:t>
            </a:r>
            <a:r>
              <a:rPr lang="en-US" sz="1600" dirty="0">
                <a:solidFill>
                  <a:schemeClr val="bg1"/>
                </a:solidFill>
                <a:latin typeface="Circe Bold" panose="020B0602020203020203" pitchFamily="34" charset="-52"/>
                <a:hlinkClick r:id="rId3"/>
              </a:rPr>
              <a:t>https://www.instagram.com/p/B0n4BSDBzKE/</a:t>
            </a:r>
            <a:endParaRPr lang="en-US" sz="1600" dirty="0">
              <a:solidFill>
                <a:schemeClr val="bg1"/>
              </a:solidFill>
              <a:latin typeface="Circe Bold" panose="020B0602020203020203" pitchFamily="34" charset="-52"/>
            </a:endParaRPr>
          </a:p>
          <a:p>
            <a:pPr>
              <a:lnSpc>
                <a:spcPts val="2400"/>
              </a:lnSpc>
            </a:pPr>
            <a:r>
              <a:rPr lang="en-US" sz="1400" dirty="0">
                <a:solidFill>
                  <a:schemeClr val="bg1"/>
                </a:solidFill>
                <a:latin typeface="Circe Bold" panose="020B0602020203020203" pitchFamily="34" charset="-52"/>
                <a:hlinkClick r:id="rId4"/>
              </a:rPr>
              <a:t>https://www.instagram.com/p/Bzk2v8jleRd/</a:t>
            </a:r>
            <a:endParaRPr lang="en-US" sz="1400" dirty="0">
              <a:solidFill>
                <a:schemeClr val="bg1"/>
              </a:solidFill>
              <a:latin typeface="Circe Bold" panose="020B0602020203020203" pitchFamily="34" charset="-52"/>
            </a:endParaRPr>
          </a:p>
          <a:p>
            <a:pPr>
              <a:lnSpc>
                <a:spcPts val="2400"/>
              </a:lnSpc>
            </a:pPr>
            <a:r>
              <a:rPr lang="ru-RU" sz="2800" dirty="0">
                <a:solidFill>
                  <a:schemeClr val="bg1"/>
                </a:solidFill>
                <a:effectLst/>
                <a:latin typeface="Circe Bold" panose="020B0602020203020203" pitchFamily="34" charset="-52"/>
              </a:rPr>
              <a:t/>
            </a:r>
            <a:br>
              <a:rPr lang="ru-RU" sz="2800" dirty="0">
                <a:solidFill>
                  <a:schemeClr val="bg1"/>
                </a:solidFill>
                <a:effectLst/>
                <a:latin typeface="Circe Bold" panose="020B0602020203020203" pitchFamily="34" charset="-52"/>
              </a:rPr>
            </a:br>
            <a:r>
              <a:rPr lang="ru-RU" sz="2800" dirty="0">
                <a:solidFill>
                  <a:schemeClr val="bg1"/>
                </a:solidFill>
                <a:effectLst/>
                <a:latin typeface="Circe Bold" panose="020B0602020203020203" pitchFamily="34" charset="-52"/>
              </a:rPr>
              <a:t>____________________________</a:t>
            </a:r>
          </a:p>
        </p:txBody>
      </p:sp>
    </p:spTree>
    <p:extLst>
      <p:ext uri="{BB962C8B-B14F-4D97-AF65-F5344CB8AC3E}">
        <p14:creationId xmlns:p14="http://schemas.microsoft.com/office/powerpoint/2010/main" val="26417466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17233</TotalTime>
  <Words>981</Words>
  <Application>Microsoft Office PowerPoint</Application>
  <PresentationFormat>Произвольный</PresentationFormat>
  <Paragraphs>115</Paragraphs>
  <Slides>9</Slides>
  <Notes>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9</vt:i4>
      </vt:variant>
    </vt:vector>
  </HeadingPairs>
  <TitlesOfParts>
    <vt:vector size="20" baseType="lpstr">
      <vt:lpstr>Arial</vt:lpstr>
      <vt:lpstr>Circe</vt:lpstr>
      <vt:lpstr>Circe Bold</vt:lpstr>
      <vt:lpstr>Circe Extra Bold</vt:lpstr>
      <vt:lpstr>Montserrat</vt:lpstr>
      <vt:lpstr>Times New Roman</vt:lpstr>
      <vt:lpstr>Circe Light</vt:lpstr>
      <vt:lpstr>Montserrat Black</vt:lpstr>
      <vt:lpstr>Calibri</vt:lpstr>
      <vt:lpstr>Circe ExtraBold</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SafeTec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Дурдина Зоя</dc:creator>
  <cp:lastModifiedBy>Кузнецовы</cp:lastModifiedBy>
  <cp:revision>392</cp:revision>
  <cp:lastPrinted>2020-06-22T09:36:24Z</cp:lastPrinted>
  <dcterms:created xsi:type="dcterms:W3CDTF">2020-01-22T13:17:43Z</dcterms:created>
  <dcterms:modified xsi:type="dcterms:W3CDTF">2020-09-09T11:40:41Z</dcterms:modified>
</cp:coreProperties>
</file>