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6" r:id="rId4"/>
    <p:sldId id="262" r:id="rId5"/>
    <p:sldId id="263" r:id="rId6"/>
    <p:sldId id="261" r:id="rId7"/>
    <p:sldId id="256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00803-43E2-4278-95E6-5577B69ACDF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A8C4-03ED-4A21-9DA5-0ED2291443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7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3EEA-CD1B-4FDD-A126-AF15166E14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3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3EEA-CD1B-4FDD-A126-AF15166E14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5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f665521969_2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1f665521969_2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5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3EEA-CD1B-4FDD-A126-AF15166E14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5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4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1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D857-A6C0-4212-8677-2D68D27E541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2FE-CA73-4E21-BCEF-9098910E3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6"/>
          </p:nvPr>
        </p:nvSpPr>
        <p:spPr>
          <a:xfrm>
            <a:off x="0" y="1143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/>
          </p:nvPr>
        </p:nvSpPr>
        <p:spPr>
          <a:xfrm>
            <a:off x="3339500" y="757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/>
          </p:nvPr>
        </p:nvSpPr>
        <p:spPr>
          <a:xfrm>
            <a:off x="7163400" y="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9"/>
          </p:nvPr>
        </p:nvSpPr>
        <p:spPr>
          <a:xfrm>
            <a:off x="0" y="223615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6639700" y="20520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1"/>
          </p:nvPr>
        </p:nvSpPr>
        <p:spPr>
          <a:xfrm>
            <a:off x="3363700" y="22093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2"/>
          </p:nvPr>
        </p:nvSpPr>
        <p:spPr>
          <a:xfrm>
            <a:off x="6639700" y="4418650"/>
            <a:ext cx="3276000" cy="2052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48456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D857-A6C0-4212-8677-2D68D27E541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2FE-CA73-4E21-BCEF-9098910E3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6"/>
          </p:nvPr>
        </p:nvSpPr>
        <p:spPr>
          <a:xfrm>
            <a:off x="0" y="1143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/>
          </p:nvPr>
        </p:nvSpPr>
        <p:spPr>
          <a:xfrm>
            <a:off x="3339500" y="757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/>
          </p:nvPr>
        </p:nvSpPr>
        <p:spPr>
          <a:xfrm>
            <a:off x="7163400" y="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9"/>
          </p:nvPr>
        </p:nvSpPr>
        <p:spPr>
          <a:xfrm>
            <a:off x="0" y="223615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6639700" y="20520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1"/>
          </p:nvPr>
        </p:nvSpPr>
        <p:spPr>
          <a:xfrm>
            <a:off x="3363700" y="22093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2"/>
          </p:nvPr>
        </p:nvSpPr>
        <p:spPr>
          <a:xfrm>
            <a:off x="6639700" y="4418650"/>
            <a:ext cx="3276000" cy="2052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2731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D857-A6C0-4212-8677-2D68D27E5413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2FE-CA73-4E21-BCEF-9098910E3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6"/>
          </p:nvPr>
        </p:nvSpPr>
        <p:spPr>
          <a:xfrm>
            <a:off x="0" y="1143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/>
          </p:nvPr>
        </p:nvSpPr>
        <p:spPr>
          <a:xfrm>
            <a:off x="3339500" y="757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/>
          </p:nvPr>
        </p:nvSpPr>
        <p:spPr>
          <a:xfrm>
            <a:off x="7163400" y="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9"/>
          </p:nvPr>
        </p:nvSpPr>
        <p:spPr>
          <a:xfrm>
            <a:off x="0" y="223615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6639700" y="20520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1"/>
          </p:nvPr>
        </p:nvSpPr>
        <p:spPr>
          <a:xfrm>
            <a:off x="3363700" y="22093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2"/>
          </p:nvPr>
        </p:nvSpPr>
        <p:spPr>
          <a:xfrm>
            <a:off x="6639700" y="4418650"/>
            <a:ext cx="3276000" cy="2052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914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D857-A6C0-4212-8677-2D68D27E541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F42FE-CA73-4E21-BCEF-9098910E3F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5"/>
          <p:cNvSpPr>
            <a:spLocks noGrp="1"/>
          </p:cNvSpPr>
          <p:nvPr>
            <p:ph type="pic" sz="quarter" idx="16"/>
          </p:nvPr>
        </p:nvSpPr>
        <p:spPr>
          <a:xfrm>
            <a:off x="0" y="1143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7"/>
          </p:nvPr>
        </p:nvSpPr>
        <p:spPr>
          <a:xfrm>
            <a:off x="3339500" y="757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5"/>
          <p:cNvSpPr>
            <a:spLocks noGrp="1"/>
          </p:cNvSpPr>
          <p:nvPr>
            <p:ph type="pic" sz="quarter" idx="18"/>
          </p:nvPr>
        </p:nvSpPr>
        <p:spPr>
          <a:xfrm>
            <a:off x="7163400" y="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5"/>
          <p:cNvSpPr>
            <a:spLocks noGrp="1"/>
          </p:cNvSpPr>
          <p:nvPr>
            <p:ph type="pic" sz="quarter" idx="19"/>
          </p:nvPr>
        </p:nvSpPr>
        <p:spPr>
          <a:xfrm>
            <a:off x="0" y="223615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Рисунок 5"/>
          <p:cNvSpPr>
            <a:spLocks noGrp="1"/>
          </p:cNvSpPr>
          <p:nvPr>
            <p:ph type="pic" sz="quarter" idx="20"/>
          </p:nvPr>
        </p:nvSpPr>
        <p:spPr>
          <a:xfrm>
            <a:off x="6639700" y="2052000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1"/>
          </p:nvPr>
        </p:nvSpPr>
        <p:spPr>
          <a:xfrm>
            <a:off x="3363700" y="2209325"/>
            <a:ext cx="3276000" cy="2052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2"/>
          </p:nvPr>
        </p:nvSpPr>
        <p:spPr>
          <a:xfrm>
            <a:off x="6639700" y="4418650"/>
            <a:ext cx="3276000" cy="2052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787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2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1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2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57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8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8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2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D72E-12D8-43A6-831D-202464BE3A95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86C4-62BB-416A-8F0C-7DC0E92B8A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30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NUL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6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5.png"/><Relationship Id="rId10" Type="http://schemas.openxmlformats.org/officeDocument/2006/relationships/image" Target="NUL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Э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" y="182369"/>
            <a:ext cx="4172444" cy="720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1468" y="1538351"/>
            <a:ext cx="5904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СТУДЕНЧЕСКОЕ ДОБРОВОЛЬНОЕ ОБЪЕДИНЕНИЕ ИНКЛЮЗИВНЫХ ВОЛОНТЕРОВ </a:t>
            </a:r>
            <a:r>
              <a:rPr lang="ru-RU" sz="4000" b="1" spc="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«ГРАНИЦ.NET»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6334"/>
          <a:stretch/>
        </p:blipFill>
        <p:spPr>
          <a:xfrm>
            <a:off x="6095999" y="3047999"/>
            <a:ext cx="6096000" cy="3805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97109" y="2644170"/>
            <a:ext cx="5893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«Самый маленький поступок доброты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стоит больше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, чем самые великие намерения» </a:t>
            </a:r>
            <a:endParaRPr lang="en-US" sz="2400" b="1" dirty="0" smtClean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Оскар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Уайльд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915" y="5930316"/>
            <a:ext cx="5848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Спикер: </a:t>
            </a:r>
          </a:p>
          <a:p>
            <a:r>
              <a:rPr lang="ru-RU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Марсавина</a:t>
            </a:r>
            <a:r>
              <a:rPr 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 Анастасия </a:t>
            </a:r>
          </a:p>
          <a:p>
            <a:r>
              <a:rPr 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Специалист Центра инклюзивного сопровождения НГТУ</a:t>
            </a:r>
            <a:endParaRPr lang="ru-RU" b="1" kern="0" dirty="0">
              <a:solidFill>
                <a:schemeClr val="tx1">
                  <a:lumMod val="85000"/>
                  <a:lumOff val="15000"/>
                </a:schemeClr>
              </a:solidFill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2" descr="https://sun9-3.userapi.com/impg/NFM_IKr2O5I66DMDwpwETFtgI5TAAmjZWK516A/wtCTWhMT9Cg.jpg?size=1024x524&amp;quality=95&amp;sign=7918c8017b174879c3cd7615ad5d877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87" r="3586" b="4400"/>
          <a:stretch/>
        </p:blipFill>
        <p:spPr bwMode="auto">
          <a:xfrm>
            <a:off x="4420366" y="82041"/>
            <a:ext cx="1631403" cy="8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3120" y="2150409"/>
            <a:ext cx="5032491" cy="47075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4F3C111-D251-411D-AB41-12EDE2FA8CF0}"/>
              </a:ext>
            </a:extLst>
          </p:cNvPr>
          <p:cNvSpPr/>
          <p:nvPr/>
        </p:nvSpPr>
        <p:spPr>
          <a:xfrm>
            <a:off x="-1" y="2644423"/>
            <a:ext cx="7484427" cy="384428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4F3C111-D251-411D-AB41-12EDE2FA8CF0}"/>
              </a:ext>
            </a:extLst>
          </p:cNvPr>
          <p:cNvSpPr/>
          <p:nvPr/>
        </p:nvSpPr>
        <p:spPr>
          <a:xfrm>
            <a:off x="0" y="2644423"/>
            <a:ext cx="7484427" cy="38442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Инклюзивное </a:t>
            </a:r>
            <a:r>
              <a:rPr lang="ru-RU" sz="3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волонтерство</a:t>
            </a:r>
            <a:r>
              <a:rPr lang="ru-RU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это особое направление волонтерской деятельности, которое, с одной стороны, направлено на помощь людям с инвалидностью и ограниченными возможностями здоровья, а с другой — на их интеграцию в волонтерскую деятельность.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B14C29-EAB3-440A-B6F8-0C7ED70C0ADF}"/>
              </a:ext>
            </a:extLst>
          </p:cNvPr>
          <p:cNvSpPr txBox="1"/>
          <p:nvPr/>
        </p:nvSpPr>
        <p:spPr>
          <a:xfrm>
            <a:off x="222487" y="1227079"/>
            <a:ext cx="11603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…ИНКЛЮЗИВНЫЙ волонтер?..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081107" y="5837975"/>
            <a:ext cx="134504" cy="6507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6FBC40E-F405-4A88-909E-41773A27E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7" r="17260"/>
          <a:stretch/>
        </p:blipFill>
        <p:spPr bwMode="auto">
          <a:xfrm>
            <a:off x="7863464" y="2240074"/>
            <a:ext cx="3962384" cy="46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НЭ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" y="182369"/>
            <a:ext cx="4172444" cy="720570"/>
          </a:xfrm>
          <a:prstGeom prst="rect">
            <a:avLst/>
          </a:prstGeom>
          <a:noFill/>
        </p:spPr>
      </p:pic>
      <p:pic>
        <p:nvPicPr>
          <p:cNvPr id="19" name="Picture 2" descr="https://sun9-3.userapi.com/impg/NFM_IKr2O5I66DMDwpwETFtgI5TAAmjZWK516A/wtCTWhMT9Cg.jpg?size=1024x524&amp;quality=95&amp;sign=7918c8017b174879c3cd7615ad5d877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87" r="3586" b="4400"/>
          <a:stretch/>
        </p:blipFill>
        <p:spPr bwMode="auto">
          <a:xfrm>
            <a:off x="4420366" y="82041"/>
            <a:ext cx="1631403" cy="8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9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0BA01B-F044-4848-A327-7CC33F9E7214}"/>
              </a:ext>
            </a:extLst>
          </p:cNvPr>
          <p:cNvSpPr/>
          <p:nvPr/>
        </p:nvSpPr>
        <p:spPr>
          <a:xfrm>
            <a:off x="0" y="-11735"/>
            <a:ext cx="12192000" cy="3683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D8E7DF2-9107-4BDB-9232-C6FD4050682F}"/>
              </a:ext>
            </a:extLst>
          </p:cNvPr>
          <p:cNvSpPr/>
          <p:nvPr/>
        </p:nvSpPr>
        <p:spPr>
          <a:xfrm>
            <a:off x="812992" y="2602138"/>
            <a:ext cx="2101757" cy="21119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B12901-90FC-4F11-9D47-519AF2506DED}"/>
              </a:ext>
            </a:extLst>
          </p:cNvPr>
          <p:cNvSpPr txBox="1"/>
          <p:nvPr/>
        </p:nvSpPr>
        <p:spPr>
          <a:xfrm>
            <a:off x="152141" y="879630"/>
            <a:ext cx="4693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 Narrow" panose="020B0606020202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Наша команда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3D83609-0FD2-4967-852B-26D6DD9FB105}"/>
              </a:ext>
            </a:extLst>
          </p:cNvPr>
          <p:cNvCxnSpPr/>
          <p:nvPr/>
        </p:nvCxnSpPr>
        <p:spPr>
          <a:xfrm flipH="1" flipV="1">
            <a:off x="5727786" y="805709"/>
            <a:ext cx="23790" cy="15984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669117D9-DD4A-43DA-947A-747A9C30D6F4}"/>
              </a:ext>
            </a:extLst>
          </p:cNvPr>
          <p:cNvSpPr/>
          <p:nvPr/>
        </p:nvSpPr>
        <p:spPr>
          <a:xfrm>
            <a:off x="4024820" y="2643325"/>
            <a:ext cx="2101757" cy="21119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E69CF9-442A-4374-B7DE-19D26FAA81DD}"/>
              </a:ext>
            </a:extLst>
          </p:cNvPr>
          <p:cNvSpPr txBox="1"/>
          <p:nvPr/>
        </p:nvSpPr>
        <p:spPr>
          <a:xfrm>
            <a:off x="4040969" y="4750796"/>
            <a:ext cx="2101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Шевченко Анастасия Олеговна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8FDC87-B8A6-4AA8-B6B9-62ED084B7945}"/>
              </a:ext>
            </a:extLst>
          </p:cNvPr>
          <p:cNvSpPr txBox="1"/>
          <p:nvPr/>
        </p:nvSpPr>
        <p:spPr>
          <a:xfrm>
            <a:off x="814659" y="4771398"/>
            <a:ext cx="2101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Радзиевская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Маргарита</a:t>
            </a:r>
          </a:p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Васильевна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B9ACF72-E479-48A0-88F2-78C59CB4A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t="1790" r="9238" b="45992"/>
          <a:stretch/>
        </p:blipFill>
        <p:spPr bwMode="auto">
          <a:xfrm>
            <a:off x="907346" y="2669152"/>
            <a:ext cx="1921843" cy="2045639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B01FEE1-65F2-40B5-BE4E-F8D9D5868B2A}"/>
              </a:ext>
            </a:extLst>
          </p:cNvPr>
          <p:cNvSpPr txBox="1"/>
          <p:nvPr/>
        </p:nvSpPr>
        <p:spPr>
          <a:xfrm>
            <a:off x="3912093" y="5657671"/>
            <a:ext cx="2230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Секретарь студенческого </a:t>
            </a:r>
            <a:r>
              <a:rPr lang="ru-RU" dirty="0">
                <a:latin typeface="Arial Narrow" panose="020B0606020202030204" pitchFamily="34" charset="0"/>
                <a:cs typeface="Calibri" panose="020F0502020204030204" pitchFamily="34" charset="0"/>
              </a:rPr>
              <a:t>добровольного объединения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E07698A-F92C-4D39-9D40-BE742F06E44A}"/>
              </a:ext>
            </a:extLst>
          </p:cNvPr>
          <p:cNvCxnSpPr>
            <a:cxnSpLocks/>
          </p:cNvCxnSpPr>
          <p:nvPr/>
        </p:nvCxnSpPr>
        <p:spPr>
          <a:xfrm>
            <a:off x="4267199" y="5692347"/>
            <a:ext cx="1722101" cy="933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384BE43-F342-4DAC-827A-F7A32FB8743F}"/>
              </a:ext>
            </a:extLst>
          </p:cNvPr>
          <p:cNvCxnSpPr>
            <a:cxnSpLocks/>
          </p:cNvCxnSpPr>
          <p:nvPr/>
        </p:nvCxnSpPr>
        <p:spPr>
          <a:xfrm>
            <a:off x="1073294" y="5730556"/>
            <a:ext cx="166244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BAAC5-ED93-420B-9D40-19022F751F30}"/>
              </a:ext>
            </a:extLst>
          </p:cNvPr>
          <p:cNvSpPr txBox="1"/>
          <p:nvPr/>
        </p:nvSpPr>
        <p:spPr>
          <a:xfrm>
            <a:off x="925161" y="5690318"/>
            <a:ext cx="1890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Руководитель студенческого добровольного объединения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8E3921-FC48-44CA-8C64-723FD8F560E0}"/>
              </a:ext>
            </a:extLst>
          </p:cNvPr>
          <p:cNvSpPr txBox="1"/>
          <p:nvPr/>
        </p:nvSpPr>
        <p:spPr>
          <a:xfrm>
            <a:off x="5822926" y="740559"/>
            <a:ext cx="61465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  <a:ea typeface="Roboto Condensed Light" panose="02000000000000000000" pitchFamily="2" charset="0"/>
                <a:cs typeface="Calibri" panose="020F0502020204030204" pitchFamily="34" charset="0"/>
              </a:rPr>
              <a:t>4</a:t>
            </a:r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Condensed Light" panose="02000000000000000000" pitchFamily="2" charset="0"/>
                <a:cs typeface="Calibri" panose="020F0502020204030204" pitchFamily="34" charset="0"/>
              </a:rPr>
              <a:t>4</a:t>
            </a:r>
            <a:endParaRPr lang="ru-RU" sz="4800" dirty="0" smtClean="0">
              <a:solidFill>
                <a:schemeClr val="bg1"/>
              </a:solidFill>
              <a:latin typeface="Arial Black" panose="020B0A04020102020204" pitchFamily="34" charset="0"/>
              <a:ea typeface="Roboto Condensed Light" panose="02000000000000000000" pitchFamily="2" charset="0"/>
              <a:cs typeface="Calibri" panose="020F050202020403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  <a:ea typeface="Roboto Condensed Light" panose="02000000000000000000" pitchFamily="2" charset="0"/>
                <a:cs typeface="Calibri" panose="020F0502020204030204" pitchFamily="34" charset="0"/>
              </a:rPr>
              <a:t>Студента с нормой здоровья и с инвалидностью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  <a:ea typeface="Roboto Condensed Light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47780" y="3117828"/>
            <a:ext cx="4421716" cy="333019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427" y="3223759"/>
            <a:ext cx="4127037" cy="3095278"/>
          </a:xfrm>
          <a:prstGeom prst="rect">
            <a:avLst/>
          </a:prstGeom>
        </p:spPr>
      </p:pic>
      <p:pic>
        <p:nvPicPr>
          <p:cNvPr id="1028" name="Picture 4" descr="https://sun9-32.userapi.com/impg/bTD2Yibozkr7hMftOTPDskdbo8yKRgDrGiyCPg/58a4K5bPr9Y.jpg?size=878x1133&amp;quality=95&amp;sign=873501f8f4373f0184065f7148b46621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20122" r="24178" b="35820"/>
          <a:stretch/>
        </p:blipFill>
        <p:spPr bwMode="auto">
          <a:xfrm>
            <a:off x="4158076" y="2732120"/>
            <a:ext cx="1867542" cy="19442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3"/>
          <p:cNvPicPr preferRelativeResize="0"/>
          <p:nvPr/>
        </p:nvPicPr>
        <p:blipFill rotWithShape="1">
          <a:blip r:embed="rId3" cstate="print">
            <a:alphaModFix amt="57000"/>
          </a:blip>
          <a:srcRect t="43901" r="2183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 descr="C:\Users\USER\Desktop\WhatsApp Image 2023-02-09 at 09.54.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8022" y="505338"/>
            <a:ext cx="5025082" cy="5668921"/>
          </a:xfrm>
          <a:prstGeom prst="rect">
            <a:avLst/>
          </a:prstGeom>
          <a:noFill/>
        </p:spPr>
      </p:pic>
      <p:sp>
        <p:nvSpPr>
          <p:cNvPr id="306" name="Google Shape;306;p33"/>
          <p:cNvSpPr txBox="1"/>
          <p:nvPr/>
        </p:nvSpPr>
        <p:spPr>
          <a:xfrm>
            <a:off x="84503" y="908590"/>
            <a:ext cx="4809308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6"/>
              </a:lnSpc>
            </a:pPr>
            <a:r>
              <a:rPr lang="ru-RU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Nunito Light"/>
                <a:cs typeface="Nunito Light"/>
                <a:sym typeface="Nunito Light"/>
              </a:rPr>
              <a:t>СОБРАНИЯ</a:t>
            </a:r>
            <a:endParaRPr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Google Shape;309;p33"/>
          <p:cNvGrpSpPr/>
          <p:nvPr/>
        </p:nvGrpSpPr>
        <p:grpSpPr>
          <a:xfrm>
            <a:off x="-212123" y="3614466"/>
            <a:ext cx="6649085" cy="1422055"/>
            <a:chOff x="0" y="-28575"/>
            <a:chExt cx="13298170" cy="2844110"/>
          </a:xfrm>
        </p:grpSpPr>
        <p:sp>
          <p:nvSpPr>
            <p:cNvPr id="310" name="Google Shape;310;p33"/>
            <p:cNvSpPr txBox="1"/>
            <p:nvPr/>
          </p:nvSpPr>
          <p:spPr>
            <a:xfrm>
              <a:off x="2271578" y="747277"/>
              <a:ext cx="11026592" cy="2068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20"/>
                </a:lnSpc>
              </a:pPr>
              <a:r>
                <a:rPr lang="ru-RU" sz="2400" dirty="0" smtClean="0">
                  <a:solidFill>
                    <a:srgbClr val="000000"/>
                  </a:solidFill>
                  <a:ea typeface="Nunito Light"/>
                  <a:cs typeface="Nunito Light"/>
                  <a:sym typeface="Nunito Light"/>
                </a:rPr>
                <a:t>Обучение по работе с </a:t>
              </a:r>
              <a:r>
                <a:rPr lang="ru-RU" sz="2400" dirty="0" err="1" smtClean="0">
                  <a:solidFill>
                    <a:srgbClr val="000000"/>
                  </a:solidFill>
                  <a:ea typeface="Nunito Light"/>
                  <a:cs typeface="Nunito Light"/>
                  <a:sym typeface="Nunito Light"/>
                </a:rPr>
                <a:t>ассистивным</a:t>
              </a:r>
              <a:r>
                <a:rPr lang="ru-RU" sz="2400" dirty="0" smtClean="0">
                  <a:solidFill>
                    <a:srgbClr val="000000"/>
                  </a:solidFill>
                  <a:ea typeface="Nunito Light"/>
                  <a:cs typeface="Nunito Light"/>
                  <a:sym typeface="Nunito Light"/>
                </a:rPr>
                <a:t> оборудованием</a:t>
              </a:r>
              <a:endParaRPr sz="2400" dirty="0"/>
            </a:p>
          </p:txBody>
        </p:sp>
        <p:sp>
          <p:nvSpPr>
            <p:cNvPr id="311" name="Google Shape;311;p33"/>
            <p:cNvSpPr txBox="1"/>
            <p:nvPr/>
          </p:nvSpPr>
          <p:spPr>
            <a:xfrm>
              <a:off x="0" y="-28575"/>
              <a:ext cx="6525900" cy="1034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34"/>
                </a:lnSpc>
              </a:pPr>
              <a:endParaRPr sz="2400" dirty="0">
                <a:ea typeface="Nunito Sans Black"/>
                <a:cs typeface="Nunito Sans Black"/>
                <a:sym typeface="Nunito Sans Black"/>
              </a:endParaRPr>
            </a:p>
          </p:txBody>
        </p:sp>
      </p:grpSp>
      <p:grpSp>
        <p:nvGrpSpPr>
          <p:cNvPr id="3" name="Google Shape;312;p33"/>
          <p:cNvGrpSpPr/>
          <p:nvPr/>
        </p:nvGrpSpPr>
        <p:grpSpPr>
          <a:xfrm>
            <a:off x="874317" y="4818840"/>
            <a:ext cx="5951947" cy="1710726"/>
            <a:chOff x="-223158" y="-28575"/>
            <a:chExt cx="6355158" cy="3421452"/>
          </a:xfrm>
        </p:grpSpPr>
        <p:sp>
          <p:nvSpPr>
            <p:cNvPr id="313" name="Google Shape;313;p33"/>
            <p:cNvSpPr txBox="1"/>
            <p:nvPr/>
          </p:nvSpPr>
          <p:spPr>
            <a:xfrm>
              <a:off x="-223158" y="290489"/>
              <a:ext cx="6132028" cy="3102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20"/>
                </a:lnSpc>
              </a:pPr>
              <a:r>
                <a:rPr lang="ru-RU" sz="2400" dirty="0" smtClean="0">
                  <a:solidFill>
                    <a:srgbClr val="000000"/>
                  </a:solidFill>
                  <a:sym typeface="Nunito Light"/>
                </a:rPr>
                <a:t>Сопровождения лиц разных нозологий на мероприятиях</a:t>
              </a:r>
              <a:endParaRPr sz="2400" dirty="0"/>
            </a:p>
          </p:txBody>
        </p:sp>
        <p:sp>
          <p:nvSpPr>
            <p:cNvPr id="314" name="Google Shape;314;p33"/>
            <p:cNvSpPr txBox="1"/>
            <p:nvPr/>
          </p:nvSpPr>
          <p:spPr>
            <a:xfrm>
              <a:off x="0" y="-28575"/>
              <a:ext cx="6132000" cy="1034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34"/>
                </a:lnSpc>
              </a:pPr>
              <a:endParaRPr sz="2400" dirty="0">
                <a:ea typeface="Nunito Sans Black"/>
                <a:cs typeface="Nunito Sans Black"/>
                <a:sym typeface="Nunito Sans Black"/>
              </a:endParaRPr>
            </a:p>
          </p:txBody>
        </p:sp>
      </p:grpSp>
      <p:grpSp>
        <p:nvGrpSpPr>
          <p:cNvPr id="4" name="Google Shape;315;p33"/>
          <p:cNvGrpSpPr/>
          <p:nvPr/>
        </p:nvGrpSpPr>
        <p:grpSpPr>
          <a:xfrm>
            <a:off x="609150" y="4494571"/>
            <a:ext cx="5927169" cy="2064046"/>
            <a:chOff x="0" y="-28575"/>
            <a:chExt cx="11854338" cy="4128092"/>
          </a:xfrm>
        </p:grpSpPr>
        <p:sp>
          <p:nvSpPr>
            <p:cNvPr id="316" name="Google Shape;316;p33"/>
            <p:cNvSpPr txBox="1"/>
            <p:nvPr/>
          </p:nvSpPr>
          <p:spPr>
            <a:xfrm>
              <a:off x="591520" y="3065387"/>
              <a:ext cx="11262818" cy="1034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20"/>
                </a:lnSpc>
              </a:pPr>
              <a:r>
                <a:rPr lang="ru-RU" sz="2400" dirty="0" smtClean="0">
                  <a:solidFill>
                    <a:srgbClr val="000000"/>
                  </a:solidFill>
                  <a:sym typeface="Nunito Light"/>
                </a:rPr>
                <a:t>Мастер-классы, тренинги, </a:t>
              </a:r>
              <a:r>
                <a:rPr lang="ru-RU" sz="2400" dirty="0" err="1" smtClean="0">
                  <a:solidFill>
                    <a:srgbClr val="000000"/>
                  </a:solidFill>
                  <a:sym typeface="Nunito Light"/>
                </a:rPr>
                <a:t>интенсивы</a:t>
              </a:r>
              <a:endParaRPr sz="2400" dirty="0"/>
            </a:p>
          </p:txBody>
        </p:sp>
        <p:sp>
          <p:nvSpPr>
            <p:cNvPr id="317" name="Google Shape;317;p33"/>
            <p:cNvSpPr txBox="1"/>
            <p:nvPr/>
          </p:nvSpPr>
          <p:spPr>
            <a:xfrm>
              <a:off x="0" y="-28575"/>
              <a:ext cx="6132000" cy="1034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40034"/>
                </a:lnSpc>
              </a:pPr>
              <a:endParaRPr sz="2400" dirty="0">
                <a:ea typeface="Nunito Sans Black"/>
                <a:cs typeface="Nunito Sans Black"/>
                <a:sym typeface="Nunito Sans Black"/>
              </a:endParaRPr>
            </a:p>
          </p:txBody>
        </p:sp>
      </p:grpSp>
      <p:sp>
        <p:nvSpPr>
          <p:cNvPr id="23" name="Google Shape;292;p32"/>
          <p:cNvSpPr/>
          <p:nvPr/>
        </p:nvSpPr>
        <p:spPr>
          <a:xfrm>
            <a:off x="561441" y="4212148"/>
            <a:ext cx="206813" cy="329052"/>
          </a:xfrm>
          <a:custGeom>
            <a:avLst/>
            <a:gdLst/>
            <a:ahLst/>
            <a:cxnLst/>
            <a:rect l="l" t="t" r="r" b="b"/>
            <a:pathLst>
              <a:path w="108939" h="173328" extrusionOk="0">
                <a:moveTo>
                  <a:pt x="0" y="0"/>
                </a:moveTo>
                <a:lnTo>
                  <a:pt x="108939" y="0"/>
                </a:lnTo>
                <a:lnTo>
                  <a:pt x="108939" y="173328"/>
                </a:lnTo>
                <a:lnTo>
                  <a:pt x="0" y="17332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24" name="Google Shape;292;p32"/>
          <p:cNvSpPr/>
          <p:nvPr/>
        </p:nvSpPr>
        <p:spPr>
          <a:xfrm>
            <a:off x="556792" y="5142379"/>
            <a:ext cx="206813" cy="329052"/>
          </a:xfrm>
          <a:custGeom>
            <a:avLst/>
            <a:gdLst/>
            <a:ahLst/>
            <a:cxnLst/>
            <a:rect l="l" t="t" r="r" b="b"/>
            <a:pathLst>
              <a:path w="108939" h="173328" extrusionOk="0">
                <a:moveTo>
                  <a:pt x="0" y="0"/>
                </a:moveTo>
                <a:lnTo>
                  <a:pt x="108939" y="0"/>
                </a:lnTo>
                <a:lnTo>
                  <a:pt x="108939" y="173328"/>
                </a:lnTo>
                <a:lnTo>
                  <a:pt x="0" y="17332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25" name="Google Shape;292;p32"/>
          <p:cNvSpPr/>
          <p:nvPr/>
        </p:nvSpPr>
        <p:spPr>
          <a:xfrm>
            <a:off x="561442" y="6203850"/>
            <a:ext cx="206813" cy="329052"/>
          </a:xfrm>
          <a:custGeom>
            <a:avLst/>
            <a:gdLst/>
            <a:ahLst/>
            <a:cxnLst/>
            <a:rect l="l" t="t" r="r" b="b"/>
            <a:pathLst>
              <a:path w="108939" h="173328" extrusionOk="0">
                <a:moveTo>
                  <a:pt x="0" y="0"/>
                </a:moveTo>
                <a:lnTo>
                  <a:pt x="108939" y="0"/>
                </a:lnTo>
                <a:lnTo>
                  <a:pt x="108939" y="173328"/>
                </a:lnTo>
                <a:lnTo>
                  <a:pt x="0" y="17332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</p:sp>
      <p:sp>
        <p:nvSpPr>
          <p:cNvPr id="26" name="Google Shape;308;p33"/>
          <p:cNvSpPr txBox="1"/>
          <p:nvPr/>
        </p:nvSpPr>
        <p:spPr>
          <a:xfrm>
            <a:off x="733708" y="2663613"/>
            <a:ext cx="5593492" cy="79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 smtClean="0">
                <a:solidFill>
                  <a:srgbClr val="000000"/>
                </a:solidFill>
                <a:ea typeface="Nunito Light"/>
                <a:cs typeface="Nunito Light"/>
                <a:sym typeface="Nunito Sans Black"/>
              </a:rPr>
              <a:t>ТЕОРЕТИЧЕСКИЙ АСПЕКТ</a:t>
            </a:r>
            <a:endParaRPr lang="ru-RU" sz="2800" b="1" dirty="0" smtClean="0">
              <a:solidFill>
                <a:srgbClr val="000000"/>
              </a:solidFill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27" name="Google Shape;308;p33"/>
          <p:cNvSpPr txBox="1"/>
          <p:nvPr/>
        </p:nvSpPr>
        <p:spPr>
          <a:xfrm>
            <a:off x="773066" y="3343141"/>
            <a:ext cx="5593492" cy="797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800" b="1" dirty="0" smtClean="0">
                <a:solidFill>
                  <a:srgbClr val="000000"/>
                </a:solidFill>
                <a:ea typeface="Nunito Light"/>
                <a:cs typeface="Nunito Light"/>
                <a:sym typeface="Nunito Sans Black"/>
              </a:rPr>
              <a:t>ПРАКТИЧЕСКИЙ АСПЕКТ</a:t>
            </a:r>
            <a:endParaRPr lang="ru-RU" sz="2800" b="1" dirty="0" smtClean="0">
              <a:solidFill>
                <a:srgbClr val="000000"/>
              </a:solidFill>
              <a:ea typeface="Nunito Light"/>
              <a:cs typeface="Nunito Light"/>
              <a:sym typeface="Nunito Light"/>
            </a:endParaRPr>
          </a:p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08596"/>
            <a:ext cx="4061789" cy="3570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9880822" y="3103247"/>
            <a:ext cx="4061789" cy="3570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НЭ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6" y="167427"/>
            <a:ext cx="4172444" cy="720570"/>
          </a:xfrm>
          <a:prstGeom prst="rect">
            <a:avLst/>
          </a:prstGeom>
          <a:noFill/>
        </p:spPr>
      </p:pic>
      <p:pic>
        <p:nvPicPr>
          <p:cNvPr id="32" name="Picture 2" descr="https://sun9-3.userapi.com/impg/NFM_IKr2O5I66DMDwpwETFtgI5TAAmjZWK516A/wtCTWhMT9Cg.jpg?size=1024x524&amp;quality=95&amp;sign=7918c8017b174879c3cd7615ad5d8779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87" r="3586" b="4400"/>
          <a:stretch/>
        </p:blipFill>
        <p:spPr bwMode="auto">
          <a:xfrm>
            <a:off x="4464597" y="67099"/>
            <a:ext cx="1631403" cy="8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5-конечная звезда 22">
            <a:extLst>
              <a:ext uri="{FF2B5EF4-FFF2-40B4-BE49-F238E27FC236}">
                <a16:creationId xmlns:a16="http://schemas.microsoft.com/office/drawing/2014/main" id="{6D528020-D095-4A66-8102-B7CE17818884}"/>
              </a:ext>
            </a:extLst>
          </p:cNvPr>
          <p:cNvSpPr/>
          <p:nvPr/>
        </p:nvSpPr>
        <p:spPr>
          <a:xfrm>
            <a:off x="185146" y="2755400"/>
            <a:ext cx="469899" cy="428625"/>
          </a:xfrm>
          <a:prstGeom prst="star5">
            <a:avLst>
              <a:gd name="adj" fmla="val 27057"/>
              <a:gd name="hf" fmla="val 105146"/>
              <a:gd name="vf" fmla="val 110557"/>
            </a:avLst>
          </a:prstGeom>
          <a:solidFill>
            <a:schemeClr val="bg1"/>
          </a:solidFill>
          <a:ln w="38100" cap="rnd">
            <a:solidFill>
              <a:srgbClr val="002060"/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22">
            <a:extLst>
              <a:ext uri="{FF2B5EF4-FFF2-40B4-BE49-F238E27FC236}">
                <a16:creationId xmlns:a16="http://schemas.microsoft.com/office/drawing/2014/main" id="{6D528020-D095-4A66-8102-B7CE17818884}"/>
              </a:ext>
            </a:extLst>
          </p:cNvPr>
          <p:cNvSpPr/>
          <p:nvPr/>
        </p:nvSpPr>
        <p:spPr>
          <a:xfrm>
            <a:off x="185146" y="3436347"/>
            <a:ext cx="469899" cy="428625"/>
          </a:xfrm>
          <a:prstGeom prst="star5">
            <a:avLst>
              <a:gd name="adj" fmla="val 27057"/>
              <a:gd name="hf" fmla="val 105146"/>
              <a:gd name="vf" fmla="val 110557"/>
            </a:avLst>
          </a:prstGeom>
          <a:solidFill>
            <a:schemeClr val="bg1"/>
          </a:solidFill>
          <a:ln w="38100" cap="rnd">
            <a:solidFill>
              <a:srgbClr val="002060"/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8646"/>
            <a:ext cx="2295144" cy="68766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E1FC6B4-760F-49BE-90E1-210BCEEB1382}"/>
              </a:ext>
            </a:extLst>
          </p:cNvPr>
          <p:cNvSpPr/>
          <p:nvPr/>
        </p:nvSpPr>
        <p:spPr>
          <a:xfrm>
            <a:off x="1547623" y="739323"/>
            <a:ext cx="1495042" cy="13637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FE1FC6B4-760F-49BE-90E1-210BCEEB1382}"/>
              </a:ext>
            </a:extLst>
          </p:cNvPr>
          <p:cNvSpPr/>
          <p:nvPr/>
        </p:nvSpPr>
        <p:spPr>
          <a:xfrm>
            <a:off x="1547623" y="2292579"/>
            <a:ext cx="1495042" cy="13637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E1FC6B4-760F-49BE-90E1-210BCEEB1382}"/>
              </a:ext>
            </a:extLst>
          </p:cNvPr>
          <p:cNvSpPr/>
          <p:nvPr/>
        </p:nvSpPr>
        <p:spPr>
          <a:xfrm>
            <a:off x="1547623" y="3814386"/>
            <a:ext cx="1495042" cy="13637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E1FC6B4-760F-49BE-90E1-210BCEEB1382}"/>
              </a:ext>
            </a:extLst>
          </p:cNvPr>
          <p:cNvSpPr/>
          <p:nvPr/>
        </p:nvSpPr>
        <p:spPr>
          <a:xfrm>
            <a:off x="1547623" y="5336193"/>
            <a:ext cx="1495042" cy="13637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BF8BDF41-EF22-44B5-BEC7-CF577CAE5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5" b="20723"/>
          <a:stretch/>
        </p:blipFill>
        <p:spPr bwMode="auto">
          <a:xfrm>
            <a:off x="1691103" y="3910128"/>
            <a:ext cx="1117149" cy="1157602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D6B8F9-F4BB-4783-8AC9-B68086ED978F}"/>
              </a:ext>
            </a:extLst>
          </p:cNvPr>
          <p:cNvSpPr txBox="1"/>
          <p:nvPr/>
        </p:nvSpPr>
        <p:spPr>
          <a:xfrm>
            <a:off x="2844630" y="3910128"/>
            <a:ext cx="46461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К.фил.н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.,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доцент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каф. СРСА </a:t>
            </a:r>
            <a:r>
              <a:rPr lang="ru-RU" sz="1600" dirty="0" err="1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СРСА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 НГТУ,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зам. директора по стратегическому развитию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ИСТ НГТУ, зам.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директора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ресурсного учебно-методического центра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по обучению инвалидов и лиц с ОВЗ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НГТУ</a:t>
            </a:r>
            <a:endParaRPr lang="ru-RU" sz="1600" dirty="0">
              <a:latin typeface="Calibri" panose="020F0502020204030204" pitchFamily="34" charset="0"/>
              <a:ea typeface="Roboto Light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45" y="2504426"/>
            <a:ext cx="1547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Осьмук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Людмила Алексеевна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292" y="5505169"/>
            <a:ext cx="1547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Дегтярева Валерия Викторовна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145" y="3983362"/>
            <a:ext cx="1547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Жданова Инна Валерьевна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145" y="959556"/>
            <a:ext cx="1547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Можейкина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юдмила Борисовна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D3FCFF-6A52-4BE5-B508-F086642948D6}"/>
              </a:ext>
            </a:extLst>
          </p:cNvPr>
          <p:cNvSpPr txBox="1"/>
          <p:nvPr/>
        </p:nvSpPr>
        <p:spPr>
          <a:xfrm>
            <a:off x="2844630" y="975094"/>
            <a:ext cx="4646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К.псих.н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., проректор по воспитательной работе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НГТУ, руководитель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управления молодежной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политики НГТУ, доцент кафедры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СРСА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ИСТ НГТУ</a:t>
            </a:r>
            <a:endParaRPr lang="ru-RU" sz="1600" dirty="0">
              <a:latin typeface="Calibri" panose="020F0502020204030204" pitchFamily="34" charset="0"/>
              <a:ea typeface="Roboto Light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54401" y="962244"/>
            <a:ext cx="4591649" cy="415445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490778" y="5372502"/>
            <a:ext cx="459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oboto Thin" panose="02000000000000000000" pitchFamily="2" charset="0"/>
                <a:cs typeface="Calibri" panose="020F0502020204030204" pitchFamily="34" charset="0"/>
              </a:rPr>
              <a:t>Нам помогают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Roboto Thin" panose="02000000000000000000" pitchFamily="2" charset="0"/>
                <a:cs typeface="Calibri" panose="020F0502020204030204" pitchFamily="34" charset="0"/>
              </a:rPr>
              <a:t>лучшие 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Roboto Thin" panose="02000000000000000000" pitchFamily="2" charset="0"/>
                <a:cs typeface="Calibri" panose="020F0502020204030204" pitchFamily="34" charset="0"/>
              </a:rPr>
              <a:t>эксперты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oboto Thin" panose="02000000000000000000" pitchFamily="2" charset="0"/>
                <a:cs typeface="Calibri" panose="020F0502020204030204" pitchFamily="34" charset="0"/>
              </a:rPr>
              <a:t>, которые обладают уникальным опытом и знаниями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 Thin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>
            <a:off x="7454401" y="5321482"/>
            <a:ext cx="0" cy="12933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ciu.nstu.ru/kaf/pic/persons/photo_80763_165233041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6" r="1929" b="24921"/>
          <a:stretch/>
        </p:blipFill>
        <p:spPr bwMode="auto">
          <a:xfrm>
            <a:off x="1654724" y="848644"/>
            <a:ext cx="1189906" cy="1161016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iu.nstu.ru/kaf/pic/persons/photo_1658_1450174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9" r="2943" b="13435"/>
          <a:stretch/>
        </p:blipFill>
        <p:spPr bwMode="auto">
          <a:xfrm>
            <a:off x="1654724" y="2389862"/>
            <a:ext cx="1236402" cy="1210076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1D3FCFF-6A52-4BE5-B508-F086642948D6}"/>
              </a:ext>
            </a:extLst>
          </p:cNvPr>
          <p:cNvSpPr txBox="1"/>
          <p:nvPr/>
        </p:nvSpPr>
        <p:spPr>
          <a:xfrm>
            <a:off x="2891126" y="2338891"/>
            <a:ext cx="46461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Профессор, директор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ресурсного учебно-методического центра по обучению инвалидов и лиц с ограниченными возможностями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здоровья, директор ИСТ НГТУ, заведующий кафедрой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СРСА ИСТ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НГТУ</a:t>
            </a:r>
            <a:endParaRPr lang="ru-RU" sz="1600" dirty="0">
              <a:latin typeface="Calibri" panose="020F0502020204030204" pitchFamily="34" charset="0"/>
              <a:ea typeface="Roboto Light" panose="020B0604020202020204" pitchFamily="2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D6B8F9-F4BB-4783-8AC9-B68086ED978F}"/>
              </a:ext>
            </a:extLst>
          </p:cNvPr>
          <p:cNvSpPr txBox="1"/>
          <p:nvPr/>
        </p:nvSpPr>
        <p:spPr>
          <a:xfrm>
            <a:off x="2844629" y="5243149"/>
            <a:ext cx="46461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К.фил.н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.,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доцент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каф. СРСА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ИСТ НГТУ, руководитель Центра инклюзивного сопровождения НГТУ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, 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заместитель 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директора, руководитель Службы консалтинга и </a:t>
            </a:r>
            <a:r>
              <a:rPr lang="ru-RU" sz="1600" dirty="0" err="1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аутсорсингаресурсного</a:t>
            </a:r>
            <a:r>
              <a:rPr lang="ru-RU" sz="1600" dirty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 учебно-методического центра по обучению инвалидов и лиц с ОВЗ НГТУ</a:t>
            </a:r>
          </a:p>
        </p:txBody>
      </p:sp>
      <p:pic>
        <p:nvPicPr>
          <p:cNvPr id="6150" name="Picture 6" descr="https://ciu.nstu.ru/kaf/pic/persons/photo_21040_143088506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4518" r="763" b="25134"/>
          <a:stretch/>
        </p:blipFill>
        <p:spPr bwMode="auto">
          <a:xfrm>
            <a:off x="1616433" y="5425981"/>
            <a:ext cx="1228197" cy="1193129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/>
          <a:srcRect t="16793" b="14647"/>
          <a:stretch/>
        </p:blipFill>
        <p:spPr>
          <a:xfrm>
            <a:off x="7596157" y="1717673"/>
            <a:ext cx="2059685" cy="30596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7454401" y="1180327"/>
            <a:ext cx="4591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Марсавина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 Анастасия Владимировна 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D3FCFF-6A52-4BE5-B508-F086642948D6}"/>
              </a:ext>
            </a:extLst>
          </p:cNvPr>
          <p:cNvSpPr txBox="1"/>
          <p:nvPr/>
        </p:nvSpPr>
        <p:spPr>
          <a:xfrm>
            <a:off x="9676479" y="1603735"/>
            <a:ext cx="23695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Руководитель проекта «Марафон инклюзивного </a:t>
            </a:r>
            <a:r>
              <a:rPr lang="ru-RU" sz="1600" dirty="0" err="1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волонтерства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 Границ.</a:t>
            </a:r>
            <a:r>
              <a:rPr lang="en-US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net</a:t>
            </a:r>
            <a:r>
              <a:rPr lang="ru-RU" sz="1600" dirty="0" smtClean="0">
                <a:latin typeface="Calibri" panose="020F0502020204030204" pitchFamily="34" charset="0"/>
                <a:ea typeface="Roboto Light" panose="020B0604020202020204" pitchFamily="2" charset="0"/>
                <a:cs typeface="Calibri" panose="020F0502020204030204" pitchFamily="34" charset="0"/>
              </a:rPr>
              <a:t>», специалист Центра инклюзивного сопровождения НГТУ, ведущий специалист Центра карьеры и трудоустройства НГТУ, ассистент каф. СРСА ИСТ НГТУ, волонтер со стажем более 12 лет </a:t>
            </a:r>
            <a:endParaRPr lang="ru-RU" sz="1600" dirty="0">
              <a:latin typeface="Calibri" panose="020F0502020204030204" pitchFamily="34" charset="0"/>
              <a:ea typeface="Roboto Light" panose="020B0604020202020204" pitchFamily="2" charset="0"/>
              <a:cs typeface="Calibri" panose="020F0502020204030204" pitchFamily="34" charset="0"/>
            </a:endParaRPr>
          </a:p>
        </p:txBody>
      </p:sp>
      <p:pic>
        <p:nvPicPr>
          <p:cNvPr id="35" name="Picture 4" descr="НЭ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196" y="155284"/>
            <a:ext cx="4172444" cy="720570"/>
          </a:xfrm>
          <a:prstGeom prst="rect">
            <a:avLst/>
          </a:prstGeom>
          <a:noFill/>
        </p:spPr>
      </p:pic>
      <p:pic>
        <p:nvPicPr>
          <p:cNvPr id="36" name="Picture 2" descr="https://sun9-3.userapi.com/impg/NFM_IKr2O5I66DMDwpwETFtgI5TAAmjZWK516A/wtCTWhMT9Cg.jpg?size=1024x524&amp;quality=95&amp;sign=7918c8017b174879c3cd7615ad5d8779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87" r="3586" b="4400"/>
          <a:stretch/>
        </p:blipFill>
        <p:spPr bwMode="auto">
          <a:xfrm>
            <a:off x="10414647" y="54956"/>
            <a:ext cx="1631403" cy="8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467391"/>
            <a:ext cx="12192000" cy="3429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-324241" y="3602243"/>
            <a:ext cx="801709" cy="801709"/>
          </a:xfrm>
          <a:prstGeom prst="frame">
            <a:avLst>
              <a:gd name="adj1" fmla="val 9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1050482" y="4059707"/>
            <a:ext cx="476519" cy="476519"/>
          </a:xfrm>
          <a:prstGeom prst="frame">
            <a:avLst>
              <a:gd name="adj1" fmla="val 9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972457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37714" y="972457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94604" y="972457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2681289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37714" y="2681289"/>
            <a:ext cx="1625600" cy="159657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79428" y="2681289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4390121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37714" y="4390121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579428" y="4390121"/>
            <a:ext cx="1625600" cy="1596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209" y="1224315"/>
            <a:ext cx="504000" cy="50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667" y="1126622"/>
            <a:ext cx="504000" cy="504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70" y="4498668"/>
            <a:ext cx="504000" cy="504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94" y="4521428"/>
            <a:ext cx="504000" cy="504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48" y="1311585"/>
            <a:ext cx="1972668" cy="1972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29" y="4514725"/>
            <a:ext cx="504000" cy="504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69320" y="1926818"/>
            <a:ext cx="147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Обмен опытом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6189" y="1477615"/>
            <a:ext cx="16256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Выход на новый уровень </a:t>
            </a:r>
            <a:r>
              <a:rPr lang="ru-RU" sz="1400" dirty="0" err="1">
                <a:solidFill>
                  <a:schemeClr val="bg1"/>
                </a:solidFill>
              </a:rPr>
              <a:t>волонтерства</a:t>
            </a:r>
            <a:r>
              <a:rPr lang="ru-RU" sz="1400" dirty="0">
                <a:solidFill>
                  <a:schemeClr val="bg1"/>
                </a:solidFill>
              </a:rPr>
              <a:t> среди студентов НГТУ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79427" y="1622308"/>
            <a:ext cx="1703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Влияние на социально-экономическое развитие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79545" y="4885884"/>
            <a:ext cx="1825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Предотвращение оттока молодежи в регионы центральной </a:t>
            </a:r>
          </a:p>
          <a:p>
            <a:pPr algn="ctr"/>
            <a:r>
              <a:rPr lang="ru-RU" sz="1300" dirty="0">
                <a:solidFill>
                  <a:schemeClr val="bg1"/>
                </a:solidFill>
              </a:rPr>
              <a:t>России и зарубежье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46369" y="3331140"/>
            <a:ext cx="1625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Укрепление НГТУ (НЭТИ) на передовых позициях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9319" y="5126446"/>
            <a:ext cx="147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Уникальные навыки и знания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3961" y="5085047"/>
            <a:ext cx="162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Включение в международные тренды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6102" y="3304368"/>
            <a:ext cx="172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Вклад в развитие здорового общества нашего города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613" y="359555"/>
            <a:ext cx="6501619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ru-RU" sz="51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 Не менее важно, </a:t>
            </a:r>
            <a:r>
              <a:rPr lang="ru-RU" sz="5100" dirty="0">
                <a:solidFill>
                  <a:srgbClr val="002060"/>
                </a:solidFill>
                <a:latin typeface="+mj-lt"/>
              </a:rPr>
              <a:t>чем построить ракету…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2142" y="5823711"/>
            <a:ext cx="5621885" cy="108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Наше объединение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ракета для роста и развития современного, грамотного и осознанного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волонтерства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среди студенческого сообщества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749" y="3821805"/>
            <a:ext cx="5687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Каждый из вас может стать </a:t>
            </a:r>
            <a:r>
              <a:rPr lang="ru-RU" sz="36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инклюзивным волонтером!</a:t>
            </a:r>
            <a:endParaRPr lang="ru-RU" sz="36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4D820D-07AA-4CF2-A897-BE632ADA580E}"/>
              </a:ext>
            </a:extLst>
          </p:cNvPr>
          <p:cNvSpPr txBox="1"/>
          <p:nvPr/>
        </p:nvSpPr>
        <p:spPr>
          <a:xfrm>
            <a:off x="6181061" y="6153882"/>
            <a:ext cx="51326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ru-RU" sz="6600" dirty="0">
                <a:solidFill>
                  <a:schemeClr val="bg1"/>
                </a:solidFill>
                <a:latin typeface="+mj-lt"/>
              </a:rPr>
              <a:t>Зачем?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743097-6A9F-4444-9D7A-09A19E741296}"/>
              </a:ext>
            </a:extLst>
          </p:cNvPr>
          <p:cNvSpPr txBox="1"/>
          <p:nvPr/>
        </p:nvSpPr>
        <p:spPr>
          <a:xfrm>
            <a:off x="9555000" y="3378788"/>
            <a:ext cx="16857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Шаг к исключению дискриминации людей с инвалидностью</a:t>
            </a:r>
          </a:p>
        </p:txBody>
      </p:sp>
      <p:pic>
        <p:nvPicPr>
          <p:cNvPr id="30" name="Рисунок 29" descr="Всеобщий доступ контур">
            <a:extLst>
              <a:ext uri="{FF2B5EF4-FFF2-40B4-BE49-F238E27FC236}">
                <a16:creationId xmlns:a16="http://schemas.microsoft.com/office/drawing/2014/main" id="{37A9B407-7977-4738-9AE6-8BB45F9ED3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44287" y="2695609"/>
            <a:ext cx="738211" cy="738211"/>
          </a:xfrm>
          <a:prstGeom prst="rect">
            <a:avLst/>
          </a:prstGeom>
        </p:spPr>
      </p:pic>
      <p:pic>
        <p:nvPicPr>
          <p:cNvPr id="32" name="Рисунок 31" descr="Мозг в голове контур">
            <a:extLst>
              <a:ext uri="{FF2B5EF4-FFF2-40B4-BE49-F238E27FC236}">
                <a16:creationId xmlns:a16="http://schemas.microsoft.com/office/drawing/2014/main" id="{E91C18C9-EECE-4243-A18E-DD9D2C6332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3494" y="2699990"/>
            <a:ext cx="618892" cy="618892"/>
          </a:xfrm>
          <a:prstGeom prst="rect">
            <a:avLst/>
          </a:prstGeom>
        </p:spPr>
      </p:pic>
      <p:pic>
        <p:nvPicPr>
          <p:cNvPr id="50" name="Рисунок 49" descr="Успех группы контур">
            <a:extLst>
              <a:ext uri="{FF2B5EF4-FFF2-40B4-BE49-F238E27FC236}">
                <a16:creationId xmlns:a16="http://schemas.microsoft.com/office/drawing/2014/main" id="{24C18EAB-B97C-41BA-86DB-E6BAE10017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1979" y="944691"/>
            <a:ext cx="757070" cy="757070"/>
          </a:xfrm>
          <a:prstGeom prst="rect">
            <a:avLst/>
          </a:prstGeom>
        </p:spPr>
      </p:pic>
      <p:pic>
        <p:nvPicPr>
          <p:cNvPr id="16" name="Рисунок 15" descr="Экспоненциальный график контур">
            <a:extLst>
              <a:ext uri="{FF2B5EF4-FFF2-40B4-BE49-F238E27FC236}">
                <a16:creationId xmlns:a16="http://schemas.microsoft.com/office/drawing/2014/main" id="{562D676E-CBFA-468A-91A8-9FFB171168C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72548" y="2734619"/>
            <a:ext cx="549634" cy="549634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2108503" y="3330647"/>
            <a:ext cx="91484" cy="3375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4" descr="НЭТИ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47" y="137908"/>
            <a:ext cx="4172444" cy="720570"/>
          </a:xfrm>
          <a:prstGeom prst="rect">
            <a:avLst/>
          </a:prstGeom>
          <a:noFill/>
        </p:spPr>
      </p:pic>
      <p:pic>
        <p:nvPicPr>
          <p:cNvPr id="49" name="Picture 2" descr="https://sun9-3.userapi.com/impg/NFM_IKr2O5I66DMDwpwETFtgI5TAAmjZWK516A/wtCTWhMT9Cg.jpg?size=1024x524&amp;quality=95&amp;sign=7918c8017b174879c3cd7615ad5d8779&amp;type=album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87" r="3586" b="4400"/>
          <a:stretch/>
        </p:blipFill>
        <p:spPr bwMode="auto">
          <a:xfrm>
            <a:off x="10338198" y="37580"/>
            <a:ext cx="1631403" cy="8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F3C111-D251-411D-AB41-12EDE2FA8CF0}"/>
              </a:ext>
            </a:extLst>
          </p:cNvPr>
          <p:cNvSpPr/>
          <p:nvPr/>
        </p:nvSpPr>
        <p:spPr>
          <a:xfrm>
            <a:off x="0" y="173785"/>
            <a:ext cx="7484427" cy="91646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Передаем привет </a:t>
            </a:r>
            <a:r>
              <a:rPr lang="ru-RU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ru-RU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9.userapi.com/impg/sKMs6_pHPsdRUdF0SSFhiJaaFgr4Prw9j61DFQ/1qwtaOVhTcQ.jpg?size=972x2160&amp;quality=95&amp;sign=15732b28c2c794ff02e6333c584a830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45" y="252000"/>
            <a:ext cx="2095850" cy="465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16206" y="4359478"/>
            <a:ext cx="3100833" cy="1890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4154" t="7746" r="54607" b="9581"/>
          <a:stretch/>
        </p:blipFill>
        <p:spPr>
          <a:xfrm>
            <a:off x="4137636" y="589085"/>
            <a:ext cx="2155164" cy="3208256"/>
          </a:xfrm>
          <a:prstGeom prst="rect">
            <a:avLst/>
          </a:prstGeom>
        </p:spPr>
      </p:pic>
      <p:pic>
        <p:nvPicPr>
          <p:cNvPr id="14" name="Picture 3" descr="C:\Users\USER\Desktop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16206" y="201961"/>
            <a:ext cx="3286937" cy="4280508"/>
          </a:xfrm>
          <a:prstGeom prst="rect">
            <a:avLst/>
          </a:prstGeom>
          <a:noFill/>
        </p:spPr>
      </p:pic>
      <p:pic>
        <p:nvPicPr>
          <p:cNvPr id="31746" name="Picture 2" descr="http://qrcoder.ru/code/?https%3A%2F%2Fvk.com%2Fsdo_granicnet&amp;4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5849" y="3363478"/>
            <a:ext cx="2473117" cy="247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989" y="2549769"/>
            <a:ext cx="4308231" cy="43082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82647" y="3433088"/>
            <a:ext cx="2394534" cy="2333898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-облако 24"/>
          <p:cNvSpPr/>
          <p:nvPr/>
        </p:nvSpPr>
        <p:spPr>
          <a:xfrm rot="19658888">
            <a:off x="22476" y="176666"/>
            <a:ext cx="4168818" cy="2840842"/>
          </a:xfrm>
          <a:prstGeom prst="cloudCallou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Ты полюбишь СДО также, как я люблю кофе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3" descr="C:\Users\USER\Desktop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74296" y="201961"/>
            <a:ext cx="3135416" cy="394835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455439" y="3433088"/>
            <a:ext cx="2394534" cy="2333898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1" y="3483303"/>
            <a:ext cx="2233465" cy="223346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719403" y="5636857"/>
            <a:ext cx="1547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Мы 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VK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76047" y="5698412"/>
            <a:ext cx="2753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Мы на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Добро.ру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Э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5" y="182369"/>
            <a:ext cx="4172444" cy="720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1468" y="1538351"/>
            <a:ext cx="5904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СТУДЕНЧЕСКОЕ ДОБРОВОЛЬНОЕ ОБЪЕДИНЕНИЕ ИНКЛЮЗИВНЫХ ВОЛОНТЕРОВ </a:t>
            </a:r>
            <a:r>
              <a:rPr lang="ru-RU" sz="4000" b="1" spc="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«ГРАНИЦ.NET»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6334"/>
          <a:stretch/>
        </p:blipFill>
        <p:spPr>
          <a:xfrm>
            <a:off x="6095999" y="3047999"/>
            <a:ext cx="6096000" cy="3805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5999" cy="3429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97109" y="2644170"/>
            <a:ext cx="5893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«Самый маленький поступок доброты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стоит больше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, чем самые великие намерения» </a:t>
            </a:r>
            <a:endParaRPr lang="en-US" sz="2400" b="1" dirty="0" smtClean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Оскар </a:t>
            </a: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Уайльд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915" y="5930316"/>
            <a:ext cx="58480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Спикер: </a:t>
            </a:r>
          </a:p>
          <a:p>
            <a:r>
              <a:rPr lang="ru-RU" b="1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Марсавина</a:t>
            </a:r>
            <a:r>
              <a:rPr 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 Анастасия </a:t>
            </a:r>
          </a:p>
          <a:p>
            <a:r>
              <a:rPr lang="ru-RU" b="1" kern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Black" panose="02000000000000000000" pitchFamily="2" charset="0"/>
                <a:cs typeface="Calibri" panose="020F0502020204030204" pitchFamily="34" charset="0"/>
              </a:rPr>
              <a:t>Специалист Центра инклюзивного сопровождения НГТУ</a:t>
            </a:r>
            <a:endParaRPr lang="ru-RU" b="1" kern="0" dirty="0">
              <a:solidFill>
                <a:schemeClr val="tx1">
                  <a:lumMod val="85000"/>
                  <a:lumOff val="15000"/>
                </a:schemeClr>
              </a:solidFill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2" descr="https://sun9-3.userapi.com/impg/NFM_IKr2O5I66DMDwpwETFtgI5TAAmjZWK516A/wtCTWhMT9Cg.jpg?size=1024x524&amp;quality=95&amp;sign=7918c8017b174879c3cd7615ad5d8779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87" r="3586" b="4400"/>
          <a:stretch/>
        </p:blipFill>
        <p:spPr bwMode="auto">
          <a:xfrm>
            <a:off x="4420366" y="82041"/>
            <a:ext cx="1631403" cy="8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432</Words>
  <Application>Microsoft Office PowerPoint</Application>
  <PresentationFormat>Широкоэкранный</PresentationFormat>
  <Paragraphs>61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Arial Black</vt:lpstr>
      <vt:lpstr>Arial Narrow</vt:lpstr>
      <vt:lpstr>Calibri</vt:lpstr>
      <vt:lpstr>Calibri Light</vt:lpstr>
      <vt:lpstr>Nunito Light</vt:lpstr>
      <vt:lpstr>Nunito Sans Black</vt:lpstr>
      <vt:lpstr>Roboto Black</vt:lpstr>
      <vt:lpstr>Roboto Condensed Light</vt:lpstr>
      <vt:lpstr>Roboto Light</vt:lpstr>
      <vt:lpstr>Roboto Medium</vt:lpstr>
      <vt:lpstr>Roboto Thin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ISTR NSTU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9</cp:revision>
  <dcterms:created xsi:type="dcterms:W3CDTF">2023-04-13T05:54:43Z</dcterms:created>
  <dcterms:modified xsi:type="dcterms:W3CDTF">2023-04-13T08:34:53Z</dcterms:modified>
</cp:coreProperties>
</file>