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9400" y="1295400"/>
            <a:ext cx="6019800" cy="1527175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latin typeface="Batang" pitchFamily="18" charset="-127"/>
                <a:ea typeface="Batang" pitchFamily="18" charset="-127"/>
                <a:cs typeface="LilyUPC" pitchFamily="34" charset="-34"/>
              </a:rPr>
              <a:t>Штаб волонтеров</a:t>
            </a:r>
            <a:r>
              <a:rPr lang="ru-RU" sz="5400" dirty="0" smtClean="0">
                <a:latin typeface="Batang" pitchFamily="18" charset="-127"/>
                <a:ea typeface="Batang" pitchFamily="18" charset="-127"/>
                <a:cs typeface="LilyUPC" pitchFamily="34" charset="-34"/>
              </a:rPr>
              <a:t> </a:t>
            </a:r>
            <a:r>
              <a:rPr lang="ru-RU" sz="4000" dirty="0" smtClean="0">
                <a:latin typeface="Batang" pitchFamily="18" charset="-127"/>
                <a:ea typeface="Batang" pitchFamily="18" charset="-127"/>
                <a:cs typeface="LilyUPC" pitchFamily="34" charset="-34"/>
              </a:rPr>
              <a:t>ФГБОУ ВО </a:t>
            </a:r>
            <a:r>
              <a:rPr lang="ru-RU" sz="4000" dirty="0" smtClean="0">
                <a:latin typeface="Batang" pitchFamily="18" charset="-127"/>
                <a:ea typeface="Batang" pitchFamily="18" charset="-127"/>
                <a:cs typeface="LilyUPC" pitchFamily="34" charset="-34"/>
              </a:rPr>
              <a:t>«НГУЭУ НИНХ»</a:t>
            </a:r>
            <a:endParaRPr lang="ru-RU" sz="4000" dirty="0">
              <a:latin typeface="Batang" pitchFamily="18" charset="-127"/>
              <a:ea typeface="Batang" pitchFamily="18" charset="-127"/>
              <a:cs typeface="Lily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4876800" cy="15240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Если ты активный, 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креативный, 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инициативный, 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ищешь куда 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направить 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свой потенциал 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и энергию, любишь помогать людям и хочешь оказаться в самом центре событий университета - тогда тебе к нам!</a:t>
            </a:r>
            <a:endParaRPr lang="ru-RU" sz="1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https://sun4-20.userapi.com/impg/Pn3l0Q0Dcy-Oe5mO-Hco8R5aCdTzEd_8cTmzsQ/ehSdqBFjitM.jpg?size=1280x1280&amp;quality=96&amp;sign=38747b3e4dc3c1020a18284c430a7fc2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1600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3340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n w="6350">
                  <a:solidFill>
                    <a:schemeClr val="bg1"/>
                  </a:solidFill>
                </a:ln>
                <a:latin typeface="Batang" pitchFamily="18" charset="-127"/>
                <a:ea typeface="Batang" pitchFamily="18" charset="-127"/>
              </a:rPr>
              <a:t>Принципы </a:t>
            </a:r>
            <a:r>
              <a:rPr lang="ru-RU" sz="3200" b="1" dirty="0" smtClean="0">
                <a:ln w="6350">
                  <a:solidFill>
                    <a:schemeClr val="bg1"/>
                  </a:solidFill>
                </a:ln>
                <a:effectLst/>
                <a:latin typeface="Batang" pitchFamily="18" charset="-127"/>
                <a:ea typeface="Batang" pitchFamily="18" charset="-127"/>
              </a:rPr>
              <a:t>волонтёрской</a:t>
            </a:r>
            <a:r>
              <a:rPr lang="ru-RU" sz="3200" b="1" dirty="0" smtClean="0">
                <a:ln w="6350">
                  <a:solidFill>
                    <a:schemeClr val="bg1"/>
                  </a:solidFill>
                </a:ln>
                <a:latin typeface="Batang" pitchFamily="18" charset="-127"/>
                <a:ea typeface="Batang" pitchFamily="18" charset="-127"/>
              </a:rPr>
              <a:t> деятельности в НГУЭУ</a:t>
            </a:r>
            <a:endParaRPr lang="ru-RU" sz="3200" b="1" dirty="0">
              <a:ln w="6350">
                <a:solidFill>
                  <a:schemeClr val="bg1"/>
                </a:solidFill>
              </a:ln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8382000" cy="37338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добровольность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(никто не может быть принужден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дествовать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в качестве волонтера);</a:t>
            </a:r>
          </a:p>
          <a:p>
            <a:pPr>
              <a:buNone/>
            </a:pP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безвозмездность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(труд волонтера не оплачивается, могут быть компенсированы расходы волонтера, связанные с его деятельностью: командировочные расходы, затраты на транспорт);</a:t>
            </a:r>
          </a:p>
          <a:p>
            <a:pPr>
              <a:buNone/>
            </a:pP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добросовестность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(волонтер, взявший на себя обязательство выполнить ту или иную работу, должен довести ее до конца); </a:t>
            </a:r>
          </a:p>
          <a:p>
            <a:pPr>
              <a:buNone/>
            </a:pP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законность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(деятельность волонтера не должна противоречить законодательству РФ).</a:t>
            </a:r>
          </a:p>
          <a:p>
            <a:pPr>
              <a:buNone/>
            </a:pP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1295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Направления </a:t>
            </a: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волонтерской деятельности в НГУЭУ</a:t>
            </a:r>
            <a:endParaRPr lang="ru-RU" sz="29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сопровождение мероприятий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университетского, городского и областного масштаба;</a:t>
            </a: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социальное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волонтерство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(проведение акций для детских домов и пожилых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людей);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экологическое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(участие в субботниках и организация экологических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акций);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пропаганда здорового образа жизни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(участие в спортивных мероприятиях и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акциях, организация Дня донора);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интеллектуальное развитие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(организация и проведение интеллектуальных конкурсов, мероприятий);</a:t>
            </a: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творческое развитие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(организация творческих мероприятий, конкурсов, фестивалей);</a:t>
            </a: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информационное обеспечение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; </a:t>
            </a: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п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атриотическое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(реализация федерального проекта "Я горжусь героями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!«, тематические встречи,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квизы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)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172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Волонтерскую деятельность </a:t>
            </a:r>
            <a:br>
              <a:rPr lang="ru-RU" sz="3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в НГУЭУ осуществляет </a:t>
            </a:r>
            <a:br>
              <a:rPr lang="ru-RU" sz="3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Штаб волонтеров</a:t>
            </a:r>
            <a:endParaRPr lang="ru-RU" sz="3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0"/>
            <a:ext cx="4114800" cy="24384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Штаб волонтеров является добровольным объединением обучающихся,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осуществляющим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волонтерскую деятельность в Университете. Деятельность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штаба волонтеров в НГУЭУ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курирует отдел </a:t>
            </a: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по организации </a:t>
            </a:r>
            <a:r>
              <a:rPr lang="ru-RU" sz="1600" dirty="0" err="1" smtClean="0">
                <a:latin typeface="Batang" pitchFamily="18" charset="-127"/>
                <a:ea typeface="Batang" pitchFamily="18" charset="-127"/>
              </a:rPr>
              <a:t>внеучебной</a:t>
            </a: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 работы.</a:t>
            </a:r>
          </a:p>
          <a:p>
            <a:endParaRPr lang="ru-RU" dirty="0"/>
          </a:p>
        </p:txBody>
      </p:sp>
      <p:pic>
        <p:nvPicPr>
          <p:cNvPr id="14338" name="Picture 2" descr="https://sun9-27.userapi.com/impg/ltioNQVjz4HqrNJ7tCOZ2YSol4SQfBCsdWCJvw/mNfsC9yNhsw.jpg?size=1080x1080&amp;quality=96&amp;sign=0f7f61d6018c22258242acf33e5972d2&amp;type=album"/>
          <p:cNvPicPr>
            <a:picLocks noChangeAspect="1" noChangeArrowheads="1"/>
          </p:cNvPicPr>
          <p:nvPr/>
        </p:nvPicPr>
        <p:blipFill>
          <a:blip r:embed="rId2" cstate="print"/>
          <a:srcRect l="14074" t="40147" r="5926" b="10370"/>
          <a:stretch>
            <a:fillRect/>
          </a:stretch>
        </p:blipFill>
        <p:spPr bwMode="auto">
          <a:xfrm>
            <a:off x="4163932" y="2133600"/>
            <a:ext cx="4778535" cy="295570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un9-80.userapi.com/impg/CNaBbPfutMcsfwVNLCrwsXSTfTLfdQ7xGi1b9Q/w4_9QLf-KiE.jpg?size=810x1080&amp;quality=95&amp;sign=760a91d0b6f7bb891fea430eb03e0c19&amp;type=album"/>
          <p:cNvPicPr>
            <a:picLocks noChangeAspect="1" noChangeArrowheads="1"/>
          </p:cNvPicPr>
          <p:nvPr/>
        </p:nvPicPr>
        <p:blipFill>
          <a:blip r:embed="rId2" cstate="print"/>
          <a:srcRect l="7357" t="18762" r="11711" b="37094"/>
          <a:stretch>
            <a:fillRect/>
          </a:stretch>
        </p:blipFill>
        <p:spPr bwMode="auto">
          <a:xfrm>
            <a:off x="4267200" y="1760833"/>
            <a:ext cx="4191000" cy="3048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Batang" pitchFamily="18" charset="-127"/>
                <a:ea typeface="Batang" pitchFamily="18" charset="-127"/>
              </a:rPr>
              <a:t>Наш актив</a:t>
            </a: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414" name="Picture 6" descr="https://sun9-58.userapi.com/impg/MauIdIXXGtmds9f952L8a4kihzjvDAHI_yr5KA/tiBiMJ7BoE8.jpg?size=1280x937&amp;quality=96&amp;sign=5b62d3de766699f926394ea55a11c29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69623"/>
            <a:ext cx="3747381" cy="2743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4-19.userapi.com/impg/56QTr5fyMrvOaM7Z9A-uhYhG_HVoxo_632g9vQ/P_AfBBGG9xI.jpg?size=750x750&amp;quality=96&amp;sign=9b6bd526cb2e3753f2e065279d6c3e6b&amp;type=album"/>
          <p:cNvPicPr>
            <a:picLocks noChangeAspect="1" noChangeArrowheads="1"/>
          </p:cNvPicPr>
          <p:nvPr/>
        </p:nvPicPr>
        <p:blipFill>
          <a:blip r:embed="rId2" cstate="print"/>
          <a:srcRect l="25600" t="19200" r="25333" b="18933"/>
          <a:stretch>
            <a:fillRect/>
          </a:stretch>
        </p:blipFill>
        <p:spPr bwMode="auto">
          <a:xfrm>
            <a:off x="381000" y="1676400"/>
            <a:ext cx="1269124" cy="1600200"/>
          </a:xfrm>
          <a:prstGeom prst="rect">
            <a:avLst/>
          </a:prstGeom>
          <a:noFill/>
        </p:spPr>
      </p:pic>
      <p:pic>
        <p:nvPicPr>
          <p:cNvPr id="18436" name="Picture 4" descr="https://sun9-79.userapi.com/impg/pLAR7BCp_5Md0ioWJbLyWvDzKA_hjYIt5_18pg/nBkaB600XBw.jpg?size=810x1080&amp;quality=95&amp;sign=e63df882df5324f3e951398646a1394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216275" cy="428836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Экологическое направление</a:t>
            </a:r>
            <a:endParaRPr lang="ru-RU" dirty="0"/>
          </a:p>
        </p:txBody>
      </p:sp>
      <p:pic>
        <p:nvPicPr>
          <p:cNvPr id="18438" name="Picture 6" descr="https://sun9-34.userapi.com/impg/EUBXrCFRJXtYrmen68vamv-Q-tPctCskp9uFYg/HG10FNKtmXY.jpg?size=1280x851&amp;quality=95&amp;sign=1836778ba3188b1fb0e9af50a1e280e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183614"/>
            <a:ext cx="4724400" cy="314098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Патриотическое направление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458" name="Picture 2" descr="https://sun9-20.userapi.com/impg/xmzyZxeYVtIa_adk8kNe_Rz84AshBtGJhglSlg/D3BU4UW__BM.jpg?size=1280x960&amp;quality=95&amp;sign=762f1082f121bb898fdeb33e23c5935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029200" cy="377190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2667000" cy="11731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Траектория добровольчества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5029200"/>
            <a:ext cx="44958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Наши сообщества в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VK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0400" y="1219200"/>
            <a:ext cx="2667000" cy="1173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Эколого-Экономический клуб НГУЭУ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19800" y="1219200"/>
            <a:ext cx="2667000" cy="1173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СПК "Сибирский дозор"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pic>
        <p:nvPicPr>
          <p:cNvPr id="20482" name="Picture 2" descr="https://sun9-78.userapi.com/impg/q54qGxSUwaJSfcZy8Za8Y0IP0ERab8deCsUXbg/ZpyW_PKLKho.jpg?size=667x667&amp;quality=95&amp;sign=624168fd69076f281c7535f30ef2f56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160000" cy="2160000"/>
          </a:xfrm>
          <a:prstGeom prst="rect">
            <a:avLst/>
          </a:prstGeom>
          <a:noFill/>
        </p:spPr>
      </p:pic>
      <p:pic>
        <p:nvPicPr>
          <p:cNvPr id="20484" name="Picture 4" descr="https://sun9-41.userapi.com/impg/pUGX9Mep4w4YMNuMFIzf55-oIDQ-GYsQydma-Q/8xZJcaZnbxY.jpg?size=667x667&amp;quality=95&amp;sign=59c36a93f67021b77ca2a3088bd3df5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67000"/>
            <a:ext cx="2160000" cy="2160000"/>
          </a:xfrm>
          <a:prstGeom prst="rect">
            <a:avLst/>
          </a:prstGeom>
          <a:noFill/>
        </p:spPr>
      </p:pic>
      <p:pic>
        <p:nvPicPr>
          <p:cNvPr id="20486" name="Picture 6" descr="https://sun9-61.userapi.com/impg/ZpxeHdMrVXj2qhLikGwt5x_C1Nb6UtumR9a9bQ/JgSbLYrm2i8.jpg?size=667x667&amp;quality=95&amp;sign=a88cbed93069171154f5b7eb4352be5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216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Batang</vt:lpstr>
      <vt:lpstr>Arial</vt:lpstr>
      <vt:lpstr>Calibri</vt:lpstr>
      <vt:lpstr>LilyUPC</vt:lpstr>
      <vt:lpstr>Office Theme</vt:lpstr>
      <vt:lpstr>Штаб волонтеров ФГБОУ ВО «НГУЭУ НИНХ»</vt:lpstr>
      <vt:lpstr>Принципы волонтёрской деятельности в НГУЭУ</vt:lpstr>
      <vt:lpstr>Направления волонтерской деятельности в НГУЭУ</vt:lpstr>
      <vt:lpstr>Волонтерскую деятельность  в НГУЭУ осуществляет  Штаб волонтеров</vt:lpstr>
      <vt:lpstr>Наш актив</vt:lpstr>
      <vt:lpstr>Экологическое направление</vt:lpstr>
      <vt:lpstr>Патриотическое направление</vt:lpstr>
      <vt:lpstr>Траектория добровольчества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кузякова</dc:creator>
  <cp:lastModifiedBy>Холкина Татьяна Александровна</cp:lastModifiedBy>
  <cp:revision>14</cp:revision>
  <dcterms:created xsi:type="dcterms:W3CDTF">2023-07-05T15:35:05Z</dcterms:created>
  <dcterms:modified xsi:type="dcterms:W3CDTF">2023-07-07T03:21:07Z</dcterms:modified>
</cp:coreProperties>
</file>