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</p:sldMasterIdLst>
  <p:sldIdLst>
    <p:sldId id="305" r:id="rId3"/>
    <p:sldId id="290" r:id="rId4"/>
    <p:sldId id="291" r:id="rId5"/>
    <p:sldId id="299" r:id="rId6"/>
    <p:sldId id="306" r:id="rId7"/>
    <p:sldId id="303" r:id="rId8"/>
    <p:sldId id="302" r:id="rId9"/>
    <p:sldId id="293" r:id="rId10"/>
    <p:sldId id="300" r:id="rId11"/>
    <p:sldId id="296" r:id="rId12"/>
    <p:sldId id="297" r:id="rId13"/>
    <p:sldId id="281" r:id="rId14"/>
    <p:sldId id="298" r:id="rId15"/>
  </p:sldIdLst>
  <p:sldSz cx="15125700" cy="10693400"/>
  <p:notesSz cx="9926638" cy="6797675"/>
  <p:defaultTextStyle>
    <a:defPPr>
      <a:defRPr lang="ru-RU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7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4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5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4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3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3CD0"/>
    <a:srgbClr val="6F5E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336" autoAdjust="0"/>
    <p:restoredTop sz="94676" autoAdjust="0"/>
  </p:normalViewPr>
  <p:slideViewPr>
    <p:cSldViewPr>
      <p:cViewPr>
        <p:scale>
          <a:sx n="50" d="100"/>
          <a:sy n="50" d="100"/>
        </p:scale>
        <p:origin x="-13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429" y="3321887"/>
            <a:ext cx="12856845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855" y="6059593"/>
            <a:ext cx="10587990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6132" y="428237"/>
            <a:ext cx="3403283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285" y="428237"/>
            <a:ext cx="9957753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10" y="1183403"/>
            <a:ext cx="11684603" cy="630197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291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10" y="7485380"/>
            <a:ext cx="11684603" cy="2637705"/>
          </a:xfrm>
        </p:spPr>
        <p:txBody>
          <a:bodyPr>
            <a:normAutofit/>
          </a:bodyPr>
          <a:lstStyle>
            <a:lvl1pPr marL="0" indent="0" algn="l">
              <a:buNone/>
              <a:defRPr sz="3119" baseline="0">
                <a:solidFill>
                  <a:schemeClr val="tx1">
                    <a:lumMod val="85000"/>
                  </a:schemeClr>
                </a:solidFill>
              </a:defRPr>
            </a:lvl1pPr>
            <a:lvl2pPr marL="712912" indent="0" algn="ctr">
              <a:buNone/>
              <a:defRPr sz="3119"/>
            </a:lvl2pPr>
            <a:lvl3pPr marL="1425824" indent="0" algn="ctr">
              <a:buNone/>
              <a:defRPr sz="3119"/>
            </a:lvl3pPr>
            <a:lvl4pPr marL="2138736" indent="0" algn="ctr">
              <a:buNone/>
              <a:defRPr sz="3119"/>
            </a:lvl4pPr>
            <a:lvl5pPr marL="2851648" indent="0" algn="ctr">
              <a:buNone/>
              <a:defRPr sz="3119"/>
            </a:lvl5pPr>
            <a:lvl6pPr marL="3564560" indent="0" algn="ctr">
              <a:buNone/>
              <a:defRPr sz="3119"/>
            </a:lvl6pPr>
            <a:lvl7pPr marL="4277472" indent="0" algn="ctr">
              <a:buNone/>
              <a:defRPr sz="3119"/>
            </a:lvl7pPr>
            <a:lvl8pPr marL="4990384" indent="0" algn="ctr">
              <a:buNone/>
              <a:defRPr sz="3119"/>
            </a:lvl8pPr>
            <a:lvl9pPr marL="5703296" indent="0" algn="ctr">
              <a:buNone/>
              <a:defRPr sz="311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67214" cy="1069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20722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393084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10" y="1183403"/>
            <a:ext cx="11684603" cy="630197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0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510" y="7485380"/>
            <a:ext cx="11684603" cy="2637705"/>
          </a:xfrm>
        </p:spPr>
        <p:txBody>
          <a:bodyPr anchor="t">
            <a:normAutofit/>
          </a:bodyPr>
          <a:lstStyle>
            <a:lvl1pPr marL="0" indent="0">
              <a:buNone/>
              <a:defRPr sz="311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67214" cy="1069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53392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5510" y="2851575"/>
            <a:ext cx="5558695" cy="6784863"/>
          </a:xfrm>
        </p:spPr>
        <p:txBody>
          <a:bodyPr/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0664" y="2851575"/>
            <a:ext cx="5558695" cy="6784863"/>
          </a:xfrm>
        </p:spPr>
        <p:txBody>
          <a:bodyPr/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115878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510" y="2677537"/>
            <a:ext cx="5558695" cy="114062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7" b="0">
                <a:solidFill>
                  <a:schemeClr val="tx2"/>
                </a:solidFill>
              </a:defRPr>
            </a:lvl1pPr>
            <a:lvl2pPr marL="712912" indent="0">
              <a:buNone/>
              <a:defRPr sz="2807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5510" y="3909921"/>
            <a:ext cx="5558695" cy="5714139"/>
          </a:xfrm>
        </p:spPr>
        <p:txBody>
          <a:bodyPr/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08227" y="2677537"/>
            <a:ext cx="5566258" cy="114062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2807" b="0" kern="1200" spc="16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425824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12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00664" y="3909921"/>
            <a:ext cx="5558695" cy="5714139"/>
          </a:xfrm>
        </p:spPr>
        <p:txBody>
          <a:bodyPr/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383698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86137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223479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73" y="712896"/>
            <a:ext cx="3970496" cy="2495122"/>
          </a:xfrm>
        </p:spPr>
        <p:txBody>
          <a:bodyPr anchor="b">
            <a:normAutofit/>
          </a:bodyPr>
          <a:lstStyle>
            <a:lvl1pPr>
              <a:defRPr sz="4366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106" y="1069340"/>
            <a:ext cx="7541842" cy="8554720"/>
          </a:xfrm>
        </p:spPr>
        <p:txBody>
          <a:bodyPr/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73" y="3274032"/>
            <a:ext cx="3970496" cy="594077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247"/>
              </a:spcBef>
              <a:buNone/>
              <a:defRPr sz="2027"/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26398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960642"/>
            <a:ext cx="14010180" cy="27327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427" y="8198273"/>
            <a:ext cx="12384167" cy="1425787"/>
          </a:xfrm>
        </p:spPr>
        <p:txBody>
          <a:bodyPr anchor="b">
            <a:normAutofit/>
          </a:bodyPr>
          <a:lstStyle>
            <a:lvl1pPr>
              <a:defRPr sz="4366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4010180" cy="7997321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4990">
                <a:solidFill>
                  <a:schemeClr val="bg1"/>
                </a:solidFill>
              </a:defRPr>
            </a:lvl1pPr>
            <a:lvl2pPr marL="712912" indent="0">
              <a:buNone/>
              <a:defRPr sz="4366"/>
            </a:lvl2pPr>
            <a:lvl3pPr marL="1425824" indent="0">
              <a:buNone/>
              <a:defRPr sz="3742"/>
            </a:lvl3pPr>
            <a:lvl4pPr marL="2138736" indent="0">
              <a:buNone/>
              <a:defRPr sz="3119"/>
            </a:lvl4pPr>
            <a:lvl5pPr marL="2851648" indent="0">
              <a:buNone/>
              <a:defRPr sz="3119"/>
            </a:lvl5pPr>
            <a:lvl6pPr marL="3564560" indent="0">
              <a:buNone/>
              <a:defRPr sz="3119"/>
            </a:lvl6pPr>
            <a:lvl7pPr marL="4277472" indent="0">
              <a:buNone/>
              <a:defRPr sz="3119"/>
            </a:lvl7pPr>
            <a:lvl8pPr marL="4990384" indent="0">
              <a:buNone/>
              <a:defRPr sz="3119"/>
            </a:lvl8pPr>
            <a:lvl9pPr marL="5703296" indent="0">
              <a:buNone/>
              <a:defRPr sz="311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4427" y="9524876"/>
            <a:ext cx="12384167" cy="9308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47"/>
              </a:spcBef>
              <a:buNone/>
              <a:defRPr sz="2027">
                <a:solidFill>
                  <a:schemeClr val="bg1">
                    <a:lumMod val="85000"/>
                  </a:schemeClr>
                </a:solidFill>
              </a:defRPr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192616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266723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29794" y="594078"/>
            <a:ext cx="3072408" cy="91958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5357" y="594078"/>
            <a:ext cx="9595366" cy="91958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64298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826" y="6871500"/>
            <a:ext cx="12856845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826" y="4532320"/>
            <a:ext cx="12856845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25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5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17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0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62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354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07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80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285" y="2495127"/>
            <a:ext cx="6680518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8897" y="2495127"/>
            <a:ext cx="6680518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285" y="2393639"/>
            <a:ext cx="6683144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58" indent="0">
              <a:buNone/>
              <a:defRPr sz="3200" b="1"/>
            </a:lvl2pPr>
            <a:lvl3pPr marL="1474514" indent="0">
              <a:buNone/>
              <a:defRPr sz="2900" b="1"/>
            </a:lvl3pPr>
            <a:lvl4pPr marL="2211771" indent="0">
              <a:buNone/>
              <a:defRPr sz="2600" b="1"/>
            </a:lvl4pPr>
            <a:lvl5pPr marL="2949027" indent="0">
              <a:buNone/>
              <a:defRPr sz="2600" b="1"/>
            </a:lvl5pPr>
            <a:lvl6pPr marL="3686285" indent="0">
              <a:buNone/>
              <a:defRPr sz="2600" b="1"/>
            </a:lvl6pPr>
            <a:lvl7pPr marL="4423541" indent="0">
              <a:buNone/>
              <a:defRPr sz="2600" b="1"/>
            </a:lvl7pPr>
            <a:lvl8pPr marL="5160799" indent="0">
              <a:buNone/>
              <a:defRPr sz="2600" b="1"/>
            </a:lvl8pPr>
            <a:lvl9pPr marL="5898056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285" y="3391194"/>
            <a:ext cx="6683144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3652" y="2393639"/>
            <a:ext cx="6685769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58" indent="0">
              <a:buNone/>
              <a:defRPr sz="3200" b="1"/>
            </a:lvl2pPr>
            <a:lvl3pPr marL="1474514" indent="0">
              <a:buNone/>
              <a:defRPr sz="2900" b="1"/>
            </a:lvl3pPr>
            <a:lvl4pPr marL="2211771" indent="0">
              <a:buNone/>
              <a:defRPr sz="2600" b="1"/>
            </a:lvl4pPr>
            <a:lvl5pPr marL="2949027" indent="0">
              <a:buNone/>
              <a:defRPr sz="2600" b="1"/>
            </a:lvl5pPr>
            <a:lvl6pPr marL="3686285" indent="0">
              <a:buNone/>
              <a:defRPr sz="2600" b="1"/>
            </a:lvl6pPr>
            <a:lvl7pPr marL="4423541" indent="0">
              <a:buNone/>
              <a:defRPr sz="2600" b="1"/>
            </a:lvl7pPr>
            <a:lvl8pPr marL="5160799" indent="0">
              <a:buNone/>
              <a:defRPr sz="2600" b="1"/>
            </a:lvl8pPr>
            <a:lvl9pPr marL="5898056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3652" y="3391194"/>
            <a:ext cx="6685769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91" y="425756"/>
            <a:ext cx="4976251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3729" y="425761"/>
            <a:ext cx="8455686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291" y="2237699"/>
            <a:ext cx="4976251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258" indent="0">
              <a:buNone/>
              <a:defRPr sz="1900"/>
            </a:lvl2pPr>
            <a:lvl3pPr marL="1474514" indent="0">
              <a:buNone/>
              <a:defRPr sz="1600"/>
            </a:lvl3pPr>
            <a:lvl4pPr marL="2211771" indent="0">
              <a:buNone/>
              <a:defRPr sz="1500"/>
            </a:lvl4pPr>
            <a:lvl5pPr marL="2949027" indent="0">
              <a:buNone/>
              <a:defRPr sz="1500"/>
            </a:lvl5pPr>
            <a:lvl6pPr marL="3686285" indent="0">
              <a:buNone/>
              <a:defRPr sz="1500"/>
            </a:lvl6pPr>
            <a:lvl7pPr marL="4423541" indent="0">
              <a:buNone/>
              <a:defRPr sz="1500"/>
            </a:lvl7pPr>
            <a:lvl8pPr marL="5160799" indent="0">
              <a:buNone/>
              <a:defRPr sz="1500"/>
            </a:lvl8pPr>
            <a:lvl9pPr marL="5898056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743" y="7485380"/>
            <a:ext cx="9075420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743" y="955475"/>
            <a:ext cx="9075420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258" indent="0">
              <a:buNone/>
              <a:defRPr sz="4500"/>
            </a:lvl2pPr>
            <a:lvl3pPr marL="1474514" indent="0">
              <a:buNone/>
              <a:defRPr sz="3900"/>
            </a:lvl3pPr>
            <a:lvl4pPr marL="2211771" indent="0">
              <a:buNone/>
              <a:defRPr sz="3200"/>
            </a:lvl4pPr>
            <a:lvl5pPr marL="2949027" indent="0">
              <a:buNone/>
              <a:defRPr sz="3200"/>
            </a:lvl5pPr>
            <a:lvl6pPr marL="3686285" indent="0">
              <a:buNone/>
              <a:defRPr sz="3200"/>
            </a:lvl6pPr>
            <a:lvl7pPr marL="4423541" indent="0">
              <a:buNone/>
              <a:defRPr sz="3200"/>
            </a:lvl7pPr>
            <a:lvl8pPr marL="5160799" indent="0">
              <a:buNone/>
              <a:defRPr sz="3200"/>
            </a:lvl8pPr>
            <a:lvl9pPr marL="5898056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743" y="8369071"/>
            <a:ext cx="9075420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258" indent="0">
              <a:buNone/>
              <a:defRPr sz="1900"/>
            </a:lvl2pPr>
            <a:lvl3pPr marL="1474514" indent="0">
              <a:buNone/>
              <a:defRPr sz="1600"/>
            </a:lvl3pPr>
            <a:lvl4pPr marL="2211771" indent="0">
              <a:buNone/>
              <a:defRPr sz="1500"/>
            </a:lvl4pPr>
            <a:lvl5pPr marL="2949027" indent="0">
              <a:buNone/>
              <a:defRPr sz="1500"/>
            </a:lvl5pPr>
            <a:lvl6pPr marL="3686285" indent="0">
              <a:buNone/>
              <a:defRPr sz="1500"/>
            </a:lvl6pPr>
            <a:lvl7pPr marL="4423541" indent="0">
              <a:buNone/>
              <a:defRPr sz="1500"/>
            </a:lvl7pPr>
            <a:lvl8pPr marL="5160799" indent="0">
              <a:buNone/>
              <a:defRPr sz="1500"/>
            </a:lvl8pPr>
            <a:lvl9pPr marL="5898056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2"/>
            <a:ext cx="13613130" cy="1782233"/>
          </a:xfrm>
          <a:prstGeom prst="rect">
            <a:avLst/>
          </a:prstGeom>
        </p:spPr>
        <p:txBody>
          <a:bodyPr vert="horz" lIns="147452" tIns="73726" rIns="147452" bIns="737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285" y="2495127"/>
            <a:ext cx="13613130" cy="7057150"/>
          </a:xfrm>
          <a:prstGeom prst="rect">
            <a:avLst/>
          </a:prstGeom>
        </p:spPr>
        <p:txBody>
          <a:bodyPr vert="horz" lIns="147452" tIns="73726" rIns="147452" bIns="737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285" y="9911203"/>
            <a:ext cx="3529330" cy="569325"/>
          </a:xfrm>
          <a:prstGeom prst="rect">
            <a:avLst/>
          </a:prstGeom>
        </p:spPr>
        <p:txBody>
          <a:bodyPr vert="horz" lIns="147452" tIns="73726" rIns="147452" bIns="737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7949" y="9911203"/>
            <a:ext cx="4789805" cy="569325"/>
          </a:xfrm>
          <a:prstGeom prst="rect">
            <a:avLst/>
          </a:prstGeom>
        </p:spPr>
        <p:txBody>
          <a:bodyPr vert="horz" lIns="147452" tIns="73726" rIns="147452" bIns="737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40085" y="9911203"/>
            <a:ext cx="3529330" cy="569325"/>
          </a:xfrm>
          <a:prstGeom prst="rect">
            <a:avLst/>
          </a:prstGeom>
        </p:spPr>
        <p:txBody>
          <a:bodyPr vert="horz" lIns="147452" tIns="73726" rIns="147452" bIns="737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147451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944" indent="-552944" algn="l" defTabSz="147451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043" indent="-460785" algn="l" defTabSz="1474514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143" indent="-368630" algn="l" defTabSz="147451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399" indent="-368630" algn="l" defTabSz="147451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657" indent="-368630" algn="l" defTabSz="147451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915" indent="-368630" algn="l" defTabSz="14745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2171" indent="-368630" algn="l" defTabSz="14745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9430" indent="-368630" algn="l" defTabSz="14745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6684" indent="-368630" algn="l" defTabSz="14745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58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514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771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027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6285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541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0799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8056" algn="l" defTabSz="147451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25098" y="0"/>
            <a:ext cx="1210056" cy="1069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5510" y="570315"/>
            <a:ext cx="12024932" cy="2066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510" y="2851575"/>
            <a:ext cx="10663619" cy="678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3044934" y="1615149"/>
            <a:ext cx="2970387" cy="45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7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1737960" y="6367771"/>
            <a:ext cx="5584331" cy="452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7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62912" y="9624062"/>
            <a:ext cx="1134428" cy="925771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499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1D60167-4931-47E6-BA6A-407CBD079E47}" type="slidenum">
              <a:rPr lang="ru-RU" spc="40" smtClean="0"/>
              <a:pPr/>
              <a:t>‹#›</a:t>
            </a:fld>
            <a:endParaRPr lang="ru-RU" spc="40" dirty="0"/>
          </a:p>
        </p:txBody>
      </p:sp>
    </p:spTree>
    <p:extLst>
      <p:ext uri="{BB962C8B-B14F-4D97-AF65-F5344CB8AC3E}">
        <p14:creationId xmlns="" xmlns:p14="http://schemas.microsoft.com/office/powerpoint/2010/main" val="4186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1425824" rtl="0" eaLnBrk="1" latinLnBrk="0" hangingPunct="1">
        <a:lnSpc>
          <a:spcPct val="90000"/>
        </a:lnSpc>
        <a:spcBef>
          <a:spcPct val="0"/>
        </a:spcBef>
        <a:buNone/>
        <a:defRPr sz="6237" kern="1200" spc="-7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165" indent="-285165" algn="l" defTabSz="1425824" rtl="0" eaLnBrk="1" latinLnBrk="0" hangingPunct="1">
        <a:lnSpc>
          <a:spcPct val="95000"/>
        </a:lnSpc>
        <a:spcBef>
          <a:spcPts val="2183"/>
        </a:spcBef>
        <a:spcAft>
          <a:spcPts val="312"/>
        </a:spcAft>
        <a:buClr>
          <a:schemeClr val="accent1"/>
        </a:buClr>
        <a:buSzPct val="80000"/>
        <a:buFont typeface="Arial" pitchFamily="34" charset="0"/>
        <a:buChar char="•"/>
        <a:defRPr sz="2807" kern="1200" spc="16" baseline="0">
          <a:solidFill>
            <a:schemeClr val="tx1"/>
          </a:solidFill>
          <a:latin typeface="+mn-lt"/>
          <a:ea typeface="+mn-ea"/>
          <a:cs typeface="+mn-cs"/>
        </a:defRPr>
      </a:lvl1pPr>
      <a:lvl2pPr marL="712912" indent="-285165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49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0659" indent="-285165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68406" indent="-285165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96153" indent="-285165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94880" indent="-356456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62670" indent="-356456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30460" indent="-356456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98250" indent="-356456" algn="l" defTabSz="1425824" rtl="0" eaLnBrk="1" latinLnBrk="0" hangingPunct="1">
        <a:lnSpc>
          <a:spcPct val="90000"/>
        </a:lnSpc>
        <a:spcBef>
          <a:spcPts val="468"/>
        </a:spcBef>
        <a:spcAft>
          <a:spcPts val="468"/>
        </a:spcAft>
        <a:buClr>
          <a:schemeClr val="accent1"/>
        </a:buClr>
        <a:buFont typeface="Wingdings 2" pitchFamily="18" charset="2"/>
        <a:buChar char=""/>
        <a:defRPr sz="218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1425824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lan-ude03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279" y="954215"/>
            <a:ext cx="8149193" cy="4320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" y="6210798"/>
            <a:ext cx="8642970" cy="4482604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4059" y="1674294"/>
            <a:ext cx="14359038" cy="286229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itchFamily="34" charset="0"/>
                <a:cs typeface="Calibri Light" pitchFamily="34" charset="0"/>
              </a:rPr>
              <a:t>Общественный проект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itchFamily="34" charset="0"/>
                <a:cs typeface="Calibri Light" pitchFamily="34" charset="0"/>
              </a:rPr>
              <a:t>«Историческая Соборная» –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itchFamily="34" charset="0"/>
                <a:cs typeface="Calibri Light" pitchFamily="34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itchFamily="34" charset="0"/>
                <a:cs typeface="Calibri Light" pitchFamily="34" charset="0"/>
              </a:rPr>
              <a:t>сердце Улан-Удэ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122" name="AutoShape 2" descr="Картинки по запросу 100 городских лидеров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pic>
        <p:nvPicPr>
          <p:cNvPr id="1026" name="Picture 2" descr="C:\Users\HP\Desktop\69272-Zarubin3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53" y="4638607"/>
            <a:ext cx="8496945" cy="566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Эвелин\Desktop\5f8f5c6abe10a06a2f4e4311cbd1af4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4882" y="2917808"/>
            <a:ext cx="2697610" cy="1898654"/>
          </a:xfrm>
          <a:prstGeom prst="rect">
            <a:avLst/>
          </a:prstGeom>
          <a:noFill/>
        </p:spPr>
      </p:pic>
      <p:pic>
        <p:nvPicPr>
          <p:cNvPr id="1027" name="Picture 3" descr="C:\Users\Эвелин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63510" y="5203824"/>
            <a:ext cx="1990108" cy="1490660"/>
          </a:xfrm>
          <a:prstGeom prst="rect">
            <a:avLst/>
          </a:prstGeom>
          <a:noFill/>
        </p:spPr>
      </p:pic>
      <p:pic>
        <p:nvPicPr>
          <p:cNvPr id="1028" name="Picture 4" descr="C:\Users\Эвелин\Desktop\Без названия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63510" y="7418402"/>
            <a:ext cx="202882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9878399" cy="113225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Каналы продаж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5" y="1631924"/>
            <a:ext cx="13613130" cy="7920353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>
                <a:solidFill>
                  <a:srgbClr val="002060"/>
                </a:solidFill>
              </a:rPr>
              <a:t>Сайты туроператоров и гидов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Сайт Министерства туризма, ТИЦ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Социальные сети проекта 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Сайты партнеров и </a:t>
            </a:r>
            <a:r>
              <a:rPr lang="ru-RU" sz="3900" dirty="0" err="1" smtClean="0">
                <a:solidFill>
                  <a:srgbClr val="002060"/>
                </a:solidFill>
              </a:rPr>
              <a:t>амбассадоров</a:t>
            </a:r>
            <a:endParaRPr lang="ru-RU" sz="3900" dirty="0" smtClean="0">
              <a:solidFill>
                <a:srgbClr val="002060"/>
              </a:solidFill>
            </a:endParaRPr>
          </a:p>
          <a:p>
            <a:r>
              <a:rPr lang="ru-RU" sz="3900" dirty="0" smtClean="0">
                <a:solidFill>
                  <a:srgbClr val="002060"/>
                </a:solidFill>
              </a:rPr>
              <a:t>Приложение на телефоне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Красная линия 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Сарафан</a:t>
            </a:r>
          </a:p>
          <a:p>
            <a:r>
              <a:rPr lang="ru-RU" sz="3900" dirty="0" err="1" smtClean="0">
                <a:solidFill>
                  <a:srgbClr val="002060"/>
                </a:solidFill>
              </a:rPr>
              <a:t>Ресепшены</a:t>
            </a:r>
            <a:r>
              <a:rPr lang="ru-RU" sz="3900" dirty="0" smtClean="0">
                <a:solidFill>
                  <a:srgbClr val="002060"/>
                </a:solidFill>
              </a:rPr>
              <a:t> гостиниц, отелей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Магазины, сувенирные лавки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Кухни, </a:t>
            </a:r>
            <a:r>
              <a:rPr lang="ru-RU" sz="3900" dirty="0" err="1" smtClean="0">
                <a:solidFill>
                  <a:srgbClr val="002060"/>
                </a:solidFill>
              </a:rPr>
              <a:t>буузные</a:t>
            </a:r>
            <a:r>
              <a:rPr lang="ru-RU" sz="3900" dirty="0" smtClean="0">
                <a:solidFill>
                  <a:srgbClr val="002060"/>
                </a:solidFill>
              </a:rPr>
              <a:t>, рестораны и др. объекты общепита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Культурные события, </a:t>
            </a:r>
            <a:r>
              <a:rPr lang="ru-RU" sz="3900" dirty="0" err="1" smtClean="0">
                <a:solidFill>
                  <a:srgbClr val="002060"/>
                </a:solidFill>
              </a:rPr>
              <a:t>флэшмобы</a:t>
            </a:r>
            <a:r>
              <a:rPr lang="ru-RU" sz="3900" dirty="0" smtClean="0">
                <a:solidFill>
                  <a:srgbClr val="002060"/>
                </a:solidFill>
              </a:rPr>
              <a:t>, фестивали, </a:t>
            </a:r>
            <a:r>
              <a:rPr lang="ru-RU" sz="3900" dirty="0" err="1" smtClean="0">
                <a:solidFill>
                  <a:srgbClr val="002060"/>
                </a:solidFill>
              </a:rPr>
              <a:t>монстрации</a:t>
            </a:r>
            <a:r>
              <a:rPr lang="ru-RU" sz="39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900" dirty="0" smtClean="0">
                <a:solidFill>
                  <a:srgbClr val="002060"/>
                </a:solidFill>
              </a:rPr>
              <a:t>Выставки, ярмарки и т.д.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178" y="9739190"/>
            <a:ext cx="13611522" cy="432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12664481" cy="113225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Монетизация доходов. Пробовать будем все!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5" y="1631924"/>
            <a:ext cx="13613130" cy="792035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Инвестиции владельцев усадеб, музея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Спонсорство</a:t>
            </a:r>
          </a:p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Волонтерство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, общественное участие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Участие в федеральных программах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Поддержка города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Гранты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Прямые, перекрестные продажи</a:t>
            </a:r>
          </a:p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Вебинары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с виртуальными экскурсиями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Поиск крупных инвесторов через проект 100 ГЛ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178" y="9739190"/>
            <a:ext cx="13611522" cy="432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5264" y="8775724"/>
            <a:ext cx="10644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История очищает, питает, воспитывает</a:t>
            </a:r>
            <a:r>
              <a:rPr lang="ru-RU" b="1" i="1" dirty="0" smtClean="0">
                <a:solidFill>
                  <a:srgbClr val="C00000"/>
                </a:solidFill>
              </a:rPr>
              <a:t>…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7064216"/>
              </p:ext>
            </p:extLst>
          </p:nvPr>
        </p:nvGraphicFramePr>
        <p:xfrm>
          <a:off x="272326" y="522167"/>
          <a:ext cx="14449356" cy="2426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54">
                  <a:extLst>
                    <a:ext uri="{9D8B030D-6E8A-4147-A177-3AD203B41FA5}">
                      <a16:colId xmlns:a16="http://schemas.microsoft.com/office/drawing/2014/main" xmlns="" val="1616959095"/>
                    </a:ext>
                  </a:extLst>
                </a:gridCol>
                <a:gridCol w="10383902">
                  <a:extLst>
                    <a:ext uri="{9D8B030D-6E8A-4147-A177-3AD203B41FA5}">
                      <a16:colId xmlns:a16="http://schemas.microsoft.com/office/drawing/2014/main" xmlns="" val="1249714409"/>
                    </a:ext>
                  </a:extLst>
                </a:gridCol>
              </a:tblGrid>
              <a:tr h="2395641"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Объекты</a:t>
                      </a:r>
                      <a:r>
                        <a:rPr lang="ru-RU" sz="2800" b="1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культурного наследия </a:t>
                      </a:r>
                      <a:r>
                        <a:rPr lang="ru-RU" sz="3300" b="1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:</a:t>
                      </a:r>
                      <a:endParaRPr lang="ru-RU" sz="33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71756" marB="71756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6912" indent="-514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Соборная,</a:t>
                      </a:r>
                      <a:r>
                        <a:rPr lang="ru-RU" sz="28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д. 12/1</a:t>
                      </a:r>
                    </a:p>
                    <a:p>
                      <a:pPr marL="696912" indent="-514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Соборная, д. 12/2</a:t>
                      </a:r>
                    </a:p>
                    <a:p>
                      <a:pPr marL="696912" indent="-514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Соборная, д. 13/1</a:t>
                      </a:r>
                    </a:p>
                    <a:p>
                      <a:pPr marL="696912" indent="-514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Соборная, д. 18</a:t>
                      </a:r>
                    </a:p>
                    <a:p>
                      <a:pPr marL="696912" indent="-5143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Соборная, д. 18/2 </a:t>
                      </a:r>
                      <a:endParaRPr lang="ru-RU" sz="2800" b="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71756" marB="7175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182234"/>
                  </a:ext>
                </a:extLst>
              </a:tr>
            </a:tbl>
          </a:graphicData>
        </a:graphic>
      </p:graphicFrame>
      <p:pic>
        <p:nvPicPr>
          <p:cNvPr id="2050" name="Picture 2" descr="C:\Users\HP\Desktop\изображение_viber_2020-03-18_15-17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914" y="2227477"/>
            <a:ext cx="3843767" cy="288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0241" y="9019109"/>
            <a:ext cx="3672409" cy="6462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Ул. Соборная, д. 13/1</a:t>
            </a:r>
          </a:p>
          <a:p>
            <a:endParaRPr lang="ru-RU" dirty="0"/>
          </a:p>
        </p:txBody>
      </p:sp>
      <p:pic>
        <p:nvPicPr>
          <p:cNvPr id="2051" name="Picture 3" descr="C:\Users\HP\Desktop\изображение_viber_2020-03-18_15-18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68" y="5706739"/>
            <a:ext cx="4104456" cy="307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5160" t="23090" b="5360"/>
          <a:stretch/>
        </p:blipFill>
        <p:spPr bwMode="auto">
          <a:xfrm>
            <a:off x="272324" y="4391189"/>
            <a:ext cx="10298094" cy="4966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974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Соборная - это твоя история тоже!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7534" y="2495550"/>
            <a:ext cx="6830632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818" y="417478"/>
            <a:ext cx="5929354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Команда проекта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56285" y="1346172"/>
            <a:ext cx="12950233" cy="878687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Ядерная группа</a:t>
            </a:r>
          </a:p>
          <a:p>
            <a:pPr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Елена Ширибон,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проекта, ОП «Социальные проекты»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Александр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Барданов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начальник отдела по туризму г. Улан-Удэ</a:t>
            </a:r>
          </a:p>
          <a:p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Баир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Батомункуев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ген. директор ООО «Ренессанс Проект»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Экспертная группа 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Дмитрий Шитиков,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предприниматель, представитель ОНФ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Людмила Григорьева,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 «Городское развитие», преп. БГУ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Людмила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Максанова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д.э.н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Байкальский институт природопользования СО РАН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Вячеслав Дмитриев,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туроператор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Марина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Дымчикова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победитель всероссийского конкурса по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урбанистике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архитектор </a:t>
            </a:r>
          </a:p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Юлия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Скворцова,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ресурсный центр поддержки ТОС Республики Бурятия"</a:t>
            </a:r>
          </a:p>
          <a:p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Булычева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Наталья Ивановна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пенсионерка, руководитель общественной инициативной группы жителей улицы Соборная</a:t>
            </a:r>
          </a:p>
          <a:p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Дора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Хамаганова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блогер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журналист </a:t>
            </a:r>
          </a:p>
          <a:p>
            <a:pPr>
              <a:buNone/>
            </a:pPr>
            <a:endParaRPr lang="ru-RU" sz="2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6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2400" dirty="0"/>
          </a:p>
        </p:txBody>
      </p:sp>
      <p:pic>
        <p:nvPicPr>
          <p:cNvPr id="11" name="Picture 2" descr="C:\Users\Эвелин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12" y="346040"/>
            <a:ext cx="780103" cy="9286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19644" y="9739293"/>
            <a:ext cx="10206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Будь тем изменением, которое ты хочешь увидеть в мире"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						Махатма Ганди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Эвелин\Desktop\БАРС активности\Событийный_ туризм_на_селе_Ширибон_Еле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7890" y="417478"/>
            <a:ext cx="1502866" cy="2671762"/>
          </a:xfrm>
          <a:prstGeom prst="rect">
            <a:avLst/>
          </a:prstGeom>
          <a:noFill/>
        </p:spPr>
      </p:pic>
      <p:pic>
        <p:nvPicPr>
          <p:cNvPr id="3075" name="Picture 3" descr="C:\Users\Эвелин\Desktop\бардам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4816" y="2774932"/>
            <a:ext cx="1785950" cy="1798512"/>
          </a:xfrm>
          <a:prstGeom prst="rect">
            <a:avLst/>
          </a:prstGeom>
          <a:noFill/>
        </p:spPr>
      </p:pic>
      <p:pic>
        <p:nvPicPr>
          <p:cNvPr id="4" name="Picture 2" descr="C:\Users\Эвелин\Desktop\ор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3055093" y="4640803"/>
            <a:ext cx="2143140" cy="141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11521473" cy="106081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Суть проекта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5" y="2346305"/>
            <a:ext cx="13613130" cy="72059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«Оживление» самой старой улицы Улан – Удэ – Соборной посредством запуска новых экскурсий, вовлечение в сферу услуг кафе, ресторанов, мест проживания;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создание интерактивных культурно – исторических программ с ремесленными мастерскими и другими объектами;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реновация улицы Соборной для активного пользования и инвестиционного развития исторического центра города путем привлечения экспертов федерального уровня в рамках проекта «100 городских лидеров» АСИ</a:t>
            </a:r>
          </a:p>
          <a:p>
            <a:pPr algn="ctr">
              <a:buNone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4178" y="9739190"/>
            <a:ext cx="13611522" cy="432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73" y="128965"/>
            <a:ext cx="12215898" cy="178223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Какие проблемы и боли решает проект?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973" y="2682404"/>
            <a:ext cx="13071261" cy="6840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Социальная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проблема.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Неблагополучный район, санитарно-эпидемиологическая ситуация;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Экономическая проблема.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Слабая вовлеченность в экономическую жизнь города. Отсутствуют условия для развития предпринимательства и активного использования общественных пространств жителями и туристами, низкие инвестиционная привлекательность и доходность;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Архитектурно- градостроительная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проблема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Необустроенность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аварийность, ветхость;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Проблема сохранения 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перспективного развития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культурно-исторического наследия центра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города.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88" y="346040"/>
            <a:ext cx="13560190" cy="70441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Текущие вопросы команды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926" y="1346173"/>
            <a:ext cx="13073154" cy="8290266"/>
          </a:xfrm>
        </p:spPr>
        <p:txBody>
          <a:bodyPr>
            <a:normAutofit/>
          </a:bodyPr>
          <a:lstStyle/>
          <a:p>
            <a:r>
              <a:rPr lang="ru-RU" dirty="0" smtClean="0"/>
              <a:t>Отсутствие координирующей функции между горожанами, предпринимателями и городских властей в решении вопросов реновации исторической части города; потребность в вовлечении населения в формировании позитивного информационного пространства (анализ показал) в процесс городских реновации;</a:t>
            </a:r>
          </a:p>
          <a:p>
            <a:pPr lvl="0"/>
            <a:r>
              <a:rPr lang="ru-RU" dirty="0" smtClean="0"/>
              <a:t>Необходимость проведения инвентаризации согласно </a:t>
            </a:r>
            <a:r>
              <a:rPr lang="ru-RU" dirty="0" err="1" smtClean="0"/>
              <a:t>ГОСТа</a:t>
            </a:r>
            <a:r>
              <a:rPr lang="ru-RU" dirty="0" smtClean="0"/>
              <a:t> объектов посещения, введение добровольной системы менеджмента качества товаров и услуг, оказываемых в исторической части города путем запуска новых экскурсий, образовательных, познавательных  событий и проектов в т.ч.;</a:t>
            </a:r>
          </a:p>
          <a:p>
            <a:pPr lvl="0"/>
            <a:r>
              <a:rPr lang="ru-RU" dirty="0" smtClean="0"/>
              <a:t> Создание дизайн - кода по буквенному, шрифтовому, цветовому оформлению усадеб, строительным параметрам,  этажности, узорности, а также содержательной части с точки зрения визуализации </a:t>
            </a:r>
            <a:r>
              <a:rPr lang="ru-RU" dirty="0" err="1" smtClean="0"/>
              <a:t>историко</a:t>
            </a:r>
            <a:r>
              <a:rPr lang="ru-RU" dirty="0" smtClean="0"/>
              <a:t>- культурных объектов; сохранение самобытности, уникальности домов и усадеб;</a:t>
            </a:r>
          </a:p>
          <a:p>
            <a:pPr lvl="0"/>
            <a:r>
              <a:rPr lang="ru-RU" dirty="0" smtClean="0"/>
              <a:t>Сохранение 100 домов и усадеб в исторической части города (на примере 130 квартала)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40" y="631792"/>
            <a:ext cx="13613130" cy="91794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Быстрые победы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5" y="1346172"/>
            <a:ext cx="13613130" cy="8206105"/>
          </a:xfrm>
        </p:spPr>
        <p:txBody>
          <a:bodyPr>
            <a:noAutofit/>
          </a:bodyPr>
          <a:lstStyle/>
          <a:p>
            <a:pPr lvl="0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Составление дизайн –кода с учетом буквенного, цветового оформления усадеб, содержательной части; вовлечение владельцев усадеб в проекты 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Инвентаризация объектов туристического посещения согласно </a:t>
            </a:r>
            <a:r>
              <a:rPr lang="ru-RU" sz="3000" dirty="0" err="1" smtClean="0">
                <a:solidFill>
                  <a:srgbClr val="002060"/>
                </a:solidFill>
              </a:rPr>
              <a:t>ГОСТа</a:t>
            </a:r>
            <a:r>
              <a:rPr lang="ru-RU" sz="3000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Организация фотоконкурса среди горожан, отражающей уникальность и живую историю города и нынешнее положение усадеб; 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Запуск не менее пяти новых объектов достопримечательностей (</a:t>
            </a:r>
            <a:r>
              <a:rPr lang="ru-RU" sz="3000" dirty="0" err="1" smtClean="0">
                <a:solidFill>
                  <a:srgbClr val="002060"/>
                </a:solidFill>
              </a:rPr>
              <a:t>брендмауэра</a:t>
            </a:r>
            <a:r>
              <a:rPr lang="ru-RU" sz="3000" dirty="0" smtClean="0">
                <a:solidFill>
                  <a:srgbClr val="002060"/>
                </a:solidFill>
              </a:rPr>
              <a:t>, дома </a:t>
            </a:r>
            <a:r>
              <a:rPr lang="ru-RU" sz="3000" dirty="0" err="1" smtClean="0">
                <a:solidFill>
                  <a:srgbClr val="002060"/>
                </a:solidFill>
              </a:rPr>
              <a:t>Капельмана</a:t>
            </a:r>
            <a:r>
              <a:rPr lang="ru-RU" sz="3000" dirty="0" smtClean="0">
                <a:solidFill>
                  <a:srgbClr val="002060"/>
                </a:solidFill>
              </a:rPr>
              <a:t>, малая скульптурная форма и т.д.)</a:t>
            </a:r>
          </a:p>
          <a:p>
            <a:pPr lvl="0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Запуск совместно с гидами и экскурсоводами не менее пяти уникальных экскурсий, основанных на истории купечества на великом Шелковом и Чайном пути, истории деревянных домов и усадеб и их хозяев;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Обновленная навигация исторических домов с использованием </a:t>
            </a:r>
            <a:r>
              <a:rPr lang="en-US" sz="3000" dirty="0" smtClean="0">
                <a:solidFill>
                  <a:srgbClr val="002060"/>
                </a:solidFill>
              </a:rPr>
              <a:t>IT</a:t>
            </a:r>
            <a:r>
              <a:rPr lang="ru-RU" sz="3000" dirty="0" smtClean="0">
                <a:solidFill>
                  <a:srgbClr val="002060"/>
                </a:solidFill>
              </a:rPr>
              <a:t> – решений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Повышение качества услуг и введение обновленного меню «</a:t>
            </a:r>
            <a:r>
              <a:rPr lang="ru-RU" sz="3000" dirty="0" err="1" smtClean="0">
                <a:solidFill>
                  <a:schemeClr val="accent6">
                    <a:lumMod val="50000"/>
                  </a:schemeClr>
                </a:solidFill>
              </a:rPr>
              <a:t>Буузного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 квартала» с соседними улицами;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Запуск культурно - событийных проектов вокруг памятника репрессированным;</a:t>
            </a:r>
          </a:p>
          <a:p>
            <a:pPr lvl="0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Создание и продвижение сайта об историческом центре Улан-Удэ, с хроникально-событийным </a:t>
            </a:r>
            <a:r>
              <a:rPr lang="ru-RU" sz="3000" dirty="0" err="1" smtClean="0">
                <a:solidFill>
                  <a:schemeClr val="accent6">
                    <a:lumMod val="50000"/>
                  </a:schemeClr>
                </a:solidFill>
              </a:rPr>
              <a:t>контентом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http://ulan-ude03.ru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13613130" cy="11322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Долгосрочные эффекты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5" y="1346172"/>
            <a:ext cx="13613130" cy="820610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Перенос и реновация некоторых домов и усадеб, имеющих историческую ценность на улицу Соборная (по примеру 130 квартал);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центра экспорта медицинских услуг на основе Центра тибетской медицины; реновация КВД;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функциональной набережной по аналогии с томским межуниверситетским пространством;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площадки для выгрузки туристов близ Соборной (пл. Банзарова);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виртуальных экскурсий по усадьбам и улице Соборной и прилегающих к ней улиц;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лучших практик для тиражирования в поликультурных пространствах.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13613130" cy="113225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Решение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6284" y="1631924"/>
            <a:ext cx="14021803" cy="79203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смысловой концепции улицы.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жителей в обсуждение через СМИ и 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 потоков совместно с гидами – экскурсоводами, представителями бизнеса, сферы услуг. Разработка рекомендаций для общественного пространства, формирование социально – культурных мероприятий с учетом интересов сообщества, предпринимателей и заказчика. </a:t>
            </a:r>
            <a:endParaRPr lang="ru-RU" sz="36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Эскизирование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улицы. Подготовка инвестиционных предложений для крупного и малого бизнеса. Поиск партнеров.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Маркетинг, продвижение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культурно – массовые мероприятия, проведение мероприятий с партнерами. Формирование календаря культурно-событийных мероприятий. Создание  «фишек» и точек притяжений улицы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178" y="9739190"/>
            <a:ext cx="13611522" cy="432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Эвели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7678" y="1489048"/>
            <a:ext cx="4464743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85" y="428233"/>
            <a:ext cx="9592647" cy="113225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MVP -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прототип продукта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4222" y="1917676"/>
            <a:ext cx="7643866" cy="2530064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12800" dirty="0" smtClean="0">
                <a:solidFill>
                  <a:srgbClr val="002060"/>
                </a:solidFill>
              </a:rPr>
              <a:t>г. Иркутск, квартал № 130</a:t>
            </a:r>
            <a:r>
              <a:rPr lang="ru-RU" sz="12800" dirty="0" smtClean="0"/>
              <a:t> межуниверситетское общественное пространство в Томске, </a:t>
            </a:r>
          </a:p>
          <a:p>
            <a:pPr algn="r">
              <a:buNone/>
            </a:pPr>
            <a:r>
              <a:rPr lang="ru-RU" sz="12800" dirty="0" smtClean="0"/>
              <a:t>Скамейка «Ангел» в СПб </a:t>
            </a:r>
            <a:endParaRPr lang="ru-RU" sz="128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28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		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				</a:t>
            </a:r>
            <a:r>
              <a:rPr lang="ru-RU" sz="3600" b="1" i="1" dirty="0" smtClean="0">
                <a:solidFill>
                  <a:srgbClr val="C00000"/>
                </a:solidFill>
              </a:rPr>
              <a:t>…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536" y="0"/>
            <a:ext cx="2040164" cy="2040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4178" y="9739190"/>
            <a:ext cx="13611522" cy="432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0" y="6132518"/>
            <a:ext cx="6368722" cy="35806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25058" y="6275394"/>
            <a:ext cx="5100642" cy="34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Эвелин\Desktop\2a98c34912b1ae436eb24452a2adf3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0686" y="4489444"/>
            <a:ext cx="3714776" cy="2458506"/>
          </a:xfrm>
          <a:prstGeom prst="rect">
            <a:avLst/>
          </a:prstGeom>
          <a:noFill/>
        </p:spPr>
      </p:pic>
      <p:pic>
        <p:nvPicPr>
          <p:cNvPr id="2055" name="Picture 7" descr="C:\Users\Эвелин\Desktop\Соборная\Фото домов Соборной\Иностранцы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4288" y="6275394"/>
            <a:ext cx="2449202" cy="3422150"/>
          </a:xfrm>
          <a:prstGeom prst="rect">
            <a:avLst/>
          </a:prstGeom>
          <a:noFill/>
        </p:spPr>
      </p:pic>
      <p:pic>
        <p:nvPicPr>
          <p:cNvPr id="2052" name="Picture 4" descr="C:\Users\Эвелин\Desktop\peterburgskij-angel-goroda-sankt-peterbu-6736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1148" y="2846370"/>
            <a:ext cx="4150454" cy="304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869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View</vt:lpstr>
      <vt:lpstr>Слайд 1</vt:lpstr>
      <vt:lpstr>Команда проекта </vt:lpstr>
      <vt:lpstr>Суть проекта </vt:lpstr>
      <vt:lpstr>Какие проблемы и боли решает проект?</vt:lpstr>
      <vt:lpstr>Текущие вопросы команды </vt:lpstr>
      <vt:lpstr>Быстрые победы  </vt:lpstr>
      <vt:lpstr>Долгосрочные эффекты  </vt:lpstr>
      <vt:lpstr>Решение</vt:lpstr>
      <vt:lpstr>MVP - прототип продукта </vt:lpstr>
      <vt:lpstr>Каналы продаж </vt:lpstr>
      <vt:lpstr>Монетизация доходов. Пробовать будем все! </vt:lpstr>
      <vt:lpstr>Слайд 12</vt:lpstr>
      <vt:lpstr>Соборная - это твоя история тоже!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ГОРОДСКИХ ЛИДЕРОВ</dc:title>
  <dc:creator>Director</dc:creator>
  <cp:lastModifiedBy>Windows User</cp:lastModifiedBy>
  <cp:revision>518</cp:revision>
  <cp:lastPrinted>2020-03-12T06:30:42Z</cp:lastPrinted>
  <dcterms:created xsi:type="dcterms:W3CDTF">2019-11-06T23:36:06Z</dcterms:created>
  <dcterms:modified xsi:type="dcterms:W3CDTF">2020-04-26T06:20:32Z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2019-08-29T00:00:00Z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2019-11-06T00:00:00Z</vt:filetime>
  </property>
</Properties>
</file>