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metadata" ContentType="application/binary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docprops/core.xml" ContentType="application/vnd.openxmlformats-package.core-properties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20" y="12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tableStyles" Target="tableStyle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EditPoints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>
            <a:spLocks noGrp="1" noEditPoints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>
            <a:spLocks noGrp="1" noEditPoints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6" name="Google Shape;6;n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>
            <a:lvl1pPr marL="457200" marR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</a:p>
        </p:txBody>
      </p:sp>
      <p:sp>
        <p:nvSpPr>
          <p:cNvPr id="7" name="Google Shape;7;n"/>
          <p:cNvSpPr>
            <a:spLocks noGrp="1" noEditPoints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>
            <a:spLocks noGrp="1" noEditPoints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Autofit/>
          </a:bodyPr>
          <a:lstStyle/>
          <a:p>
            <a: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dt="0" sldNum="0" hdr="0" ftr="0"/>
  <p:notesStyle>
    <a:lvl1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97" name="Google Shape;97;p1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:notes"/>
          <p:cNvSpPr>
            <a:spLocks noGrp="1" noEditPoints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Autofit/>
          </a:bodyPr>
          <a:lstStyle/>
          <a:p>
            <a:pPr mar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113" name="Google Shape;113;p2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:notes"/>
          <p:cNvSpPr>
            <a:spLocks noGrp="1" noEditPoints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Autofit/>
          </a:bodyPr>
          <a:lstStyle/>
          <a:p>
            <a:pPr mar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4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8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EditPoints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rect l="l" t="t" r="r" b="b"/>
            <a:pathLst>
              <a:path w="120000" h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/>
        </p:txBody>
      </p:sp>
      <p:sp>
        <p:nvSpPr>
          <p:cNvPr id="181" name="Google Shape;181;p9:notes"/>
          <p:cNvSpPr>
            <a:spLocks noGrp="1" noEditPoint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Autofit/>
          </a:bodyPr>
          <a:lstStyle/>
          <a:p>
            <a:pPr mar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9:notes"/>
          <p:cNvSpPr>
            <a:spLocks noGrp="1" noEditPoints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Autofit/>
          </a:bodyPr>
          <a:lstStyle/>
          <a:p>
            <a:pPr mar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17" name="Google Shape;17;p11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18" name="Google Shape;18;p11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19" name="Google Shape;19;p11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20" name="Google Shape;20;p11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67" name="Google Shape;67;p20"/>
          <p:cNvSpPr>
            <a:spLocks noGrp="1" noEditPoints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</a:p>
        </p:txBody>
      </p:sp>
      <p:sp>
        <p:nvSpPr>
          <p:cNvPr id="68" name="Google Shape;68;p20"/>
          <p:cNvSpPr>
            <a:spLocks noGrp="1" noEditPoints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</a:p>
        </p:txBody>
      </p:sp>
      <p:sp>
        <p:nvSpPr>
          <p:cNvPr id="69" name="Google Shape;69;p20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70" name="Google Shape;70;p20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71" name="Google Shape;71;p20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74" name="Google Shape;74;p21"/>
          <p:cNvSpPr>
            <a:spLocks noGrp="1" noEditPoints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/>
        </p:txBody>
      </p:sp>
      <p:sp>
        <p:nvSpPr>
          <p:cNvPr id="75" name="Google Shape;75;p21"/>
          <p:cNvSpPr>
            <a:spLocks noGrp="1" noEditPoints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</a:p>
        </p:txBody>
      </p:sp>
      <p:sp>
        <p:nvSpPr>
          <p:cNvPr id="76" name="Google Shape;76;p21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77" name="Google Shape;77;p21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78" name="Google Shape;78;p21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81" name="Google Shape;81;p22"/>
          <p:cNvSpPr>
            <a:spLocks noGrp="1" noEditPoints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82" name="Google Shape;82;p22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83" name="Google Shape;83;p22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84" name="Google Shape;84;p22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>
            <a:spLocks noGrp="1" noEditPoints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87" name="Google Shape;87;p23"/>
          <p:cNvSpPr>
            <a:spLocks noGrp="1" noEditPoints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88" name="Google Shape;88;p23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89" name="Google Shape;89;p23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90" name="Google Shape;90;p23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B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lvl9pPr>
          </a:lstStyle>
          <a:p/>
        </p:txBody>
      </p:sp>
      <p:sp>
        <p:nvSpPr>
          <p:cNvPr id="93" name="Google Shape;93;p24"/>
          <p:cNvSpPr>
            <a:spLocks noGrp="1" noEditPoints="1"/>
          </p:cNvSpPr>
          <p:nvPr>
            <p:ph type="body" idx="1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t">
            <a:normAutofit/>
          </a:bodyPr>
          <a:lstStyle>
            <a:lvl1pPr marL="457200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</a:lvl1pPr>
            <a:lvl2pPr marL="914400" lvl="1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</a:lvl2pPr>
            <a:lvl3pPr marL="1371600" lvl="2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</a:lvl3pPr>
            <a:lvl4pPr marL="1828800" lvl="3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</a:lvl4pPr>
            <a:lvl5pPr marL="2286000" lvl="4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</a:lvl5pPr>
            <a:lvl6pPr marL="2743200" lvl="5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</a:lvl6pPr>
            <a:lvl7pPr marL="3200400" lvl="6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</a:lvl7pPr>
            <a:lvl8pPr marL="3657600" lvl="7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</a:lvl8pPr>
            <a:lvl9pPr marL="4114800" lvl="8" indent="-4000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</a:lvl9pPr>
          </a:lstStyle>
          <a:p>
            <a:pPr lvl="0"/>
          </a:p>
        </p:txBody>
      </p:sp>
      <p:sp>
        <p:nvSpPr>
          <p:cNvPr id="94" name="Google Shape;94;p24"/>
          <p:cNvSpPr>
            <a:spLocks noGrp="1" noEditPoints="1"/>
          </p:cNvSpPr>
          <p:nvPr>
            <p:ph type="sldNum" idx="12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wrap="square" lIns="45675" tIns="45675" rIns="45675" bIns="45675" anchor="ctr">
            <a:sp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>
            <a:spLocks noGrp="1" noEditPoints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lvl9pPr>
          </a:lstStyle>
          <a:p/>
        </p:txBody>
      </p:sp>
      <p:sp>
        <p:nvSpPr>
          <p:cNvPr id="23" name="Google Shape;23;p12"/>
          <p:cNvSpPr>
            <a:spLocks noGrp="1" noEditPoints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>
            <a:noAutofit/>
          </a:bodyPr>
          <a:lstStyle>
            <a:lvl1pPr marL="45720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lvl1pPr>
            <a:lvl2pPr marL="914400" lvl="1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lvl2pPr>
            <a:lvl3pPr marL="1371600" lvl="2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lvl3pPr>
            <a:lvl4pPr marL="1828800" lvl="3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lvl4pPr>
            <a:lvl5pPr marL="2286000" lvl="4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lvl5pPr>
            <a:lvl6pPr marL="2743200" lvl="5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</a:lvl6pPr>
            <a:lvl7pPr marL="3200400" lvl="6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lvl7pPr>
            <a:lvl8pPr marL="3657600" lvl="7" indent="-3175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lvl8pPr>
            <a:lvl9pPr marL="4114800" lvl="8" indent="-3175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</a:lvl9pPr>
          </a:lstStyle>
          <a:p>
            <a:pPr lvl="0"/>
          </a:p>
        </p:txBody>
      </p:sp>
      <p:sp>
        <p:nvSpPr>
          <p:cNvPr id="24" name="Google Shape;24;p12"/>
          <p:cNvSpPr>
            <a:spLocks noGrp="1" noEditPoints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13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-34487" y="-77625"/>
            <a:ext cx="12260975" cy="701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3"/>
          <p:cNvSpPr>
            <a:spLocks noGrp="1" noEditPoints="1"/>
          </p:cNvSpPr>
          <p:nvPr>
            <p:ph type="ctrTitle"/>
          </p:nvPr>
        </p:nvSpPr>
        <p:spPr>
          <a:xfrm>
            <a:off x="482504" y="1986700"/>
            <a:ext cx="7212600" cy="27369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rm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0" name="Google Shape;30;p14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 lvl="0"/>
          </a:p>
        </p:txBody>
      </p:sp>
      <p:sp>
        <p:nvSpPr>
          <p:cNvPr id="31" name="Google Shape;31;p14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2" name="Google Shape;32;p14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3" name="Google Shape;33;p14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5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6" name="Google Shape;36;p15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</a:p>
        </p:txBody>
      </p:sp>
      <p:sp>
        <p:nvSpPr>
          <p:cNvPr id="37" name="Google Shape;37;p15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8" name="Google Shape;38;p15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39" name="Google Shape;39;p15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42" name="Google Shape;42;p16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43" name="Google Shape;43;p16"/>
          <p:cNvSpPr>
            <a:spLocks noGrp="1" noEditPoints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44" name="Google Shape;44;p16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45" name="Google Shape;45;p16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46" name="Google Shape;46;p16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49" name="Google Shape;49;p17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rmAutofit/>
          </a:bodyPr>
          <a:lstStyle>
            <a:lvl1pPr marL="45720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</a:p>
        </p:txBody>
      </p:sp>
      <p:sp>
        <p:nvSpPr>
          <p:cNvPr id="50" name="Google Shape;50;p17"/>
          <p:cNvSpPr>
            <a:spLocks noGrp="1" noEditPoints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51" name="Google Shape;51;p17"/>
          <p:cNvSpPr>
            <a:spLocks noGrp="1" noEditPoints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>
            <a:normAutofit/>
          </a:bodyPr>
          <a:lstStyle>
            <a:lvl1pPr marL="45720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</a:p>
        </p:txBody>
      </p:sp>
      <p:sp>
        <p:nvSpPr>
          <p:cNvPr id="52" name="Google Shape;52;p17"/>
          <p:cNvSpPr>
            <a:spLocks noGrp="1" noEditPoints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lvl9pPr>
          </a:lstStyle>
          <a:p>
            <a:pPr lvl="0"/>
          </a:p>
        </p:txBody>
      </p:sp>
      <p:sp>
        <p:nvSpPr>
          <p:cNvPr id="53" name="Google Shape;53;p17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54" name="Google Shape;54;p17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55" name="Google Shape;55;p17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58" name="Google Shape;58;p18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59" name="Google Shape;59;p18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60" name="Google Shape;60;p18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63" name="Google Shape;63;p19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lvl9pPr>
          </a:lstStyle>
          <a:p/>
        </p:txBody>
      </p:sp>
      <p:sp>
        <p:nvSpPr>
          <p:cNvPr id="64" name="Google Shape;64;p19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</a:p>
        </p:txBody>
      </p:sp>
    </p:spTree>
  </p:cSld>
  <p:clrMapOvr>
    <a:masterClrMapping/>
  </p:clrMapOvr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rmAutofit/>
          </a:bodyPr>
          <a:lstStyle>
            <a:lvl1pPr marR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>
            <a:lvl1pPr marL="457200" marR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</a:p>
        </p:txBody>
      </p:sp>
      <p:sp>
        <p:nvSpPr>
          <p:cNvPr id="12" name="Google Shape;12;p10"/>
          <p:cNvSpPr>
            <a:spLocks noGrp="1" noEditPoints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>
            <a:spLocks noGrp="1" noEditPoints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hdr="0" ftr="0"/>
  <p:txStyles>
    <p:titleStyle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hyperlink" Target="https://youtu.be/N-xvr3aUBp8" TargetMode="External"/><Relationship Id="rId3" Type="http://schemas.openxmlformats.org/officeDocument/2006/relationships/hyperlink" Target="https://www.instagram.com/p/CHaOkzaHvN6/?utm_source=ig_web_copy_link" TargetMode="External"/><Relationship Id="rId4" Type="http://schemas.openxmlformats.org/officeDocument/2006/relationships/hyperlink" Target="https://youtu.be/1osdrPxONGI" TargetMode="External"/><Relationship Id="rId5" Type="http://schemas.openxmlformats.org/officeDocument/2006/relationships/hyperlink" Target="https://www.youtube.com/watch?v=3FuXaS6idLs" TargetMode="External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10" Type="http://schemas.openxmlformats.org/officeDocument/2006/relationships/notesSlide" Target="../notesSlides/notesSlide6.xml"/><Relationship Id="rId2" Type="http://schemas.openxmlformats.org/officeDocument/2006/relationships/image" Target="../media/image8.png"/><Relationship Id="rId3" Type="http://schemas.openxmlformats.org/officeDocument/2006/relationships/image" Target="../media/image20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10.png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24.png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5.png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17.png"/><Relationship Id="rId7" Type="http://schemas.openxmlformats.org/officeDocument/2006/relationships/image" Target="../media/image29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Google Shape;100;p1"/>
          <p:cNvCxnSpPr/>
          <p:nvPr/>
        </p:nvCxnSpPr>
        <p:spPr>
          <a:xfrm>
            <a:off x="4434815" y="375741"/>
            <a:ext cx="7426965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" name="Google Shape;101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" name="Google Shape;102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3" name="Google Shape;103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4" name="Google Shape;104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" name="Google Shape;105;p1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"/>
          <p:cNvPicPr preferRelativeResize="0"/>
          <p:nvPr/>
        </p:nvPicPr>
        <p:blipFill>
          <a:blip r:embed="rId3">
            <a:alphaModFix/>
          </a:blip>
          <a:srcRect b="16118"/>
          <a:stretch/>
        </p:blipFill>
        <p:spPr>
          <a:xfrm>
            <a:off x="7099018" y="4787757"/>
            <a:ext cx="4747853" cy="207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"/>
          <p:cNvPicPr preferRelativeResize="0"/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>
            <a:off x="7495583" y="1488895"/>
            <a:ext cx="4007776" cy="4007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109" name="Google Shape;109;p1"/>
          <p:cNvSpPr txBox="1"/>
          <p:nvPr/>
        </p:nvSpPr>
        <p:spPr>
          <a:xfrm>
            <a:off x="604140" y="5207745"/>
            <a:ext cx="5251723" cy="89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>
            <a:normAutofit/>
          </a:bodyPr>
          <a:lstStyle/>
          <a:p>
            <a:pPr marL="0" marR="0" indent="0" algn="l" rtl="0">
              <a:lnSpc>
                <a:spcPct val="8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-RU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Сохраним планету вместе!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>
          <a:blip r:embed="rId5">
            <a:alphaModFix/>
          </a:blip>
          <a:srcRect l="18568" t="28308" r="51555" b="51897"/>
          <a:stretch/>
        </p:blipFill>
        <p:spPr>
          <a:xfrm>
            <a:off x="604140" y="2451831"/>
            <a:ext cx="5587358" cy="2081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>
            <a:spLocks noGrp="1" noEditPoints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>
            <a:noAutofit/>
          </a:bodyPr>
          <a:lstStyle/>
          <a:p>
            <a:pPr mar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2</a:t>
            </a:fld>
          </a:p>
        </p:txBody>
      </p:sp>
      <p:pic>
        <p:nvPicPr>
          <p:cNvPr id="117" name="Google Shape;117;p2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0" y="-1"/>
            <a:ext cx="12192000" cy="7064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oup 128"/>
          <p:cNvGrpSpPr/>
          <p:nvPr/>
        </p:nvGrpSpPr>
        <p:grpSpPr>
          <a:xfrm>
            <a:off x="0" y="0"/>
            <a:ext cx="12444275" cy="6858100"/>
            <a:chOff x="0" y="0"/>
            <a:chExt cx="12444275" cy="6858100"/>
          </a:xfrm>
        </p:grpSpPr>
        <p:pic>
          <p:nvPicPr>
            <p:cNvPr id="122" name="Google Shape;122;p3"/>
            <p:cNvPicPr preferRelativeResize="0"/>
            <p:nvPr/>
          </p:nvPicPr>
          <p:blipFill>
            <a:blip r:embed="rId1">
              <a:alphaModFix/>
            </a:blip>
            <a:srcRect/>
            <a:stretch>
              <a:fillRect/>
            </a:stretch>
          </p:blipFill>
          <p:spPr>
            <a:xfrm>
              <a:off x="0" y="0"/>
              <a:ext cx="1219199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3"/>
            <p:cNvPicPr preferRelativeResize="0"/>
            <p:nvPr/>
          </p:nvPicPr>
          <p:blipFill>
            <a:blip r:embed="rId2">
              <a:alphaModFix/>
            </a:blip>
            <a:srcRect l="59640" r="25213" b="88859"/>
            <a:stretch/>
          </p:blipFill>
          <p:spPr>
            <a:xfrm>
              <a:off x="7073318" y="0"/>
              <a:ext cx="1846566" cy="7639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3"/>
            <p:cNvSpPr/>
            <p:nvPr/>
          </p:nvSpPr>
          <p:spPr>
            <a:xfrm>
              <a:off x="0" y="1041100"/>
              <a:ext cx="11806500" cy="58170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lt1"/>
                </a:highlight>
              </a:endParaRPr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570600" y="1362788"/>
              <a:ext cx="11235900" cy="1417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>
              <a:spAutoFit/>
            </a:bodyPr>
            <a:lstStyle/>
            <a:p>
              <a:pPr mar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  <a:highlight>
                    <a:schemeClr val="lt1"/>
                  </a:highlight>
                </a:rPr>
                <a:t>Проект «ЭлектроСбор» предполагает глубокую работу с локальными экологическими волонтерами, готовыми включиться в проведение экологических акций в своих районах. В поиске и привлечении активистов мы опираемся на опыт партнера проекта — Экологическое волонтерское движение «РазДельный Сбор» с 12-летним опытом проведения экологических акций по всей России.</a:t>
              </a:r>
              <a:endParaRPr sz="2100">
                <a:highlight>
                  <a:schemeClr val="lt1"/>
                </a:highlight>
              </a:endParaRPr>
            </a:p>
          </p:txBody>
        </p:sp>
        <p:pic>
          <p:nvPicPr>
            <p:cNvPr id="126" name="Google Shape;126;p3"/>
            <p:cNvPicPr preferRelativeResize="0"/>
            <p:nvPr/>
          </p:nvPicPr>
          <p:blipFill>
            <a:blip r:embed="rId1">
              <a:alphaModFix/>
            </a:blip>
            <a:srcRect l="50941" t="37472" b="29759"/>
            <a:stretch/>
          </p:blipFill>
          <p:spPr>
            <a:xfrm>
              <a:off x="6463050" y="3379075"/>
              <a:ext cx="5981225" cy="2247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3"/>
            <p:cNvPicPr preferRelativeResize="0"/>
            <p:nvPr/>
          </p:nvPicPr>
          <p:blipFill>
            <a:blip r:embed="rId1">
              <a:alphaModFix/>
            </a:blip>
            <a:srcRect l="28667" t="64002" r="34197"/>
            <a:stretch/>
          </p:blipFill>
          <p:spPr>
            <a:xfrm>
              <a:off x="986624" y="3379075"/>
              <a:ext cx="4527601" cy="2468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8" name="Google Shape;128;p3"/>
            <p:cNvSpPr/>
            <p:nvPr/>
          </p:nvSpPr>
          <p:spPr>
            <a:xfrm>
              <a:off x="3716525" y="3271625"/>
              <a:ext cx="2114100" cy="5493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square" lIns="91425" tIns="91425" rIns="91425" bIns="91425" anchor="ctr">
              <a:noAutofit/>
            </a:bodyPr>
            <a:lstStyle/>
            <a:p>
              <a:pPr mar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0" y="0"/>
            <a:ext cx="12191990" cy="6494925"/>
            <a:chOff x="0" y="0"/>
            <a:chExt cx="12191990" cy="6494925"/>
          </a:xfrm>
        </p:grpSpPr>
        <p:pic>
          <p:nvPicPr>
            <p:cNvPr id="133" name="Google Shape;133;p4"/>
            <p:cNvPicPr preferRelativeResize="0"/>
            <p:nvPr/>
          </p:nvPicPr>
          <p:blipFill>
            <a:blip r:embed="rId1">
              <a:alphaModFix/>
            </a:blip>
            <a:srcRect b="85190"/>
            <a:stretch/>
          </p:blipFill>
          <p:spPr>
            <a:xfrm>
              <a:off x="0" y="0"/>
              <a:ext cx="12191990" cy="1015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" name="Google Shape;134;p4"/>
            <p:cNvSpPr txBox="1"/>
            <p:nvPr/>
          </p:nvSpPr>
          <p:spPr>
            <a:xfrm>
              <a:off x="551400" y="1102425"/>
              <a:ext cx="11089200" cy="53925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>
              <a:spAutoFit/>
            </a:bodyPr>
            <a:lstStyle/>
            <a:p>
              <a:pPr mar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Собранная на акции техника отправится на переработку к нашим партнёрам. Это ответственные компании, которые ведут свою деятельность прозрачно, готовы отвечать на вопросы и показывать процесс переработки. </a:t>
              </a:r>
              <a:endParaRPr sz="1800">
                <a:solidFill>
                  <a:schemeClr val="dk1"/>
                </a:solidFill>
              </a:endParaRPr>
            </a:p>
            <a:p>
              <a:pPr mar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400" b="1">
                  <a:solidFill>
                    <a:srgbClr val="0A58A5"/>
                  </a:solidFill>
                </a:rPr>
                <a:t>Ссылки и репортажи с экскурсий на несколько предприятий наших партнеров:</a:t>
              </a:r>
              <a:endParaRPr sz="2400" b="1">
                <a:solidFill>
                  <a:srgbClr val="0A58A5"/>
                </a:solidFill>
              </a:endParaRPr>
            </a:p>
            <a:p>
              <a:pPr marL="0" indent="0" algn="l" rtl="0">
                <a:lnSpc>
                  <a:spcPct val="98918"/>
                </a:lnSpc>
                <a:spcBef>
                  <a:spcPts val="1463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  ● «НЭК» (Национальная экологическая компания), г. Ярославль </a:t>
              </a:r>
              <a:endParaRPr sz="1800">
                <a:solidFill>
                  <a:schemeClr val="dk1"/>
                </a:solidFill>
              </a:endParaRPr>
            </a:p>
            <a:p>
              <a:pPr marL="0" indent="0" algn="l" rtl="0">
                <a:lnSpc>
                  <a:spcPct val="98918"/>
                </a:lnSpc>
                <a:spcBef>
                  <a:spcPts val="1463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       </a:t>
              </a:r>
              <a:r>
                <a:rPr lang="ru-RU" sz="1800" u="sng">
                  <a:solidFill>
                    <a:srgbClr val="1155CC"/>
                  </a:solidFill>
                  <a:hlinkClick r:id="rId2"/>
                </a:rPr>
                <a:t>Репортаж с экскурсии по заводу НЭК</a:t>
              </a:r>
              <a:r>
                <a:rPr lang="ru-RU" sz="1800">
                  <a:solidFill>
                    <a:srgbClr val="1155CC"/>
                  </a:solidFill>
                </a:rPr>
                <a:t> </a:t>
              </a:r>
              <a:endParaRPr sz="1800">
                <a:solidFill>
                  <a:srgbClr val="1155CC"/>
                </a:solidFill>
              </a:endParaRPr>
            </a:p>
            <a:p>
              <a:pPr marL="478536" indent="-227228" algn="l" rtl="0">
                <a:lnSpc>
                  <a:spcPct val="98918"/>
                </a:lnSpc>
                <a:spcBef>
                  <a:spcPts val="1463"/>
                </a:spcBef>
                <a:spcAft>
                  <a:spcPts val="0"/>
                </a:spcAft>
                <a:buNone/>
              </a:pPr>
              <a:endParaRPr sz="1800">
                <a:solidFill>
                  <a:srgbClr val="1155CC"/>
                </a:solidFill>
              </a:endParaRPr>
            </a:p>
            <a:p>
              <a:pPr marL="0" indent="0" algn="l" rtl="0">
                <a:lnSpc>
                  <a:spcPct val="98918"/>
                </a:lnSpc>
                <a:spcBef>
                  <a:spcPts val="38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  ● «Орис Пром» — известный переработчик лома и шин, а теперь и электротехники </a:t>
              </a:r>
              <a:endParaRPr sz="1800">
                <a:solidFill>
                  <a:schemeClr val="dk1"/>
                </a:solidFill>
              </a:endParaRPr>
            </a:p>
            <a:p>
              <a:pPr marL="472440" indent="0" algn="l" rtl="0">
                <a:spcBef>
                  <a:spcPts val="38"/>
                </a:spcBef>
                <a:spcAft>
                  <a:spcPts val="0"/>
                </a:spcAft>
                <a:buNone/>
              </a:pPr>
              <a:r>
                <a:rPr lang="ru-RU" sz="1800" u="sng">
                  <a:solidFill>
                    <a:srgbClr val="1155CC"/>
                  </a:solidFill>
                  <a:hlinkClick r:id="rId3"/>
                </a:rPr>
                <a:t>Отчёт с экскурсии на перерабатывающее предприятие</a:t>
              </a:r>
              <a:r>
                <a:rPr lang="ru-RU" sz="1800">
                  <a:solidFill>
                    <a:srgbClr val="1155CC"/>
                  </a:solidFill>
                </a:rPr>
                <a:t> </a:t>
              </a:r>
              <a:endParaRPr sz="1800">
                <a:solidFill>
                  <a:srgbClr val="1155CC"/>
                </a:solidFill>
              </a:endParaRPr>
            </a:p>
            <a:p>
              <a:pPr marL="472440" indent="0" algn="l" rtl="0">
                <a:spcBef>
                  <a:spcPts val="38"/>
                </a:spcBef>
                <a:spcAft>
                  <a:spcPts val="0"/>
                </a:spcAft>
                <a:buNone/>
              </a:pPr>
              <a:endParaRPr sz="1800">
                <a:solidFill>
                  <a:srgbClr val="1155CC"/>
                </a:solidFill>
              </a:endParaRPr>
            </a:p>
            <a:p>
              <a:pPr marL="457200" indent="-342900" algn="l" rtl="0">
                <a:spcBef>
                  <a:spcPts val="38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Char char="●"/>
              </a:pPr>
              <a:r>
                <a:rPr lang="ru-RU" sz="1800">
                  <a:solidFill>
                    <a:schemeClr val="dk1"/>
                  </a:solidFill>
                </a:rPr>
                <a:t>Команда Собиратора побывала на предприятии по переработке </a:t>
              </a:r>
              <a:r>
                <a:rPr lang="ru-RU" sz="1800" u="sng">
                  <a:solidFill>
                    <a:srgbClr val="1155CC"/>
                  </a:solidFill>
                  <a:hlinkClick r:id="rId4"/>
                </a:rPr>
                <a:t>«ВторАлюминПродукт»,</a:t>
              </a:r>
              <a:r>
                <a:rPr lang="ru-RU" sz="1800">
                  <a:solidFill>
                    <a:schemeClr val="dk1"/>
                  </a:solidFill>
                </a:rPr>
                <a:t> </a:t>
              </a:r>
              <a:endParaRPr sz="1800">
                <a:solidFill>
                  <a:schemeClr val="dk1"/>
                </a:solidFill>
              </a:endParaRPr>
            </a:p>
            <a:p>
              <a:pPr marL="457200" indent="0" algn="l" rtl="0">
                <a:spcBef>
                  <a:spcPts val="38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</a:endParaRPr>
            </a:p>
            <a:p>
              <a:pPr marL="0" indent="0" algn="l" rtl="0">
                <a:lnSpc>
                  <a:spcPct val="98918"/>
                </a:lnSpc>
                <a:spcBef>
                  <a:spcPts val="25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1"/>
                  </a:solidFill>
                </a:rPr>
                <a:t>  ●  Утилизирующее предприятие Petromax, г. Лобня </a:t>
              </a:r>
              <a:r>
                <a:rPr lang="ru-RU" sz="1800" u="sng">
                  <a:solidFill>
                    <a:srgbClr val="1155CC"/>
                  </a:solidFill>
                  <a:hlinkClick r:id="rId5"/>
                </a:rPr>
                <a:t>Репортаж с предприятия Petromax</a:t>
              </a:r>
              <a:endParaRPr sz="18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5"/>
          <p:cNvPicPr preferRelativeResize="0"/>
          <p:nvPr/>
        </p:nvPicPr>
        <p:blipFill>
          <a:blip r:embed="rId1">
            <a:alphaModFix/>
          </a:blip>
          <a:srcRect/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8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6"/>
          <p:cNvPicPr preferRelativeResize="0"/>
          <p:nvPr/>
        </p:nvPicPr>
        <p:blipFill>
          <a:blip r:embed="rId1">
            <a:alphaModFix/>
          </a:blip>
          <a:srcRect b="86895"/>
          <a:stretch/>
        </p:blipFill>
        <p:spPr>
          <a:xfrm>
            <a:off x="0" y="-1"/>
            <a:ext cx="12192000" cy="9257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" name="Group 153"/>
          <p:cNvGrpSpPr/>
          <p:nvPr/>
        </p:nvGrpSpPr>
        <p:grpSpPr>
          <a:xfrm>
            <a:off x="255615" y="173482"/>
            <a:ext cx="11777370" cy="6219264"/>
            <a:chOff x="255615" y="173482"/>
            <a:chExt cx="11777370" cy="6219264"/>
          </a:xfrm>
        </p:grpSpPr>
        <p:pic>
          <p:nvPicPr>
            <p:cNvPr id="144" name="Google Shape;144;p6"/>
            <p:cNvPicPr preferRelativeResize="0"/>
            <p:nvPr/>
          </p:nvPicPr>
          <p:blipFill>
            <a:blip r:embed="rId2">
              <a:alphaModFix/>
            </a:blip>
            <a:srcRect l="42390" t="20969" r="29781" b="12606"/>
            <a:stretch/>
          </p:blipFill>
          <p:spPr>
            <a:xfrm>
              <a:off x="255615" y="2001651"/>
              <a:ext cx="3270319" cy="4391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/>
            <p:cNvPicPr preferRelativeResize="0"/>
            <p:nvPr/>
          </p:nvPicPr>
          <p:blipFill>
            <a:blip r:embed="rId3">
              <a:alphaModFix/>
            </a:blip>
            <a:srcRect l="29561" t="20050" r="35092" b="54915"/>
            <a:stretch/>
          </p:blipFill>
          <p:spPr>
            <a:xfrm>
              <a:off x="8006204" y="3395108"/>
              <a:ext cx="4026781" cy="1604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/>
            <p:cNvPicPr preferRelativeResize="0"/>
            <p:nvPr/>
          </p:nvPicPr>
          <p:blipFill>
            <a:blip r:embed="rId4">
              <a:alphaModFix/>
            </a:blip>
            <a:srcRect l="29148" t="20574" r="36168" b="45861"/>
            <a:stretch/>
          </p:blipFill>
          <p:spPr>
            <a:xfrm>
              <a:off x="7987614" y="1008423"/>
              <a:ext cx="4026781" cy="2191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/>
            <p:cNvPicPr preferRelativeResize="0"/>
            <p:nvPr/>
          </p:nvPicPr>
          <p:blipFill>
            <a:blip r:embed="rId5">
              <a:alphaModFix/>
            </a:blip>
            <a:srcRect l="29046" t="19921" r="35608" b="33660"/>
            <a:stretch/>
          </p:blipFill>
          <p:spPr>
            <a:xfrm>
              <a:off x="3671680" y="1008423"/>
              <a:ext cx="4207368" cy="31078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/>
            <p:cNvPicPr preferRelativeResize="0"/>
            <p:nvPr/>
          </p:nvPicPr>
          <p:blipFill>
            <a:blip r:embed="rId6">
              <a:alphaModFix/>
            </a:blip>
            <a:srcRect l="29667" t="30427" r="35902" b="38841"/>
            <a:stretch/>
          </p:blipFill>
          <p:spPr>
            <a:xfrm>
              <a:off x="3671680" y="4280369"/>
              <a:ext cx="4207368" cy="2112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6"/>
            <p:cNvPicPr preferRelativeResize="0"/>
            <p:nvPr/>
          </p:nvPicPr>
          <p:blipFill>
            <a:blip r:embed="rId7">
              <a:alphaModFix/>
            </a:blip>
            <a:srcRect l="42390" t="54128" r="30152" b="33289"/>
            <a:stretch/>
          </p:blipFill>
          <p:spPr>
            <a:xfrm>
              <a:off x="255615" y="1008423"/>
              <a:ext cx="3270319" cy="842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6"/>
            <p:cNvPicPr preferRelativeResize="0"/>
            <p:nvPr/>
          </p:nvPicPr>
          <p:blipFill>
            <a:blip r:embed="rId8">
              <a:alphaModFix/>
            </a:blip>
            <a:srcRect l="29316" t="20846" r="37352" b="60363"/>
            <a:stretch/>
          </p:blipFill>
          <p:spPr>
            <a:xfrm>
              <a:off x="8024795" y="5127704"/>
              <a:ext cx="3989600" cy="1265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6"/>
            <p:cNvPicPr preferRelativeResize="0"/>
            <p:nvPr/>
          </p:nvPicPr>
          <p:blipFill>
            <a:blip r:embed="rId1">
              <a:alphaModFix/>
            </a:blip>
            <a:srcRect l="48881" r="26465" b="95604"/>
            <a:stretch/>
          </p:blipFill>
          <p:spPr>
            <a:xfrm>
              <a:off x="838627" y="179564"/>
              <a:ext cx="5666109" cy="566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3" name="Google Shape;153;p6"/>
            <p:cNvSpPr txBox="1"/>
            <p:nvPr/>
          </p:nvSpPr>
          <p:spPr>
            <a:xfrm>
              <a:off x="838627" y="173482"/>
              <a:ext cx="4847550" cy="5727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>
              <a:sp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ОТЗЫВЫ УЧАСТНИКОВ</a:t>
              </a:r>
              <a:endPara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8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/>
          <p:cNvGrpSpPr/>
          <p:nvPr/>
        </p:nvGrpSpPr>
        <p:grpSpPr>
          <a:xfrm>
            <a:off x="0" y="-1"/>
            <a:ext cx="12192000" cy="6715502"/>
            <a:chOff x="0" y="-1"/>
            <a:chExt cx="12192000" cy="6715502"/>
          </a:xfrm>
        </p:grpSpPr>
        <p:pic>
          <p:nvPicPr>
            <p:cNvPr id="158" name="Google Shape;158;p7"/>
            <p:cNvPicPr preferRelativeResize="0"/>
            <p:nvPr/>
          </p:nvPicPr>
          <p:blipFill>
            <a:blip r:embed="rId1">
              <a:alphaModFix/>
            </a:blip>
            <a:srcRect l="40176" t="35125" r="32141" b="16118"/>
            <a:stretch/>
          </p:blipFill>
          <p:spPr>
            <a:xfrm>
              <a:off x="350417" y="3197641"/>
              <a:ext cx="3550474" cy="3517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7"/>
            <p:cNvPicPr preferRelativeResize="0"/>
            <p:nvPr/>
          </p:nvPicPr>
          <p:blipFill>
            <a:blip r:embed="rId2">
              <a:alphaModFix/>
            </a:blip>
            <a:srcRect l="10615" t="19003" r="10910" b="48493"/>
            <a:stretch/>
          </p:blipFill>
          <p:spPr>
            <a:xfrm>
              <a:off x="4067040" y="4904148"/>
              <a:ext cx="7774543" cy="1811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7"/>
            <p:cNvPicPr preferRelativeResize="0"/>
            <p:nvPr/>
          </p:nvPicPr>
          <p:blipFill>
            <a:blip r:embed="rId3">
              <a:alphaModFix/>
            </a:blip>
            <a:srcRect l="12532" t="13237" r="13786" b="22541"/>
            <a:stretch/>
          </p:blipFill>
          <p:spPr>
            <a:xfrm>
              <a:off x="4067040" y="925784"/>
              <a:ext cx="7774543" cy="3811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7"/>
            <p:cNvPicPr preferRelativeResize="0"/>
            <p:nvPr/>
          </p:nvPicPr>
          <p:blipFill>
            <a:blip r:embed="rId4">
              <a:alphaModFix/>
            </a:blip>
            <a:srcRect l="39924" t="21094" r="32593" b="48731"/>
            <a:stretch/>
          </p:blipFill>
          <p:spPr>
            <a:xfrm>
              <a:off x="350417" y="925784"/>
              <a:ext cx="3550474" cy="2192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7"/>
            <p:cNvPicPr preferRelativeResize="0"/>
            <p:nvPr/>
          </p:nvPicPr>
          <p:blipFill>
            <a:blip r:embed="rId5">
              <a:alphaModFix/>
            </a:blip>
            <a:srcRect b="86895"/>
            <a:stretch/>
          </p:blipFill>
          <p:spPr>
            <a:xfrm>
              <a:off x="0" y="-1"/>
              <a:ext cx="12192000" cy="925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7"/>
            <p:cNvPicPr preferRelativeResize="0"/>
            <p:nvPr/>
          </p:nvPicPr>
          <p:blipFill>
            <a:blip r:embed="rId5">
              <a:alphaModFix/>
            </a:blip>
            <a:srcRect l="48881" r="26465" b="95604"/>
            <a:stretch/>
          </p:blipFill>
          <p:spPr>
            <a:xfrm>
              <a:off x="826969" y="152399"/>
              <a:ext cx="5666109" cy="566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7"/>
            <p:cNvSpPr txBox="1"/>
            <p:nvPr/>
          </p:nvSpPr>
          <p:spPr>
            <a:xfrm>
              <a:off x="826969" y="146317"/>
              <a:ext cx="4847550" cy="5727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>
              <a:sp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ОТЗЫВЫ УЧАСТНИКОВ</a:t>
              </a:r>
              <a:endPara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58A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178"/>
          <p:cNvGrpSpPr/>
          <p:nvPr/>
        </p:nvGrpSpPr>
        <p:grpSpPr>
          <a:xfrm>
            <a:off x="0" y="-1"/>
            <a:ext cx="12192000" cy="6696257"/>
            <a:chOff x="0" y="-1"/>
            <a:chExt cx="12192000" cy="6696257"/>
          </a:xfrm>
        </p:grpSpPr>
        <p:pic>
          <p:nvPicPr>
            <p:cNvPr id="169" name="Google Shape;169;p8"/>
            <p:cNvPicPr preferRelativeResize="0"/>
            <p:nvPr/>
          </p:nvPicPr>
          <p:blipFill>
            <a:blip r:embed="rId1">
              <a:alphaModFix/>
            </a:blip>
            <a:srcRect l="29339" t="20575" r="35535" b="20315"/>
            <a:stretch/>
          </p:blipFill>
          <p:spPr>
            <a:xfrm>
              <a:off x="8188893" y="2991096"/>
              <a:ext cx="3914198" cy="3705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8"/>
            <p:cNvPicPr preferRelativeResize="0"/>
            <p:nvPr/>
          </p:nvPicPr>
          <p:blipFill>
            <a:blip r:embed="rId2">
              <a:alphaModFix/>
            </a:blip>
            <a:srcRect l="28896" t="20967" r="35828" b="50070"/>
            <a:stretch/>
          </p:blipFill>
          <p:spPr>
            <a:xfrm>
              <a:off x="8188893" y="1034421"/>
              <a:ext cx="3914198" cy="1848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8"/>
            <p:cNvPicPr preferRelativeResize="0"/>
            <p:nvPr/>
          </p:nvPicPr>
          <p:blipFill>
            <a:blip r:embed="rId3">
              <a:alphaModFix/>
            </a:blip>
            <a:srcRect l="29814" t="19809" r="35932" b="37330"/>
            <a:stretch/>
          </p:blipFill>
          <p:spPr>
            <a:xfrm>
              <a:off x="120953" y="1085683"/>
              <a:ext cx="3914198" cy="27548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8"/>
            <p:cNvPicPr preferRelativeResize="0"/>
            <p:nvPr/>
          </p:nvPicPr>
          <p:blipFill>
            <a:blip r:embed="rId4">
              <a:alphaModFix/>
            </a:blip>
            <a:srcRect l="29193" t="20445" r="34942" b="23722"/>
            <a:stretch/>
          </p:blipFill>
          <p:spPr>
            <a:xfrm>
              <a:off x="4157382" y="1029145"/>
              <a:ext cx="3909302" cy="34465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8"/>
            <p:cNvPicPr preferRelativeResize="0"/>
            <p:nvPr/>
          </p:nvPicPr>
          <p:blipFill>
            <a:blip r:embed="rId5">
              <a:alphaModFix/>
            </a:blip>
            <a:srcRect l="29265" t="19954" r="36052" b="47364"/>
            <a:stretch/>
          </p:blipFill>
          <p:spPr>
            <a:xfrm>
              <a:off x="4157382" y="4579070"/>
              <a:ext cx="3909302" cy="2117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8"/>
            <p:cNvPicPr preferRelativeResize="0"/>
            <p:nvPr/>
          </p:nvPicPr>
          <p:blipFill>
            <a:blip r:embed="rId6">
              <a:alphaModFix/>
            </a:blip>
            <a:srcRect b="86895"/>
            <a:stretch/>
          </p:blipFill>
          <p:spPr>
            <a:xfrm>
              <a:off x="0" y="-1"/>
              <a:ext cx="12192000" cy="925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8"/>
            <p:cNvPicPr preferRelativeResize="0"/>
            <p:nvPr/>
          </p:nvPicPr>
          <p:blipFill>
            <a:blip r:embed="rId6">
              <a:alphaModFix/>
            </a:blip>
            <a:srcRect l="48881" r="26465" b="95604"/>
            <a:stretch/>
          </p:blipFill>
          <p:spPr>
            <a:xfrm>
              <a:off x="826969" y="152399"/>
              <a:ext cx="5666109" cy="566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8"/>
            <p:cNvSpPr txBox="1"/>
            <p:nvPr/>
          </p:nvSpPr>
          <p:spPr>
            <a:xfrm>
              <a:off x="892555" y="146317"/>
              <a:ext cx="4847550" cy="5727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>
              <a:spAutoFit/>
            </a:bodyPr>
            <a:lstStyle/>
            <a:p>
              <a:pPr marL="0" marR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ОТЗЫВЫ УЧАСТНИКОВ</a:t>
              </a:r>
              <a:endPara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8" name="Google Shape;178;p8"/>
            <p:cNvPicPr preferRelativeResize="0"/>
            <p:nvPr/>
          </p:nvPicPr>
          <p:blipFill>
            <a:blip r:embed="rId7">
              <a:alphaModFix/>
            </a:blip>
            <a:srcRect l="34594" t="32440" r="34701" b="29898"/>
            <a:stretch/>
          </p:blipFill>
          <p:spPr>
            <a:xfrm>
              <a:off x="125850" y="4000438"/>
              <a:ext cx="3909301" cy="26958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9"/>
          <p:cNvPicPr preferRelativeResize="0"/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Елена Баграмян</dc:creator>
  <cp:lastModifiedBy>Дарина Чарикова</cp:lastModifiedBy>
  <dcterms:created xsi:type="dcterms:W3CDTF">2021-04-08T06:59:07Z</dcterms:created>
  <dcterms:modified xsi:type="dcterms:W3CDTF">2023-05-31T16:50:09Z</dcterms:modified>
</cp:coreProperties>
</file>