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5" r:id="rId4"/>
    <p:sldId id="261" r:id="rId5"/>
    <p:sldId id="262" r:id="rId6"/>
    <p:sldId id="263" r:id="rId7"/>
    <p:sldId id="264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-52"/>
      <p:regular r:id="rId13"/>
      <p:bold r:id="rId14"/>
      <p:italic r:id="rId15"/>
      <p:boldItalic r:id="rId16"/>
    </p:embeddedFont>
    <p:embeddedFont>
      <p:font typeface="Rubik Light" panose="020B0604020202020204" charset="-79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53533" y="6960718"/>
            <a:ext cx="5792105" cy="2617879"/>
            <a:chOff x="0" y="0"/>
            <a:chExt cx="1525493" cy="6894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5493" cy="689482"/>
            </a:xfrm>
            <a:custGeom>
              <a:avLst/>
              <a:gdLst/>
              <a:ahLst/>
              <a:cxnLst/>
              <a:rect l="l" t="t" r="r" b="b"/>
              <a:pathLst>
                <a:path w="1525493" h="689482">
                  <a:moveTo>
                    <a:pt x="0" y="0"/>
                  </a:moveTo>
                  <a:lnTo>
                    <a:pt x="1525493" y="0"/>
                  </a:lnTo>
                  <a:lnTo>
                    <a:pt x="1525493" y="689482"/>
                  </a:lnTo>
                  <a:lnTo>
                    <a:pt x="0" y="6894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31"/>
                </a:lnSpc>
              </a:pPr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821290-5C37-9CA1-4EFD-7E0B51A84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18211800" cy="8166854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A76C06C7-A749-3EB6-805F-7C4E36C4918F}"/>
              </a:ext>
            </a:extLst>
          </p:cNvPr>
          <p:cNvSpPr txBox="1"/>
          <p:nvPr/>
        </p:nvSpPr>
        <p:spPr>
          <a:xfrm>
            <a:off x="0" y="111348"/>
            <a:ext cx="18288000" cy="1178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ru-RU" sz="3200" b="1" dirty="0">
                <a:solidFill>
                  <a:srgbClr val="000000"/>
                </a:solidFill>
                <a:latin typeface="Montserrat" pitchFamily="2" charset="-52"/>
              </a:rPr>
              <a:t>Муниципальное бюджетное учреждение культуры </a:t>
            </a:r>
          </a:p>
          <a:p>
            <a:pPr algn="ctr">
              <a:lnSpc>
                <a:spcPts val="4800"/>
              </a:lnSpc>
            </a:pPr>
            <a:r>
              <a:rPr lang="ru-RU" sz="3200" b="1" dirty="0">
                <a:solidFill>
                  <a:srgbClr val="000000"/>
                </a:solidFill>
                <a:latin typeface="Montserrat" pitchFamily="2" charset="-52"/>
              </a:rPr>
              <a:t>«Централизованная библиотечная система Серовского городского округа»</a:t>
            </a:r>
            <a:endParaRPr lang="en-US" sz="3200" b="1" dirty="0">
              <a:solidFill>
                <a:srgbClr val="000000"/>
              </a:solidFill>
              <a:latin typeface="Montserrat" pitchFamily="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2"/>
          <a:srcRect l="-586" t="79122" r="-1493" b="716"/>
          <a:stretch/>
        </p:blipFill>
        <p:spPr>
          <a:xfrm>
            <a:off x="-11288" y="8059095"/>
            <a:ext cx="18288000" cy="19612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132916"/>
            <a:ext cx="18288000" cy="1841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82"/>
              </a:lnSpc>
            </a:pPr>
            <a:r>
              <a:rPr lang="ru-RU" sz="5100" b="1" dirty="0">
                <a:solidFill>
                  <a:srgbClr val="000000"/>
                </a:solidFill>
                <a:latin typeface="Montserrat" pitchFamily="2" charset="-52"/>
              </a:rPr>
              <a:t>Волонтерское (добровольческое) объединение «Библиотечная орбита»</a:t>
            </a:r>
            <a:endParaRPr lang="en-US" sz="5100" b="1" dirty="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4350" y="2247900"/>
            <a:ext cx="17259300" cy="537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50"/>
              </a:lnSpc>
            </a:pPr>
            <a:r>
              <a:rPr lang="en-US" sz="3100" dirty="0">
                <a:solidFill>
                  <a:srgbClr val="000000"/>
                </a:solidFill>
                <a:latin typeface="Rubik Light"/>
              </a:rPr>
              <a:t>	</a:t>
            </a:r>
            <a:r>
              <a:rPr lang="ru-RU" sz="3100" dirty="0">
                <a:solidFill>
                  <a:srgbClr val="000000"/>
                </a:solidFill>
                <a:latin typeface="Rubik Light"/>
              </a:rPr>
              <a:t>Муниципальное бюджетное учреждение культуры «Централизованная библиотечная система Серовского городского округа» является некоммерческой организацией, созданной с целью оказания муниципальных услуг, выполнения работ и (или) исполнения муниципальной функции в целях обеспечения реализации предусмотренных законодательством Российской Федерации полномочий органов местного самоуправления в сфере культуры.</a:t>
            </a:r>
          </a:p>
          <a:p>
            <a:pPr algn="just">
              <a:lnSpc>
                <a:spcPts val="4650"/>
              </a:lnSpc>
            </a:pPr>
            <a:r>
              <a:rPr lang="en-US" sz="3100" dirty="0">
                <a:solidFill>
                  <a:srgbClr val="000000"/>
                </a:solidFill>
                <a:latin typeface="Rubik Light"/>
              </a:rPr>
              <a:t>	</a:t>
            </a:r>
            <a:r>
              <a:rPr lang="ru-RU" sz="3100" dirty="0">
                <a:solidFill>
                  <a:srgbClr val="000000"/>
                </a:solidFill>
                <a:latin typeface="Rubik Light"/>
              </a:rPr>
              <a:t>Волонтерское (добровольческое) объединение «Библиотечная орбита» создан на базе Муниципального бюджетного учреждения культуры «Централизованной библиотечной системы Серовского городского округа».</a:t>
            </a:r>
            <a:endParaRPr lang="en-US" sz="3100" dirty="0">
              <a:solidFill>
                <a:srgbClr val="000000"/>
              </a:solidFill>
              <a:latin typeface="Rubik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r="74073" b="41133"/>
          <a:stretch>
            <a:fillRect/>
          </a:stretch>
        </p:blipFill>
        <p:spPr>
          <a:xfrm rot="-5400000">
            <a:off x="-1574237" y="7214468"/>
            <a:ext cx="4199751" cy="51774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l="7420" t="15403" r="7398"/>
          <a:stretch/>
        </p:blipFill>
        <p:spPr>
          <a:xfrm>
            <a:off x="5958378" y="6469973"/>
            <a:ext cx="5491402" cy="363802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74073" b="41133"/>
          <a:stretch>
            <a:fillRect/>
          </a:stretch>
        </p:blipFill>
        <p:spPr>
          <a:xfrm rot="-5400000">
            <a:off x="15685063" y="7400904"/>
            <a:ext cx="4199751" cy="51774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51506" r="74073"/>
          <a:stretch>
            <a:fillRect/>
          </a:stretch>
        </p:blipFill>
        <p:spPr>
          <a:xfrm rot="-5400000">
            <a:off x="-118328" y="-2741313"/>
            <a:ext cx="4199751" cy="42651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19912" y="132916"/>
            <a:ext cx="16965026" cy="89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2"/>
              </a:lnSpc>
            </a:pPr>
            <a:r>
              <a:rPr lang="en-US" sz="4988" b="1" dirty="0">
                <a:solidFill>
                  <a:srgbClr val="000000"/>
                </a:solidFill>
                <a:latin typeface="Montserrat" pitchFamily="2" charset="-52"/>
              </a:rPr>
              <a:t>МЕРОПРИЯТИЯ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903" y="1386339"/>
            <a:ext cx="18110770" cy="1152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Ежегодно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библиотека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 с 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волонтёрами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принимает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участие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 в 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различных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 образовательных и 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социальных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акциях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: «Библионочь», «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Краеведческие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чтения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», «</a:t>
            </a:r>
            <a:r>
              <a:rPr lang="ru-RU" sz="3000" dirty="0">
                <a:solidFill>
                  <a:srgbClr val="000000"/>
                </a:solidFill>
                <a:latin typeface="Rubik Light"/>
              </a:rPr>
              <a:t>День чтения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», «</a:t>
            </a:r>
            <a:r>
              <a:rPr lang="ru-RU" sz="3000" dirty="0">
                <a:solidFill>
                  <a:srgbClr val="000000"/>
                </a:solidFill>
                <a:latin typeface="Rubik Light"/>
              </a:rPr>
              <a:t>День города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» и </a:t>
            </a:r>
            <a:r>
              <a:rPr lang="en-US" sz="3000" dirty="0" err="1">
                <a:solidFill>
                  <a:srgbClr val="000000"/>
                </a:solidFill>
                <a:latin typeface="Rubik Light"/>
              </a:rPr>
              <a:t>др</a:t>
            </a:r>
            <a:r>
              <a:rPr lang="en-US" sz="3000" dirty="0">
                <a:solidFill>
                  <a:srgbClr val="000000"/>
                </a:solidFill>
                <a:latin typeface="Rubik Light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8487"/>
          <a:stretch>
            <a:fillRect/>
          </a:stretch>
        </p:blipFill>
        <p:spPr>
          <a:xfrm>
            <a:off x="228688" y="2746654"/>
            <a:ext cx="6984379" cy="47936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9283A7-5950-6B8F-E3D6-2DEA953021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13701" r="7975" b="8980"/>
          <a:stretch/>
        </p:blipFill>
        <p:spPr>
          <a:xfrm>
            <a:off x="10267447" y="2746654"/>
            <a:ext cx="7743416" cy="50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BDF62F64-3622-5A72-2973-FC6E2996B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6" t="74029" r="-1493" b="-454"/>
          <a:stretch/>
        </p:blipFill>
        <p:spPr>
          <a:xfrm>
            <a:off x="-157125" y="8343900"/>
            <a:ext cx="18288000" cy="25704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B24ECC-4E58-133F-4705-7B1D0CFF8C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r="5263"/>
          <a:stretch/>
        </p:blipFill>
        <p:spPr>
          <a:xfrm>
            <a:off x="7924800" y="1638298"/>
            <a:ext cx="10206075" cy="7779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4742DF-B8E9-A5DF-963F-8ED7ACD66C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6" r="10504"/>
          <a:stretch/>
        </p:blipFill>
        <p:spPr>
          <a:xfrm>
            <a:off x="304800" y="1638299"/>
            <a:ext cx="7456510" cy="777962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3130F97C-C4B0-4DF0-C1AD-CA038A837460}"/>
              </a:ext>
            </a:extLst>
          </p:cNvPr>
          <p:cNvSpPr txBox="1"/>
          <p:nvPr/>
        </p:nvSpPr>
        <p:spPr>
          <a:xfrm>
            <a:off x="0" y="132916"/>
            <a:ext cx="18288000" cy="879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82"/>
              </a:lnSpc>
            </a:pPr>
            <a:r>
              <a:rPr lang="ru-RU" sz="4600" b="1" dirty="0">
                <a:solidFill>
                  <a:srgbClr val="000000"/>
                </a:solidFill>
                <a:latin typeface="Montserrat" pitchFamily="2" charset="-52"/>
              </a:rPr>
              <a:t>Волонтеры принимают участие в уборке территорий</a:t>
            </a:r>
            <a:endParaRPr lang="en-US" sz="4600" b="1" dirty="0">
              <a:solidFill>
                <a:srgbClr val="000000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702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66418236-3763-279C-9313-86B6033F5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6" t="74029" r="-1493" b="-454"/>
          <a:stretch/>
        </p:blipFill>
        <p:spPr>
          <a:xfrm>
            <a:off x="-157125" y="8343900"/>
            <a:ext cx="18288000" cy="25704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0D2329-8D07-BCC2-E959-39BF84BE10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6"/>
          <a:stretch/>
        </p:blipFill>
        <p:spPr>
          <a:xfrm>
            <a:off x="8991600" y="2107773"/>
            <a:ext cx="8877300" cy="7074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852BD1-7448-0C77-DA15-02FB6E211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091018"/>
            <a:ext cx="8281556" cy="7091082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54B131F-4D17-6D3F-4C12-2089DA5FC0D0}"/>
              </a:ext>
            </a:extLst>
          </p:cNvPr>
          <p:cNvSpPr txBox="1"/>
          <p:nvPr/>
        </p:nvSpPr>
        <p:spPr>
          <a:xfrm>
            <a:off x="819912" y="132916"/>
            <a:ext cx="16965026" cy="184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2"/>
              </a:lnSpc>
            </a:pPr>
            <a:r>
              <a:rPr lang="ru-RU" sz="4988" b="1" dirty="0">
                <a:solidFill>
                  <a:srgbClr val="000000"/>
                </a:solidFill>
                <a:latin typeface="Montserrat" pitchFamily="2" charset="-52"/>
              </a:rPr>
              <a:t>Волонтеры активно организуют и проводят социально-значимые акции</a:t>
            </a:r>
            <a:endParaRPr lang="en-US" sz="4988" b="1" dirty="0">
              <a:solidFill>
                <a:srgbClr val="000000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944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7EC2BFE1-2749-9EF7-4B85-C2AA63AB1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6" t="74029" r="-1493" b="-454"/>
          <a:stretch/>
        </p:blipFill>
        <p:spPr>
          <a:xfrm>
            <a:off x="-157125" y="8343900"/>
            <a:ext cx="18288000" cy="25704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E0BD93-B708-2617-730E-A1A2EC8EA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14370"/>
          <a:stretch/>
        </p:blipFill>
        <p:spPr>
          <a:xfrm>
            <a:off x="7965141" y="2061431"/>
            <a:ext cx="10058400" cy="7726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4712C3-9EDD-23F7-F647-F0D0BA3D8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9" y="2085669"/>
            <a:ext cx="7467600" cy="7677836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DCFFCF33-7195-B2AE-9E56-8FF332881955}"/>
              </a:ext>
            </a:extLst>
          </p:cNvPr>
          <p:cNvSpPr txBox="1"/>
          <p:nvPr/>
        </p:nvSpPr>
        <p:spPr>
          <a:xfrm>
            <a:off x="819912" y="132916"/>
            <a:ext cx="16965026" cy="184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2"/>
              </a:lnSpc>
            </a:pPr>
            <a:r>
              <a:rPr lang="ru-RU" sz="4988" b="1" dirty="0">
                <a:solidFill>
                  <a:srgbClr val="000000"/>
                </a:solidFill>
                <a:latin typeface="Montserrat" pitchFamily="2" charset="-52"/>
              </a:rPr>
              <a:t>Волонтеры активно организуют и проводят социально-значимые акции</a:t>
            </a:r>
            <a:endParaRPr lang="en-US" sz="4988" b="1" dirty="0">
              <a:solidFill>
                <a:srgbClr val="000000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557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1BAE585C-4EB2-2C11-5073-63E653633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6" t="74029" r="-1493" b="-454"/>
          <a:stretch/>
        </p:blipFill>
        <p:spPr>
          <a:xfrm>
            <a:off x="-157125" y="8343900"/>
            <a:ext cx="18288000" cy="25704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40F8A-A201-5884-1986-605272084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01207"/>
            <a:ext cx="7924800" cy="5393082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DF373F6-CF89-6188-1145-5FD58F489EFA}"/>
              </a:ext>
            </a:extLst>
          </p:cNvPr>
          <p:cNvSpPr txBox="1"/>
          <p:nvPr/>
        </p:nvSpPr>
        <p:spPr>
          <a:xfrm>
            <a:off x="819912" y="132916"/>
            <a:ext cx="16965026" cy="183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2"/>
              </a:lnSpc>
            </a:pPr>
            <a:r>
              <a:rPr lang="ru-RU" sz="4988" b="1" dirty="0">
                <a:solidFill>
                  <a:srgbClr val="000000"/>
                </a:solidFill>
                <a:latin typeface="Montserrat" pitchFamily="2" charset="-52"/>
              </a:rPr>
              <a:t>Также </a:t>
            </a:r>
            <a:r>
              <a:rPr lang="ru-RU" sz="4800" b="1" dirty="0">
                <a:solidFill>
                  <a:srgbClr val="000000"/>
                </a:solidFill>
                <a:latin typeface="Montserrat" pitchFamily="2" charset="-52"/>
              </a:rPr>
              <a:t>волонтерское объединение принимает участие в городских и всероссийских конкурсах </a:t>
            </a:r>
            <a:endParaRPr lang="en-US" sz="4988" b="1" dirty="0">
              <a:solidFill>
                <a:srgbClr val="000000"/>
              </a:solidFill>
              <a:latin typeface="Montserrat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6BA647-BF83-094C-75D7-0C31B2786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87" y="3110279"/>
            <a:ext cx="9583170" cy="53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1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157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Rubik Light</vt:lpstr>
      <vt:lpstr>Montserrat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компании</dc:title>
  <cp:lastModifiedBy>ЦБС СГО</cp:lastModifiedBy>
  <cp:revision>11</cp:revision>
  <dcterms:created xsi:type="dcterms:W3CDTF">2006-08-16T00:00:00Z</dcterms:created>
  <dcterms:modified xsi:type="dcterms:W3CDTF">2023-06-08T11:51:11Z</dcterms:modified>
  <dc:identifier>DAFQfllo76U</dc:identifier>
</cp:coreProperties>
</file>