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92"/>
  </p:normalViewPr>
  <p:slideViewPr>
    <p:cSldViewPr snapToGrid="0">
      <p:cViewPr varScale="1">
        <p:scale>
          <a:sx n="56" d="100"/>
          <a:sy n="56" d="100"/>
        </p:scale>
        <p:origin x="318" y="84"/>
      </p:cViewPr>
      <p:guideLst/>
    </p:cSldViewPr>
  </p:slideViewPr>
  <p:notesTextViewPr>
    <p:cViewPr>
      <p:scale>
        <a:sx n="60" d="100"/>
        <a:sy n="6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28973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4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19200" y="184149"/>
            <a:ext cx="21945600" cy="301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0"/>
          <p:cNvSpPr/>
          <p:nvPr/>
        </p:nvSpPr>
        <p:spPr>
          <a:xfrm>
            <a:off x="546168" y="520700"/>
            <a:ext cx="23282010" cy="12674600"/>
          </a:xfrm>
          <a:prstGeom prst="roundRect">
            <a:avLst>
              <a:gd name="adj" fmla="val 598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Shape 1"/>
          <p:cNvSpPr/>
          <p:nvPr/>
        </p:nvSpPr>
        <p:spPr>
          <a:xfrm>
            <a:off x="546168" y="520700"/>
            <a:ext cx="23282010" cy="12674600"/>
          </a:xfrm>
          <a:prstGeom prst="roundRect">
            <a:avLst>
              <a:gd name="adj" fmla="val 598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2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68" y="520700"/>
            <a:ext cx="23282010" cy="1267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 1" descr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4613" y="520700"/>
            <a:ext cx="11736268" cy="12674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2" descr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4937" y="0"/>
            <a:ext cx="12892111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ext 2"/>
          <p:cNvSpPr txBox="1"/>
          <p:nvPr/>
        </p:nvSpPr>
        <p:spPr>
          <a:xfrm>
            <a:off x="1841729" y="5347368"/>
            <a:ext cx="11063083" cy="3847207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5000"/>
              </a:lnSpc>
              <a:defRPr sz="4200" b="1">
                <a:solidFill>
                  <a:srgbClr val="2E2E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ДЕЯТЕЛЬНОСТ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Ь</a:t>
            </a:r>
            <a:r>
              <a:rPr lang="ru-RU" dirty="0"/>
              <a:t> </a:t>
            </a:r>
            <a:endParaRPr lang="ru-RU" dirty="0" smtClean="0"/>
          </a:p>
          <a:p>
            <a:pPr>
              <a:lnSpc>
                <a:spcPts val="5000"/>
              </a:lnSpc>
              <a:defRPr sz="4200" b="1">
                <a:solidFill>
                  <a:srgbClr val="2E2E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ru-RU" i="1" dirty="0" smtClean="0"/>
              <a:t>НЕНЕЦКОГО</a:t>
            </a:r>
            <a:r>
              <a:rPr lang="ru-RU" dirty="0">
                <a:solidFill>
                  <a:srgbClr val="FF0000"/>
                </a:solidFill>
                <a:highlight>
                  <a:srgbClr val="FFFF00"/>
                </a:highlight>
              </a:rPr>
              <a:t/>
            </a:r>
            <a:br>
              <a:rPr lang="ru-RU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i="1" dirty="0"/>
              <a:t>РЕГИОНАЛЬНОГО ОТДЕЛЕНИЯ 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ОБЩЕРОССИЙСКОЙ ОБЩЕСТВЕННОЙ ОРГАНИЗАЦИИ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5000"/>
              </a:lnSpc>
              <a:defRPr sz="4200" b="1">
                <a:solidFill>
                  <a:srgbClr val="2E2E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РОССИЙСКИЙ КРАСНЫЙ КРЕСТ»</a:t>
            </a:r>
          </a:p>
        </p:txBody>
      </p:sp>
      <p:sp>
        <p:nvSpPr>
          <p:cNvPr id="26" name="Text 3"/>
          <p:cNvSpPr txBox="1"/>
          <p:nvPr/>
        </p:nvSpPr>
        <p:spPr>
          <a:xfrm>
            <a:off x="1841729" y="9194576"/>
            <a:ext cx="10440707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000"/>
              </a:lnSpc>
              <a:defRPr sz="4200">
                <a:solidFill>
                  <a:srgbClr val="DD443A"/>
                </a:solidFill>
                <a:latin typeface="Montserrat SemiBold Italic"/>
                <a:ea typeface="Montserrat SemiBold Italic"/>
                <a:cs typeface="Montserrat SemiBold Italic"/>
                <a:sym typeface="Montserrat SemiBold Italic"/>
              </a:defRPr>
            </a:lvl1pPr>
          </a:lstStyle>
          <a:p>
            <a:endParaRPr dirty="0"/>
          </a:p>
        </p:txBody>
      </p:sp>
      <p:pic>
        <p:nvPicPr>
          <p:cNvPr id="27" name="Image 3" descr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730" y="2019300"/>
            <a:ext cx="5029830" cy="1422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0"/>
          <p:cNvSpPr/>
          <p:nvPr/>
        </p:nvSpPr>
        <p:spPr>
          <a:xfrm>
            <a:off x="15241905" y="6324600"/>
            <a:ext cx="9145144" cy="7391400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Shape 1"/>
          <p:cNvSpPr/>
          <p:nvPr/>
        </p:nvSpPr>
        <p:spPr>
          <a:xfrm>
            <a:off x="15241905" y="0"/>
            <a:ext cx="9145144" cy="6324600"/>
          </a:xfrm>
          <a:prstGeom prst="rect">
            <a:avLst/>
          </a:prstGeom>
          <a:solidFill>
            <a:srgbClr val="DE443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" name="Text 2"/>
          <p:cNvSpPr txBox="1"/>
          <p:nvPr/>
        </p:nvSpPr>
        <p:spPr>
          <a:xfrm>
            <a:off x="1752818" y="2845647"/>
            <a:ext cx="11626189" cy="9147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spcBef>
                <a:spcPts val="3000"/>
              </a:spcBef>
              <a:defRPr sz="2500" b="1"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dirty="0"/>
              <a:t>1.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Социальные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программы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 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(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организация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патронажных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услуг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по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уходу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за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 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пожилыми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 и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инвалидами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на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дому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, в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социальных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и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медицинских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учреждениях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обученными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медицинскими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сестрами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,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социальными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работниками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и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сиделками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 (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Служба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Милосердия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).</a:t>
            </a:r>
          </a:p>
          <a:p>
            <a:pPr>
              <a:lnSpc>
                <a:spcPts val="3000"/>
              </a:lnSpc>
              <a:spcBef>
                <a:spcPts val="3000"/>
              </a:spcBef>
              <a:defRPr sz="2500" b="1"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dirty="0"/>
              <a:t>2.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Медицинские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программы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(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профилактика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и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раннее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выявление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социально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 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значимых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инфекций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. 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Помощь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пациентам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b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</a:b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с ВИЧ-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инфекцией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и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туберкулезом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.</a:t>
            </a:r>
          </a:p>
          <a:p>
            <a:pPr>
              <a:lnSpc>
                <a:spcPts val="3000"/>
              </a:lnSpc>
              <a:spcBef>
                <a:spcPts val="3000"/>
              </a:spcBef>
              <a:defRPr sz="2500" b="1"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dirty="0"/>
              <a:t>3.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Оказание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помощи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при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чрезвычайных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ситуациях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.</a:t>
            </a:r>
          </a:p>
          <a:p>
            <a:pPr>
              <a:lnSpc>
                <a:spcPts val="3000"/>
              </a:lnSpc>
              <a:spcBef>
                <a:spcPts val="3000"/>
              </a:spcBef>
              <a:defRPr sz="2500" b="1"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dirty="0"/>
              <a:t>4.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Популяризация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добровольного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и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безвозмездного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донорства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крови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и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костного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мозга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.</a:t>
            </a:r>
          </a:p>
          <a:p>
            <a:pPr>
              <a:lnSpc>
                <a:spcPts val="3000"/>
              </a:lnSpc>
              <a:spcBef>
                <a:spcPts val="3000"/>
              </a:spcBef>
              <a:defRPr sz="2500" b="1"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dirty="0"/>
              <a:t>5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Обучение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навыкам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первой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помощи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.</a:t>
            </a:r>
          </a:p>
          <a:p>
            <a:pPr>
              <a:lnSpc>
                <a:spcPts val="3000"/>
              </a:lnSpc>
              <a:spcBef>
                <a:spcPts val="3000"/>
              </a:spcBef>
              <a:defRPr sz="2500" b="1"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dirty="0"/>
              <a:t>6.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Популяризация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краснокрестного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движения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 и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международного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гуманитарного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права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.</a:t>
            </a:r>
          </a:p>
          <a:p>
            <a:pPr>
              <a:lnSpc>
                <a:spcPts val="3000"/>
              </a:lnSpc>
              <a:spcBef>
                <a:spcPts val="3000"/>
              </a:spcBef>
              <a:defRPr sz="2500" b="1"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dirty="0"/>
              <a:t>7.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Общественный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контроль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за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обеспечением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прав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человека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в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местах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принудительного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содержания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.</a:t>
            </a:r>
          </a:p>
          <a:p>
            <a:pPr>
              <a:lnSpc>
                <a:spcPts val="3000"/>
              </a:lnSpc>
              <a:spcBef>
                <a:spcPts val="3000"/>
              </a:spcBef>
              <a:defRPr sz="2500" b="1"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dirty="0"/>
              <a:t>8.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Воссоединение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семей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и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выяснение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 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судеб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,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пропавших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без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1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вести</a:t>
            </a:r>
            <a:r>
              <a:rPr b="1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(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Центр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розыска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 и </a:t>
            </a:r>
            <a:r>
              <a:rPr b="0" dirty="0" err="1">
                <a:latin typeface="Montserrat Regular"/>
                <a:ea typeface="Montserrat Regular"/>
                <a:cs typeface="Montserrat Regular"/>
                <a:sym typeface="Montserrat Regular"/>
              </a:rPr>
              <a:t>информации</a:t>
            </a:r>
            <a:r>
              <a:rPr b="0" dirty="0">
                <a:latin typeface="Montserrat Regular"/>
                <a:ea typeface="Montserrat Regular"/>
                <a:cs typeface="Montserrat Regular"/>
                <a:sym typeface="Montserrat Regular"/>
              </a:rPr>
              <a:t>).</a:t>
            </a:r>
          </a:p>
        </p:txBody>
      </p:sp>
      <p:sp>
        <p:nvSpPr>
          <p:cNvPr id="32" name="Text 4"/>
          <p:cNvSpPr txBox="1"/>
          <p:nvPr/>
        </p:nvSpPr>
        <p:spPr>
          <a:xfrm>
            <a:off x="16512063" y="2387599"/>
            <a:ext cx="6119119" cy="2693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000"/>
              </a:lnSpc>
              <a:spcBef>
                <a:spcPts val="1500"/>
              </a:spcBef>
              <a:defRPr sz="25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 err="1"/>
              <a:t>Общероссийская</a:t>
            </a:r>
            <a:r>
              <a:rPr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общественная</a:t>
            </a:r>
            <a:r>
              <a:rPr dirty="0"/>
              <a:t> </a:t>
            </a:r>
            <a:r>
              <a:rPr dirty="0" err="1"/>
              <a:t>организация</a:t>
            </a:r>
            <a:r>
              <a:rPr dirty="0"/>
              <a:t> «</a:t>
            </a:r>
            <a:r>
              <a:rPr dirty="0" err="1"/>
              <a:t>Российский</a:t>
            </a:r>
            <a:r>
              <a:rPr dirty="0"/>
              <a:t> </a:t>
            </a:r>
            <a:r>
              <a:rPr dirty="0" err="1"/>
              <a:t>Красный</a:t>
            </a:r>
            <a:r>
              <a:rPr dirty="0"/>
              <a:t> </a:t>
            </a:r>
            <a:r>
              <a:rPr dirty="0" err="1"/>
              <a:t>Крест</a:t>
            </a:r>
            <a:r>
              <a:rPr dirty="0"/>
              <a:t>»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основана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1867 </a:t>
            </a:r>
            <a:r>
              <a:rPr dirty="0" err="1"/>
              <a:t>году</a:t>
            </a:r>
            <a:r>
              <a:rPr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старейшей</a:t>
            </a:r>
            <a:r>
              <a:rPr dirty="0"/>
              <a:t> </a:t>
            </a:r>
            <a:r>
              <a:rPr dirty="0" err="1"/>
              <a:t>самой</a:t>
            </a:r>
            <a:r>
              <a:rPr dirty="0"/>
              <a:t> </a:t>
            </a:r>
            <a:r>
              <a:rPr dirty="0" err="1"/>
              <a:t>крупной</a:t>
            </a:r>
            <a:r>
              <a:rPr dirty="0"/>
              <a:t> </a:t>
            </a:r>
            <a:r>
              <a:rPr dirty="0" err="1"/>
              <a:t>благотворительной</a:t>
            </a:r>
            <a:r>
              <a:rPr dirty="0"/>
              <a:t> </a:t>
            </a:r>
            <a:br>
              <a:rPr dirty="0"/>
            </a:br>
            <a:r>
              <a:rPr dirty="0" err="1"/>
              <a:t>организацией</a:t>
            </a:r>
            <a:r>
              <a:rPr dirty="0"/>
              <a:t> </a:t>
            </a:r>
            <a:r>
              <a:rPr dirty="0" err="1"/>
              <a:t>России</a:t>
            </a:r>
            <a:endParaRPr dirty="0"/>
          </a:p>
        </p:txBody>
      </p:sp>
      <p:sp>
        <p:nvSpPr>
          <p:cNvPr id="33" name="Text 5"/>
          <p:cNvSpPr txBox="1"/>
          <p:nvPr/>
        </p:nvSpPr>
        <p:spPr>
          <a:xfrm>
            <a:off x="16512063" y="8458199"/>
            <a:ext cx="6431238" cy="1731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spcBef>
                <a:spcPts val="1500"/>
              </a:spcBef>
              <a:defRPr sz="25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РКК </a:t>
            </a:r>
            <a:r>
              <a:rPr dirty="0" err="1"/>
              <a:t>отметит</a:t>
            </a:r>
            <a:r>
              <a:rPr dirty="0"/>
              <a:t> </a:t>
            </a:r>
            <a:r>
              <a:rPr dirty="0" smtClean="0"/>
              <a:t>15</a:t>
            </a:r>
            <a:r>
              <a:rPr lang="ru-RU" dirty="0" smtClean="0"/>
              <a:t>8</a:t>
            </a:r>
            <a:r>
              <a:rPr dirty="0" smtClean="0"/>
              <a:t>-ю </a:t>
            </a:r>
            <a:r>
              <a:rPr dirty="0" err="1"/>
              <a:t>годовщину</a:t>
            </a:r>
            <a:r>
              <a:rPr dirty="0"/>
              <a:t> </a:t>
            </a:r>
            <a:br>
              <a:rPr dirty="0"/>
            </a:br>
            <a:r>
              <a:rPr dirty="0" err="1"/>
              <a:t>со</a:t>
            </a:r>
            <a:r>
              <a:rPr dirty="0"/>
              <a:t> </a:t>
            </a:r>
            <a:r>
              <a:rPr dirty="0" err="1"/>
              <a:t>дня</a:t>
            </a:r>
            <a:r>
              <a:rPr dirty="0"/>
              <a:t> </a:t>
            </a:r>
            <a:r>
              <a:rPr dirty="0" err="1"/>
              <a:t>своего</a:t>
            </a:r>
            <a:r>
              <a:rPr dirty="0"/>
              <a:t> </a:t>
            </a:r>
            <a:r>
              <a:rPr dirty="0" err="1"/>
              <a:t>создания</a:t>
            </a:r>
            <a:r>
              <a:rPr dirty="0"/>
              <a:t>.</a:t>
            </a:r>
          </a:p>
          <a:p>
            <a:pPr>
              <a:lnSpc>
                <a:spcPts val="3000"/>
              </a:lnSpc>
              <a:spcBef>
                <a:spcPts val="1500"/>
              </a:spcBef>
              <a:defRPr sz="25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сегодняшний</a:t>
            </a:r>
            <a:r>
              <a:rPr dirty="0"/>
              <a:t> </a:t>
            </a:r>
            <a:r>
              <a:rPr dirty="0" err="1"/>
              <a:t>день</a:t>
            </a:r>
            <a:r>
              <a:rPr dirty="0"/>
              <a:t> РКК </a:t>
            </a:r>
            <a:r>
              <a:rPr dirty="0" err="1"/>
              <a:t>представлен</a:t>
            </a:r>
            <a:r>
              <a:rPr dirty="0"/>
              <a:t> </a:t>
            </a:r>
            <a:r>
              <a:rPr dirty="0" err="1">
                <a:latin typeface="Montserrat Medium"/>
                <a:ea typeface="Montserrat Medium"/>
                <a:cs typeface="Montserrat Medium"/>
                <a:sym typeface="Montserrat Medium"/>
              </a:rPr>
              <a:t>во</a:t>
            </a:r>
            <a:r>
              <a:rPr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dirty="0" err="1">
                <a:latin typeface="Montserrat Medium"/>
                <a:ea typeface="Montserrat Medium"/>
                <a:cs typeface="Montserrat Medium"/>
                <a:sym typeface="Montserrat Medium"/>
              </a:rPr>
              <a:t>всех</a:t>
            </a:r>
            <a:r>
              <a:rPr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dirty="0" err="1">
                <a:latin typeface="Montserrat Medium"/>
                <a:ea typeface="Montserrat Medium"/>
                <a:cs typeface="Montserrat Medium"/>
                <a:sym typeface="Montserrat Medium"/>
              </a:rPr>
              <a:t>регионах</a:t>
            </a:r>
            <a:r>
              <a:rPr dirty="0">
                <a:latin typeface="Montserrat Medium"/>
                <a:ea typeface="Montserrat Medium"/>
                <a:cs typeface="Montserrat Medium"/>
                <a:sym typeface="Montserrat Medium"/>
              </a:rPr>
              <a:t> РФ</a:t>
            </a:r>
            <a:r>
              <a:rPr dirty="0"/>
              <a:t>, </a:t>
            </a:r>
            <a:r>
              <a:rPr dirty="0" err="1"/>
              <a:t>включает</a:t>
            </a:r>
            <a:r>
              <a:rPr dirty="0"/>
              <a:t> в </a:t>
            </a:r>
            <a:r>
              <a:rPr dirty="0" err="1"/>
              <a:t>себя</a:t>
            </a:r>
            <a:endParaRPr dirty="0"/>
          </a:p>
        </p:txBody>
      </p:sp>
      <p:sp>
        <p:nvSpPr>
          <p:cNvPr id="34" name="Text 6"/>
          <p:cNvSpPr txBox="1"/>
          <p:nvPr/>
        </p:nvSpPr>
        <p:spPr>
          <a:xfrm>
            <a:off x="16512063" y="7696199"/>
            <a:ext cx="2840923" cy="517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000"/>
              </a:lnSpc>
              <a:spcBef>
                <a:spcPts val="1500"/>
              </a:spcBef>
              <a:defRPr sz="35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dirty="0"/>
              <a:t>в </a:t>
            </a:r>
            <a:r>
              <a:rPr dirty="0" smtClean="0"/>
              <a:t>202</a:t>
            </a:r>
            <a:r>
              <a:rPr lang="ru-RU" dirty="0" smtClean="0"/>
              <a:t>5</a:t>
            </a:r>
            <a:r>
              <a:rPr dirty="0" smtClean="0"/>
              <a:t> </a:t>
            </a:r>
            <a:r>
              <a:rPr dirty="0" err="1"/>
              <a:t>году</a:t>
            </a:r>
            <a:endParaRPr dirty="0"/>
          </a:p>
        </p:txBody>
      </p:sp>
      <p:sp>
        <p:nvSpPr>
          <p:cNvPr id="35" name="Text 7"/>
          <p:cNvSpPr txBox="1"/>
          <p:nvPr/>
        </p:nvSpPr>
        <p:spPr>
          <a:xfrm>
            <a:off x="16512063" y="10807699"/>
            <a:ext cx="3272776" cy="1067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8000"/>
              </a:lnSpc>
              <a:spcBef>
                <a:spcPts val="1500"/>
              </a:spcBef>
              <a:defRPr sz="8000" b="1">
                <a:solidFill>
                  <a:srgbClr val="DE443A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&gt; 600 </a:t>
            </a:r>
          </a:p>
        </p:txBody>
      </p:sp>
      <p:sp>
        <p:nvSpPr>
          <p:cNvPr id="36" name="Text 8"/>
          <p:cNvSpPr txBox="1"/>
          <p:nvPr/>
        </p:nvSpPr>
        <p:spPr>
          <a:xfrm>
            <a:off x="16512063" y="11950699"/>
            <a:ext cx="5135676" cy="37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000"/>
              </a:lnSpc>
              <a:spcBef>
                <a:spcPts val="1500"/>
              </a:spcBef>
              <a:defRPr sz="25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местных отделений</a:t>
            </a:r>
          </a:p>
        </p:txBody>
      </p:sp>
      <p:sp>
        <p:nvSpPr>
          <p:cNvPr id="37" name="Text 0"/>
          <p:cNvSpPr txBox="1"/>
          <p:nvPr/>
        </p:nvSpPr>
        <p:spPr>
          <a:xfrm>
            <a:off x="1752818" y="990599"/>
            <a:ext cx="1036026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3800">
                <a:latin typeface="Montserrat SemiBold Italic"/>
                <a:ea typeface="Montserrat SemiBold Italic"/>
                <a:cs typeface="Montserrat SemiBold Italic"/>
                <a:sym typeface="Montserrat SemiBold Italic"/>
              </a:defRPr>
            </a:pPr>
            <a:r>
              <a:t>ФЕДЕРАЛЬНЫЕ НАПРАВЛЕНИЯ </a:t>
            </a:r>
            <a:br/>
            <a:r>
              <a:t>ДЕЯТЕЛЬНОСТИ РКК: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691" y="990600"/>
            <a:ext cx="8676395" cy="56261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1"/>
          <p:cNvSpPr/>
          <p:nvPr/>
        </p:nvSpPr>
        <p:spPr>
          <a:xfrm>
            <a:off x="863708" y="7505700"/>
            <a:ext cx="12345944" cy="5003800"/>
          </a:xfrm>
          <a:prstGeom prst="roundRect">
            <a:avLst>
              <a:gd name="adj" fmla="val 7675"/>
            </a:avLst>
          </a:prstGeom>
          <a:solidFill>
            <a:srgbClr val="F5F5F5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" name="Text 2"/>
          <p:cNvSpPr txBox="1"/>
          <p:nvPr/>
        </p:nvSpPr>
        <p:spPr>
          <a:xfrm>
            <a:off x="1752818" y="10096499"/>
            <a:ext cx="505237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8000"/>
              </a:lnSpc>
              <a:spcBef>
                <a:spcPts val="1500"/>
              </a:spcBef>
              <a:defRPr sz="8000" b="1">
                <a:solidFill>
                  <a:srgbClr val="DE443A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dirty="0" smtClean="0">
                <a:highlight>
                  <a:srgbClr val="FFFF00"/>
                </a:highlight>
              </a:rPr>
              <a:t> 3,9 млн</a:t>
            </a:r>
            <a:r>
              <a:rPr lang="ru-RU"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43" name="Text 3"/>
          <p:cNvSpPr txBox="1"/>
          <p:nvPr/>
        </p:nvSpPr>
        <p:spPr>
          <a:xfrm>
            <a:off x="1752819" y="11239499"/>
            <a:ext cx="6587140" cy="37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000"/>
              </a:lnSpc>
              <a:spcBef>
                <a:spcPts val="1500"/>
              </a:spcBef>
              <a:defRPr sz="25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рублей</a:t>
            </a:r>
          </a:p>
        </p:txBody>
      </p:sp>
      <p:sp>
        <p:nvSpPr>
          <p:cNvPr id="44" name="Text 4"/>
          <p:cNvSpPr txBox="1"/>
          <p:nvPr/>
        </p:nvSpPr>
        <p:spPr>
          <a:xfrm>
            <a:off x="1752819" y="9080500"/>
            <a:ext cx="10902196" cy="765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000"/>
              </a:lnSpc>
              <a:spcBef>
                <a:spcPts val="1500"/>
              </a:spcBef>
              <a:defRPr sz="25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на реализацию социально значимых программ на территорию … области было привлечено</a:t>
            </a:r>
          </a:p>
        </p:txBody>
      </p:sp>
      <p:sp>
        <p:nvSpPr>
          <p:cNvPr id="45" name="Text 5"/>
          <p:cNvSpPr txBox="1"/>
          <p:nvPr/>
        </p:nvSpPr>
        <p:spPr>
          <a:xfrm>
            <a:off x="1752818" y="8318499"/>
            <a:ext cx="3650703" cy="517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000"/>
              </a:lnSpc>
              <a:spcBef>
                <a:spcPts val="1500"/>
              </a:spcBef>
              <a:defRPr sz="35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dirty="0"/>
              <a:t>В </a:t>
            </a:r>
            <a:r>
              <a:rPr dirty="0" smtClean="0"/>
              <a:t>202</a:t>
            </a:r>
            <a:r>
              <a:rPr lang="ru-RU" dirty="0"/>
              <a:t>4</a:t>
            </a:r>
            <a:r>
              <a:rPr dirty="0" smtClean="0"/>
              <a:t> </a:t>
            </a:r>
            <a:r>
              <a:rPr dirty="0" err="1"/>
              <a:t>году</a:t>
            </a:r>
            <a:endParaRPr dirty="0"/>
          </a:p>
        </p:txBody>
      </p:sp>
      <p:sp>
        <p:nvSpPr>
          <p:cNvPr id="46" name="Text 7"/>
          <p:cNvSpPr txBox="1"/>
          <p:nvPr/>
        </p:nvSpPr>
        <p:spPr>
          <a:xfrm>
            <a:off x="1752818" y="5321299"/>
            <a:ext cx="10305223" cy="1667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000"/>
              </a:lnSpc>
              <a:spcBef>
                <a:spcPts val="2000"/>
              </a:spcBef>
              <a:defRPr sz="25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sz="2800" dirty="0" err="1"/>
              <a:t>пост</a:t>
            </a:r>
            <a:r>
              <a:rPr sz="2800" dirty="0"/>
              <a:t> </a:t>
            </a:r>
            <a:r>
              <a:rPr sz="2800" dirty="0" err="1"/>
              <a:t>Председателя</a:t>
            </a:r>
            <a:r>
              <a:rPr sz="2800" dirty="0"/>
              <a:t> </a:t>
            </a:r>
            <a:r>
              <a:rPr sz="2800" dirty="0" err="1"/>
              <a:t>отделения</a:t>
            </a:r>
            <a:r>
              <a:rPr sz="2800" dirty="0"/>
              <a:t> </a:t>
            </a:r>
            <a:r>
              <a:rPr sz="2800" dirty="0" err="1"/>
              <a:t>занимает</a:t>
            </a:r>
            <a:r>
              <a:rPr sz="2800" dirty="0"/>
              <a:t> </a:t>
            </a:r>
            <a:endParaRPr lang="ru-RU" sz="2800" dirty="0" smtClean="0"/>
          </a:p>
          <a:p>
            <a:r>
              <a:rPr lang="ru-RU" sz="2800" dirty="0" smtClean="0">
                <a:solidFill>
                  <a:schemeClr val="tx1"/>
                </a:solidFill>
                <a:highlight>
                  <a:srgbClr val="FFFF00"/>
                </a:highlight>
              </a:rPr>
              <a:t>Михеева Наталья Викторовна </a:t>
            </a:r>
          </a:p>
          <a:p>
            <a:r>
              <a:rPr lang="ru-RU" sz="2800" dirty="0" smtClean="0">
                <a:solidFill>
                  <a:schemeClr val="tx1"/>
                </a:solidFill>
                <a:highlight>
                  <a:srgbClr val="FFFF00"/>
                </a:highlight>
              </a:rPr>
              <a:t>+ 7-911-557-14-36</a:t>
            </a:r>
            <a:endParaRPr sz="28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7" name="Text 8"/>
          <p:cNvSpPr txBox="1"/>
          <p:nvPr/>
        </p:nvSpPr>
        <p:spPr>
          <a:xfrm>
            <a:off x="1752818" y="4658419"/>
            <a:ext cx="4682488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4000"/>
              </a:lnSpc>
              <a:spcBef>
                <a:spcPts val="1500"/>
              </a:spcBef>
              <a:defRPr sz="35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4000" dirty="0"/>
              <a:t>С </a:t>
            </a:r>
            <a:r>
              <a:rPr lang="ru-RU" sz="4000" dirty="0" smtClean="0">
                <a:solidFill>
                  <a:schemeClr val="tx1"/>
                </a:solidFill>
                <a:highlight>
                  <a:srgbClr val="FFFF00"/>
                </a:highlight>
              </a:rPr>
              <a:t>июня 2022 </a:t>
            </a:r>
            <a:r>
              <a:rPr sz="4000" dirty="0" smtClean="0"/>
              <a:t> </a:t>
            </a:r>
            <a:r>
              <a:rPr sz="4000" dirty="0" err="1"/>
              <a:t>года</a:t>
            </a:r>
            <a:endParaRPr sz="4000" dirty="0"/>
          </a:p>
        </p:txBody>
      </p:sp>
      <p:sp>
        <p:nvSpPr>
          <p:cNvPr id="48" name="Shape 9"/>
          <p:cNvSpPr/>
          <p:nvPr/>
        </p:nvSpPr>
        <p:spPr>
          <a:xfrm>
            <a:off x="13844728" y="7505700"/>
            <a:ext cx="10539272" cy="5003800"/>
          </a:xfrm>
          <a:prstGeom prst="roundRect">
            <a:avLst>
              <a:gd name="adj" fmla="val 7675"/>
            </a:avLst>
          </a:prstGeom>
          <a:solidFill>
            <a:srgbClr val="F5F5F5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" name="Text 10"/>
          <p:cNvSpPr txBox="1"/>
          <p:nvPr/>
        </p:nvSpPr>
        <p:spPr>
          <a:xfrm>
            <a:off x="14759244" y="9372599"/>
            <a:ext cx="6431238" cy="384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000"/>
              </a:lnSpc>
              <a:spcBef>
                <a:spcPts val="1500"/>
              </a:spcBef>
              <a:defRPr sz="25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dirty="0" smtClean="0"/>
              <a:t>б</a:t>
            </a:r>
            <a:r>
              <a:rPr lang="ru-RU" dirty="0" err="1" smtClean="0"/>
              <a:t>ыло</a:t>
            </a:r>
            <a:r>
              <a:rPr dirty="0" smtClean="0"/>
              <a:t> </a:t>
            </a:r>
            <a:r>
              <a:rPr dirty="0" err="1"/>
              <a:t>привлечено</a:t>
            </a:r>
            <a:endParaRPr dirty="0"/>
          </a:p>
        </p:txBody>
      </p:sp>
      <p:sp>
        <p:nvSpPr>
          <p:cNvPr id="50" name="Text 11"/>
          <p:cNvSpPr txBox="1"/>
          <p:nvPr/>
        </p:nvSpPr>
        <p:spPr>
          <a:xfrm>
            <a:off x="14759244" y="8610599"/>
            <a:ext cx="2904431" cy="517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4000"/>
              </a:lnSpc>
              <a:spcBef>
                <a:spcPts val="1500"/>
              </a:spcBef>
              <a:defRPr sz="35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dirty="0"/>
              <a:t>В </a:t>
            </a:r>
            <a:r>
              <a:rPr dirty="0" smtClean="0"/>
              <a:t>202</a:t>
            </a:r>
            <a:r>
              <a:rPr lang="ru-RU" dirty="0" smtClean="0"/>
              <a:t>5</a:t>
            </a:r>
            <a:r>
              <a:rPr dirty="0" smtClean="0"/>
              <a:t> </a:t>
            </a:r>
            <a:r>
              <a:rPr dirty="0" err="1"/>
              <a:t>году</a:t>
            </a:r>
            <a:endParaRPr dirty="0"/>
          </a:p>
        </p:txBody>
      </p:sp>
      <p:sp>
        <p:nvSpPr>
          <p:cNvPr id="51" name="Text 12"/>
          <p:cNvSpPr txBox="1"/>
          <p:nvPr/>
        </p:nvSpPr>
        <p:spPr>
          <a:xfrm>
            <a:off x="14759244" y="9880599"/>
            <a:ext cx="6765713" cy="2244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8000"/>
              </a:lnSpc>
              <a:spcBef>
                <a:spcPts val="1500"/>
              </a:spcBef>
              <a:defRPr sz="8000" b="1">
                <a:solidFill>
                  <a:srgbClr val="DE443A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dirty="0" smtClean="0">
                <a:highlight>
                  <a:srgbClr val="FFFF00"/>
                </a:highlight>
              </a:rPr>
              <a:t>1,2</a:t>
            </a:r>
            <a:r>
              <a:rPr lang="ru-RU" dirty="0" smtClean="0">
                <a:highlight>
                  <a:srgbClr val="FFFF00"/>
                </a:highlight>
              </a:rPr>
              <a:t> </a:t>
            </a:r>
            <a:r>
              <a:rPr lang="ru-RU" dirty="0">
                <a:highlight>
                  <a:srgbClr val="FFFF00"/>
                </a:highlight>
              </a:rPr>
              <a:t>млн.</a:t>
            </a:r>
          </a:p>
          <a:p>
            <a:endParaRPr dirty="0"/>
          </a:p>
        </p:txBody>
      </p:sp>
      <p:sp>
        <p:nvSpPr>
          <p:cNvPr id="52" name="Text 13"/>
          <p:cNvSpPr txBox="1"/>
          <p:nvPr/>
        </p:nvSpPr>
        <p:spPr>
          <a:xfrm>
            <a:off x="14759244" y="11023599"/>
            <a:ext cx="5135676" cy="37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000"/>
              </a:lnSpc>
              <a:spcBef>
                <a:spcPts val="1500"/>
              </a:spcBef>
              <a:defRPr sz="25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рублей</a:t>
            </a:r>
          </a:p>
        </p:txBody>
      </p:sp>
      <p:sp>
        <p:nvSpPr>
          <p:cNvPr id="54" name="Text 7"/>
          <p:cNvSpPr txBox="1"/>
          <p:nvPr/>
        </p:nvSpPr>
        <p:spPr>
          <a:xfrm>
            <a:off x="1752817" y="2210832"/>
            <a:ext cx="11100541" cy="7694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3000"/>
              </a:lnSpc>
              <a:spcBef>
                <a:spcPts val="2000"/>
              </a:spcBef>
              <a:defRPr sz="25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lang="ru-RU" sz="2800" dirty="0"/>
              <a:t>На </a:t>
            </a:r>
            <a:r>
              <a:rPr lang="ru-RU" sz="2800" dirty="0" err="1"/>
              <a:t>териитории</a:t>
            </a:r>
            <a:r>
              <a:rPr sz="2800" dirty="0"/>
              <a:t> </a:t>
            </a:r>
            <a:r>
              <a:rPr lang="ru-RU" sz="2800" dirty="0" smtClean="0">
                <a:solidFill>
                  <a:schemeClr val="tx1"/>
                </a:solidFill>
                <a:highlight>
                  <a:srgbClr val="FFFF00"/>
                </a:highlight>
              </a:rPr>
              <a:t>Ненецкого автономного округа</a:t>
            </a:r>
            <a:r>
              <a:rPr sz="2800" dirty="0" smtClean="0"/>
              <a:t> </a:t>
            </a:r>
            <a:r>
              <a:rPr sz="2800" dirty="0" err="1"/>
              <a:t>действует</a:t>
            </a:r>
            <a:r>
              <a:rPr sz="2800" dirty="0"/>
              <a:t> </a:t>
            </a:r>
            <a:r>
              <a:rPr lang="ru-RU" sz="2800" dirty="0" smtClean="0">
                <a:solidFill>
                  <a:schemeClr val="tx1"/>
                </a:solidFill>
                <a:highlight>
                  <a:srgbClr val="FFFF00"/>
                </a:highlight>
              </a:rPr>
              <a:t>Ненецкое</a:t>
            </a:r>
            <a:r>
              <a:rPr sz="2800" dirty="0" smtClean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sz="2800" dirty="0" err="1">
                <a:solidFill>
                  <a:schemeClr val="tx1"/>
                </a:solidFill>
                <a:highlight>
                  <a:srgbClr val="FFFF00"/>
                </a:highlight>
              </a:rPr>
              <a:t>региональное</a:t>
            </a:r>
            <a:r>
              <a:rPr sz="28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sz="2800" dirty="0" err="1"/>
              <a:t>отделение</a:t>
            </a:r>
            <a:r>
              <a:rPr sz="2800" dirty="0"/>
              <a:t> </a:t>
            </a:r>
            <a:r>
              <a:rPr sz="2800" dirty="0" err="1"/>
              <a:t>Российского</a:t>
            </a:r>
            <a:r>
              <a:rPr sz="2800" dirty="0"/>
              <a:t> </a:t>
            </a:r>
            <a:r>
              <a:rPr sz="2800" dirty="0" err="1"/>
              <a:t>Красного</a:t>
            </a:r>
            <a:r>
              <a:rPr sz="2800" dirty="0"/>
              <a:t> </a:t>
            </a:r>
            <a:r>
              <a:rPr sz="2800" dirty="0" err="1"/>
              <a:t>Креста</a:t>
            </a:r>
            <a:r>
              <a:rPr sz="2800" dirty="0"/>
              <a:t>.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0"/>
          <p:cNvSpPr txBox="1"/>
          <p:nvPr/>
        </p:nvSpPr>
        <p:spPr>
          <a:xfrm>
            <a:off x="1752818" y="990599"/>
            <a:ext cx="15656826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3800">
                <a:latin typeface="Montserrat SemiBold Italic"/>
                <a:ea typeface="Montserrat SemiBold Italic"/>
                <a:cs typeface="Montserrat SemiBold Italic"/>
                <a:sym typeface="Montserrat SemiBold Italic"/>
              </a:defRPr>
            </a:pPr>
            <a:r>
              <a:rPr dirty="0"/>
              <a:t>КОЛИЧЕСТВО ВЫИГРАННЫХ РЕГИОНАЛЬНЫМ ОТДЕЛЕНИЕМ ГРАНТОВ </a:t>
            </a:r>
            <a:r>
              <a:rPr dirty="0">
                <a:solidFill>
                  <a:srgbClr val="DD443A"/>
                </a:solidFill>
              </a:rPr>
              <a:t>(202</a:t>
            </a:r>
            <a:r>
              <a:rPr lang="ru-RU" dirty="0">
                <a:solidFill>
                  <a:srgbClr val="DD443A"/>
                </a:solidFill>
              </a:rPr>
              <a:t>2</a:t>
            </a:r>
            <a:r>
              <a:rPr dirty="0">
                <a:solidFill>
                  <a:srgbClr val="DD443A"/>
                </a:solidFill>
              </a:rPr>
              <a:t>–2024ГГ.)</a:t>
            </a:r>
          </a:p>
        </p:txBody>
      </p:sp>
      <p:sp>
        <p:nvSpPr>
          <p:cNvPr id="57" name="Shape 1"/>
          <p:cNvSpPr/>
          <p:nvPr/>
        </p:nvSpPr>
        <p:spPr>
          <a:xfrm>
            <a:off x="1065409" y="12179300"/>
            <a:ext cx="22253182" cy="2362200"/>
          </a:xfrm>
          <a:prstGeom prst="roundRect">
            <a:avLst>
              <a:gd name="adj" fmla="val 16258"/>
            </a:avLst>
          </a:prstGeom>
          <a:solidFill>
            <a:srgbClr val="DD443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" name="Text 2"/>
          <p:cNvSpPr txBox="1"/>
          <p:nvPr/>
        </p:nvSpPr>
        <p:spPr>
          <a:xfrm>
            <a:off x="12879409" y="12687300"/>
            <a:ext cx="3264310" cy="340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2600"/>
              </a:lnSpc>
              <a:defRPr sz="2400" b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ИТОГО ДОВЕДЕНО:</a:t>
            </a:r>
          </a:p>
        </p:txBody>
      </p:sp>
      <p:sp>
        <p:nvSpPr>
          <p:cNvPr id="59" name="Text 3"/>
          <p:cNvSpPr txBox="1"/>
          <p:nvPr/>
        </p:nvSpPr>
        <p:spPr>
          <a:xfrm>
            <a:off x="18623936" y="12799987"/>
            <a:ext cx="2203260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lnSpc>
                <a:spcPts val="2600"/>
              </a:lnSpc>
              <a:defRPr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dirty="0" smtClean="0"/>
              <a:t>3 610 785</a:t>
            </a:r>
            <a:r>
              <a:rPr dirty="0" smtClean="0"/>
              <a:t> </a:t>
            </a:r>
            <a:r>
              <a:rPr dirty="0"/>
              <a:t>РУБ.</a:t>
            </a:r>
          </a:p>
        </p:txBody>
      </p:sp>
      <p:sp>
        <p:nvSpPr>
          <p:cNvPr id="60" name="Shape 4"/>
          <p:cNvSpPr/>
          <p:nvPr/>
        </p:nvSpPr>
        <p:spPr>
          <a:xfrm>
            <a:off x="1066933" y="2794000"/>
            <a:ext cx="22253182" cy="9004300"/>
          </a:xfrm>
          <a:prstGeom prst="roundRect">
            <a:avLst>
              <a:gd name="adj" fmla="val 4265"/>
            </a:avLst>
          </a:prstGeom>
          <a:solidFill>
            <a:srgbClr val="F5F5F5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1" name="Shape 5"/>
          <p:cNvSpPr/>
          <p:nvPr/>
        </p:nvSpPr>
        <p:spPr>
          <a:xfrm>
            <a:off x="1447980" y="3962400"/>
            <a:ext cx="14695739" cy="7454900"/>
          </a:xfrm>
          <a:prstGeom prst="roundRect">
            <a:avLst>
              <a:gd name="adj" fmla="val 343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" name="Text 6"/>
          <p:cNvSpPr txBox="1"/>
          <p:nvPr/>
        </p:nvSpPr>
        <p:spPr>
          <a:xfrm>
            <a:off x="3124590" y="4470399"/>
            <a:ext cx="1212155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400"/>
              </a:lnSpc>
              <a:defRPr sz="22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dirty="0" err="1"/>
              <a:t>Департамент</a:t>
            </a:r>
            <a:r>
              <a:rPr dirty="0"/>
              <a:t> </a:t>
            </a:r>
            <a:r>
              <a:rPr dirty="0" err="1"/>
              <a:t>Внутренней</a:t>
            </a:r>
            <a:r>
              <a:rPr dirty="0"/>
              <a:t> </a:t>
            </a:r>
            <a:r>
              <a:rPr dirty="0" err="1"/>
              <a:t>политики</a:t>
            </a:r>
            <a:r>
              <a:rPr dirty="0"/>
              <a:t> </a:t>
            </a:r>
            <a:r>
              <a:rPr lang="ru-RU" dirty="0" smtClean="0">
                <a:highlight>
                  <a:srgbClr val="FFFF00"/>
                </a:highlight>
              </a:rPr>
              <a:t>НАО, 2022 год</a:t>
            </a:r>
          </a:p>
          <a:p>
            <a:endParaRPr lang="ru-RU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ru-RU" dirty="0" smtClean="0">
                <a:solidFill>
                  <a:schemeClr val="tx1"/>
                </a:solidFill>
                <a:highlight>
                  <a:srgbClr val="FFFF00"/>
                </a:highlight>
              </a:rPr>
              <a:t>Проект: «Семейные мастер-классы по первой помощи»</a:t>
            </a:r>
            <a:r>
              <a:rPr dirty="0" smtClean="0">
                <a:solidFill>
                  <a:schemeClr val="tx1"/>
                </a:solidFill>
                <a:highlight>
                  <a:srgbClr val="FFFF00"/>
                </a:highlight>
              </a:rPr>
              <a:t> 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3" name="Shape 7"/>
          <p:cNvSpPr/>
          <p:nvPr/>
        </p:nvSpPr>
        <p:spPr>
          <a:xfrm>
            <a:off x="16524764" y="3962400"/>
            <a:ext cx="6414303" cy="1270000"/>
          </a:xfrm>
          <a:prstGeom prst="roundRect">
            <a:avLst>
              <a:gd name="adj" fmla="val 18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" name="Text 8"/>
          <p:cNvSpPr txBox="1"/>
          <p:nvPr/>
        </p:nvSpPr>
        <p:spPr>
          <a:xfrm>
            <a:off x="17566296" y="4432300"/>
            <a:ext cx="4331242" cy="340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600"/>
              </a:lnSpc>
              <a:defRPr sz="2400" b="1">
                <a:solidFill>
                  <a:srgbClr val="DE443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ru-RU" dirty="0" smtClean="0">
                <a:highlight>
                  <a:srgbClr val="FFFF00"/>
                </a:highlight>
              </a:rPr>
              <a:t>399 785</a:t>
            </a:r>
            <a:r>
              <a:rPr dirty="0" smtClean="0">
                <a:highlight>
                  <a:srgbClr val="FFFF00"/>
                </a:highlight>
              </a:rPr>
              <a:t> </a:t>
            </a:r>
            <a:r>
              <a:rPr dirty="0" err="1">
                <a:highlight>
                  <a:srgbClr val="FFFF00"/>
                </a:highlight>
              </a:rPr>
              <a:t>руб</a:t>
            </a:r>
            <a:r>
              <a:rPr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65" name="Text 9"/>
          <p:cNvSpPr txBox="1"/>
          <p:nvPr/>
        </p:nvSpPr>
        <p:spPr>
          <a:xfrm>
            <a:off x="3124590" y="5956299"/>
            <a:ext cx="12489896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400"/>
              </a:lnSpc>
              <a:defRPr sz="22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dirty="0" err="1"/>
              <a:t>Департамент</a:t>
            </a:r>
            <a:r>
              <a:rPr dirty="0"/>
              <a:t> </a:t>
            </a:r>
            <a:r>
              <a:rPr dirty="0" err="1"/>
              <a:t>Внутренней</a:t>
            </a:r>
            <a:r>
              <a:rPr dirty="0"/>
              <a:t> </a:t>
            </a:r>
            <a:r>
              <a:rPr dirty="0" err="1" smtClean="0"/>
              <a:t>политики</a:t>
            </a:r>
            <a:r>
              <a:rPr lang="ru-RU" dirty="0"/>
              <a:t> </a:t>
            </a:r>
            <a:r>
              <a:rPr lang="ru-RU" dirty="0" smtClean="0"/>
              <a:t>НАО, 2023 год</a:t>
            </a:r>
          </a:p>
          <a:p>
            <a:endParaRPr lang="ru-RU" dirty="0">
              <a:highlight>
                <a:srgbClr val="FFFF00"/>
              </a:highlight>
            </a:endParaRPr>
          </a:p>
          <a:p>
            <a:r>
              <a:rPr lang="ru-RU" dirty="0" smtClean="0">
                <a:highlight>
                  <a:srgbClr val="FFFF00"/>
                </a:highlight>
              </a:rPr>
              <a:t>Проект: </a:t>
            </a:r>
            <a:r>
              <a:rPr lang="ru-RU" dirty="0" err="1" smtClean="0">
                <a:highlight>
                  <a:srgbClr val="FFFF00"/>
                </a:highlight>
              </a:rPr>
              <a:t>Интенсивы</a:t>
            </a:r>
            <a:r>
              <a:rPr lang="ru-RU" dirty="0" smtClean="0">
                <a:highlight>
                  <a:srgbClr val="FFFF00"/>
                </a:highlight>
              </a:rPr>
              <a:t> по первой помощи «Я могу вам помочь»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66" name="Text 10"/>
          <p:cNvSpPr txBox="1"/>
          <p:nvPr/>
        </p:nvSpPr>
        <p:spPr>
          <a:xfrm>
            <a:off x="3124590" y="7442199"/>
            <a:ext cx="1212155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400"/>
              </a:lnSpc>
              <a:defRPr sz="22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lang="ru-RU" dirty="0" smtClean="0"/>
              <a:t>РОСМОЛОДЁЖЬ, 2023 года</a:t>
            </a:r>
          </a:p>
          <a:p>
            <a:endParaRPr lang="ru-RU" dirty="0">
              <a:highlight>
                <a:srgbClr val="FFFF00"/>
              </a:highlight>
            </a:endParaRPr>
          </a:p>
          <a:p>
            <a:r>
              <a:rPr lang="ru-RU" dirty="0" smtClean="0">
                <a:highlight>
                  <a:srgbClr val="FFFF00"/>
                </a:highlight>
              </a:rPr>
              <a:t>Проект: «Арктика – территория поддержки»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67" name="Text 11"/>
          <p:cNvSpPr txBox="1"/>
          <p:nvPr/>
        </p:nvSpPr>
        <p:spPr>
          <a:xfrm>
            <a:off x="3124590" y="8928099"/>
            <a:ext cx="1212155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400"/>
              </a:lnSpc>
              <a:defRPr sz="22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dirty="0" err="1"/>
              <a:t>Департамент</a:t>
            </a:r>
            <a:r>
              <a:rPr dirty="0"/>
              <a:t> </a:t>
            </a:r>
            <a:r>
              <a:rPr dirty="0" err="1"/>
              <a:t>Внутренней</a:t>
            </a:r>
            <a:r>
              <a:rPr dirty="0"/>
              <a:t> </a:t>
            </a:r>
            <a:r>
              <a:rPr dirty="0" err="1"/>
              <a:t>политики</a:t>
            </a:r>
            <a:r>
              <a:rPr dirty="0"/>
              <a:t> </a:t>
            </a:r>
            <a:r>
              <a:rPr lang="ru-RU" dirty="0" smtClean="0">
                <a:highlight>
                  <a:srgbClr val="FFFF00"/>
                </a:highlight>
              </a:rPr>
              <a:t>НАО, 2024 год</a:t>
            </a:r>
          </a:p>
          <a:p>
            <a:endParaRPr lang="ru-RU" dirty="0">
              <a:highlight>
                <a:srgbClr val="FFFF00"/>
              </a:highlight>
            </a:endParaRPr>
          </a:p>
          <a:p>
            <a:r>
              <a:rPr lang="ru-RU" dirty="0" smtClean="0">
                <a:highlight>
                  <a:srgbClr val="FFFF00"/>
                </a:highlight>
              </a:rPr>
              <a:t>Проект: «Срочная социальная помощь»</a:t>
            </a:r>
            <a:r>
              <a:rPr dirty="0" smtClean="0">
                <a:highlight>
                  <a:srgbClr val="FFFF00"/>
                </a:highlight>
              </a:rPr>
              <a:t> 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68" name="Text 12"/>
          <p:cNvSpPr txBox="1"/>
          <p:nvPr/>
        </p:nvSpPr>
        <p:spPr>
          <a:xfrm>
            <a:off x="3124590" y="10299699"/>
            <a:ext cx="12350179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400"/>
              </a:lnSpc>
              <a:defRPr sz="22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dirty="0" err="1"/>
              <a:t>Департамент</a:t>
            </a:r>
            <a:r>
              <a:rPr dirty="0"/>
              <a:t> </a:t>
            </a:r>
            <a:r>
              <a:rPr dirty="0" err="1"/>
              <a:t>Внутренней</a:t>
            </a:r>
            <a:r>
              <a:rPr dirty="0"/>
              <a:t> </a:t>
            </a:r>
            <a:r>
              <a:rPr dirty="0" err="1" smtClean="0"/>
              <a:t>политики</a:t>
            </a:r>
            <a:r>
              <a:rPr lang="ru-RU" dirty="0"/>
              <a:t> </a:t>
            </a:r>
            <a:r>
              <a:rPr lang="ru-RU" dirty="0" smtClean="0"/>
              <a:t>НАО, 2024 год</a:t>
            </a:r>
          </a:p>
          <a:p>
            <a:endParaRPr lang="ru-RU" dirty="0">
              <a:highlight>
                <a:srgbClr val="FFFF00"/>
              </a:highlight>
            </a:endParaRPr>
          </a:p>
          <a:p>
            <a:r>
              <a:rPr lang="ru-RU" dirty="0" smtClean="0">
                <a:highlight>
                  <a:srgbClr val="FFFF00"/>
                </a:highlight>
              </a:rPr>
              <a:t>Проект: «Коленька в Нарьян-Маре: детям о первой помощи»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69" name="Text 13"/>
          <p:cNvSpPr txBox="1"/>
          <p:nvPr/>
        </p:nvSpPr>
        <p:spPr>
          <a:xfrm>
            <a:off x="1803624" y="3187700"/>
            <a:ext cx="482660" cy="340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600"/>
              </a:lnSpc>
              <a:defRPr sz="2400" b="1">
                <a:solidFill>
                  <a:srgbClr val="DD443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№</a:t>
            </a:r>
          </a:p>
        </p:txBody>
      </p:sp>
      <p:sp>
        <p:nvSpPr>
          <p:cNvPr id="70" name="Text 14"/>
          <p:cNvSpPr txBox="1"/>
          <p:nvPr/>
        </p:nvSpPr>
        <p:spPr>
          <a:xfrm>
            <a:off x="1930641" y="4635500"/>
            <a:ext cx="228630" cy="340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600"/>
              </a:lnSpc>
              <a:defRPr sz="2400" b="1">
                <a:solidFill>
                  <a:srgbClr val="DD443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1</a:t>
            </a:r>
          </a:p>
        </p:txBody>
      </p:sp>
      <p:sp>
        <p:nvSpPr>
          <p:cNvPr id="71" name="Text 15"/>
          <p:cNvSpPr txBox="1"/>
          <p:nvPr/>
        </p:nvSpPr>
        <p:spPr>
          <a:xfrm>
            <a:off x="1905237" y="6159500"/>
            <a:ext cx="279436" cy="340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600"/>
              </a:lnSpc>
              <a:defRPr sz="2400" b="1">
                <a:solidFill>
                  <a:srgbClr val="DD443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2</a:t>
            </a:r>
          </a:p>
        </p:txBody>
      </p:sp>
      <p:sp>
        <p:nvSpPr>
          <p:cNvPr id="72" name="Text 16"/>
          <p:cNvSpPr txBox="1"/>
          <p:nvPr/>
        </p:nvSpPr>
        <p:spPr>
          <a:xfrm>
            <a:off x="1905237" y="7581900"/>
            <a:ext cx="279436" cy="340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600"/>
              </a:lnSpc>
              <a:defRPr sz="2400" b="1">
                <a:solidFill>
                  <a:srgbClr val="DD443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3</a:t>
            </a:r>
          </a:p>
        </p:txBody>
      </p:sp>
      <p:sp>
        <p:nvSpPr>
          <p:cNvPr id="73" name="Text 17"/>
          <p:cNvSpPr txBox="1"/>
          <p:nvPr/>
        </p:nvSpPr>
        <p:spPr>
          <a:xfrm>
            <a:off x="1892537" y="9067800"/>
            <a:ext cx="317540" cy="340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600"/>
              </a:lnSpc>
              <a:defRPr sz="2400" b="1">
                <a:solidFill>
                  <a:srgbClr val="DD443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4</a:t>
            </a:r>
          </a:p>
        </p:txBody>
      </p:sp>
      <p:sp>
        <p:nvSpPr>
          <p:cNvPr id="74" name="Text 18"/>
          <p:cNvSpPr txBox="1"/>
          <p:nvPr/>
        </p:nvSpPr>
        <p:spPr>
          <a:xfrm>
            <a:off x="1905237" y="10439400"/>
            <a:ext cx="292138" cy="340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600"/>
              </a:lnSpc>
              <a:defRPr sz="2400" b="1">
                <a:solidFill>
                  <a:srgbClr val="DD443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5</a:t>
            </a:r>
          </a:p>
        </p:txBody>
      </p:sp>
      <p:sp>
        <p:nvSpPr>
          <p:cNvPr id="75" name="Text 19"/>
          <p:cNvSpPr txBox="1"/>
          <p:nvPr/>
        </p:nvSpPr>
        <p:spPr>
          <a:xfrm>
            <a:off x="17312264" y="3187700"/>
            <a:ext cx="4826604" cy="340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600"/>
              </a:lnSpc>
              <a:defRPr sz="24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dirty="0"/>
              <a:t>ОБЪЕМ ФИНАНСИРОВАНИЯ</a:t>
            </a:r>
          </a:p>
        </p:txBody>
      </p:sp>
      <p:sp>
        <p:nvSpPr>
          <p:cNvPr id="76" name="Text 20"/>
          <p:cNvSpPr txBox="1"/>
          <p:nvPr/>
        </p:nvSpPr>
        <p:spPr>
          <a:xfrm>
            <a:off x="3124591" y="3187700"/>
            <a:ext cx="2743544" cy="340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600"/>
              </a:lnSpc>
              <a:defRPr sz="24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dirty="0"/>
              <a:t>ГРАНТОДАТЕЛЬ</a:t>
            </a:r>
          </a:p>
        </p:txBody>
      </p:sp>
      <p:pic>
        <p:nvPicPr>
          <p:cNvPr id="77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980" y="5410200"/>
            <a:ext cx="14695739" cy="5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980" y="6896100"/>
            <a:ext cx="14695739" cy="5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 2" descr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980" y="8382000"/>
            <a:ext cx="14695739" cy="5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age 3" descr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980" y="9867900"/>
            <a:ext cx="14695739" cy="5080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21"/>
          <p:cNvSpPr/>
          <p:nvPr/>
        </p:nvSpPr>
        <p:spPr>
          <a:xfrm>
            <a:off x="16524764" y="5511800"/>
            <a:ext cx="6414303" cy="1270000"/>
          </a:xfrm>
          <a:prstGeom prst="roundRect">
            <a:avLst>
              <a:gd name="adj" fmla="val 18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" name="Text 22"/>
          <p:cNvSpPr txBox="1"/>
          <p:nvPr/>
        </p:nvSpPr>
        <p:spPr>
          <a:xfrm>
            <a:off x="18771079" y="5981700"/>
            <a:ext cx="2070340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lnSpc>
                <a:spcPts val="2600"/>
              </a:lnSpc>
              <a:defRPr sz="2400" b="1">
                <a:solidFill>
                  <a:srgbClr val="DE443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ru-RU" dirty="0" smtClean="0">
                <a:highlight>
                  <a:srgbClr val="FFFF00"/>
                </a:highlight>
              </a:rPr>
              <a:t>699 900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smtClean="0">
                <a:highlight>
                  <a:srgbClr val="FFFF00"/>
                </a:highlight>
              </a:rPr>
              <a:t> </a:t>
            </a:r>
            <a:r>
              <a:rPr dirty="0" err="1" smtClean="0">
                <a:highlight>
                  <a:srgbClr val="FFFF00"/>
                </a:highlight>
              </a:rPr>
              <a:t>руб</a:t>
            </a:r>
            <a:r>
              <a:rPr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83" name="Shape 23"/>
          <p:cNvSpPr/>
          <p:nvPr/>
        </p:nvSpPr>
        <p:spPr>
          <a:xfrm>
            <a:off x="16524764" y="7061200"/>
            <a:ext cx="6414303" cy="1270000"/>
          </a:xfrm>
          <a:prstGeom prst="roundRect">
            <a:avLst>
              <a:gd name="adj" fmla="val 18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" name="Text 24"/>
          <p:cNvSpPr txBox="1"/>
          <p:nvPr/>
        </p:nvSpPr>
        <p:spPr>
          <a:xfrm>
            <a:off x="18771079" y="7531100"/>
            <a:ext cx="2070340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lnSpc>
                <a:spcPts val="2600"/>
              </a:lnSpc>
              <a:defRPr sz="2400" b="1">
                <a:solidFill>
                  <a:srgbClr val="DE443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ru-RU" dirty="0" smtClean="0">
                <a:highlight>
                  <a:srgbClr val="FFFF00"/>
                </a:highlight>
              </a:rPr>
              <a:t>1 111 100</a:t>
            </a:r>
            <a:r>
              <a:rPr dirty="0" smtClean="0">
                <a:highlight>
                  <a:srgbClr val="FFFF00"/>
                </a:highlight>
              </a:rPr>
              <a:t> </a:t>
            </a:r>
            <a:r>
              <a:rPr dirty="0" err="1">
                <a:highlight>
                  <a:srgbClr val="FFFF00"/>
                </a:highlight>
              </a:rPr>
              <a:t>руб</a:t>
            </a:r>
            <a:r>
              <a:rPr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85" name="Shape 25"/>
          <p:cNvSpPr/>
          <p:nvPr/>
        </p:nvSpPr>
        <p:spPr>
          <a:xfrm>
            <a:off x="16524764" y="8610600"/>
            <a:ext cx="6414303" cy="1270000"/>
          </a:xfrm>
          <a:prstGeom prst="roundRect">
            <a:avLst>
              <a:gd name="adj" fmla="val 18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" name="Text 26"/>
          <p:cNvSpPr txBox="1"/>
          <p:nvPr/>
        </p:nvSpPr>
        <p:spPr>
          <a:xfrm>
            <a:off x="18771079" y="9080500"/>
            <a:ext cx="2070340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lnSpc>
                <a:spcPts val="2600"/>
              </a:lnSpc>
              <a:defRPr sz="2400" b="1">
                <a:solidFill>
                  <a:srgbClr val="DE443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ru-RU" dirty="0" smtClean="0">
                <a:highlight>
                  <a:srgbClr val="FFFF00"/>
                </a:highlight>
              </a:rPr>
              <a:t>700 000 </a:t>
            </a:r>
            <a:r>
              <a:rPr dirty="0" err="1" smtClean="0">
                <a:highlight>
                  <a:srgbClr val="FFFF00"/>
                </a:highlight>
              </a:rPr>
              <a:t>руб</a:t>
            </a:r>
            <a:r>
              <a:rPr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87" name="Shape 27"/>
          <p:cNvSpPr/>
          <p:nvPr/>
        </p:nvSpPr>
        <p:spPr>
          <a:xfrm>
            <a:off x="16524764" y="10160000"/>
            <a:ext cx="6414303" cy="1270000"/>
          </a:xfrm>
          <a:prstGeom prst="roundRect">
            <a:avLst>
              <a:gd name="adj" fmla="val 18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" name="Text 28"/>
          <p:cNvSpPr txBox="1"/>
          <p:nvPr/>
        </p:nvSpPr>
        <p:spPr>
          <a:xfrm>
            <a:off x="18771079" y="10629900"/>
            <a:ext cx="2070340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lnSpc>
                <a:spcPts val="2600"/>
              </a:lnSpc>
              <a:defRPr sz="2400" b="1">
                <a:solidFill>
                  <a:srgbClr val="DE443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ru-RU" dirty="0" smtClean="0">
                <a:highlight>
                  <a:srgbClr val="FFFF00"/>
                </a:highlight>
              </a:rPr>
              <a:t>700 000</a:t>
            </a:r>
            <a:r>
              <a:rPr dirty="0" smtClean="0">
                <a:highlight>
                  <a:srgbClr val="FFFF00"/>
                </a:highlight>
              </a:rPr>
              <a:t> </a:t>
            </a:r>
            <a:r>
              <a:rPr dirty="0" err="1">
                <a:highlight>
                  <a:srgbClr val="FFFF00"/>
                </a:highlight>
              </a:rPr>
              <a:t>руб</a:t>
            </a:r>
            <a:r>
              <a:rPr dirty="0">
                <a:highlight>
                  <a:srgbClr val="FFFF00"/>
                </a:highlight>
              </a:rPr>
              <a:t>.</a:t>
            </a:r>
          </a:p>
        </p:txBody>
      </p:sp>
      <p:pic>
        <p:nvPicPr>
          <p:cNvPr id="89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930" y="2794000"/>
            <a:ext cx="63509" cy="863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0"/>
          <p:cNvSpPr/>
          <p:nvPr/>
        </p:nvSpPr>
        <p:spPr>
          <a:xfrm>
            <a:off x="7755605" y="-65896"/>
            <a:ext cx="6985873" cy="13716000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Shape 3"/>
          <p:cNvSpPr/>
          <p:nvPr/>
        </p:nvSpPr>
        <p:spPr>
          <a:xfrm>
            <a:off x="14810051" y="0"/>
            <a:ext cx="9576997" cy="13716000"/>
          </a:xfrm>
          <a:prstGeom prst="rect">
            <a:avLst/>
          </a:prstGeom>
          <a:solidFill>
            <a:srgbClr val="DD443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" name="Text 4"/>
          <p:cNvSpPr txBox="1"/>
          <p:nvPr/>
        </p:nvSpPr>
        <p:spPr>
          <a:xfrm>
            <a:off x="15432428" y="1422399"/>
            <a:ext cx="4106848" cy="641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500"/>
              </a:lnSpc>
              <a:defRPr sz="2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благополучателей получили помощь</a:t>
            </a:r>
          </a:p>
        </p:txBody>
      </p:sp>
      <p:sp>
        <p:nvSpPr>
          <p:cNvPr id="151" name="Text 5"/>
          <p:cNvSpPr txBox="1"/>
          <p:nvPr/>
        </p:nvSpPr>
        <p:spPr>
          <a:xfrm>
            <a:off x="15432428" y="673099"/>
            <a:ext cx="236673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dirty="0" smtClean="0"/>
              <a:t>13932</a:t>
            </a:r>
            <a:endParaRPr dirty="0"/>
          </a:p>
        </p:txBody>
      </p:sp>
      <p:sp>
        <p:nvSpPr>
          <p:cNvPr id="152" name="Text 6"/>
          <p:cNvSpPr txBox="1"/>
          <p:nvPr/>
        </p:nvSpPr>
        <p:spPr>
          <a:xfrm>
            <a:off x="15432428" y="3689070"/>
            <a:ext cx="4106848" cy="959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500"/>
              </a:lnSpc>
              <a:defRPr sz="2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человек было охвачено экспресс-тестированием на ВИЧ-инфекцию</a:t>
            </a:r>
          </a:p>
        </p:txBody>
      </p:sp>
      <p:sp>
        <p:nvSpPr>
          <p:cNvPr id="153" name="Text 7"/>
          <p:cNvSpPr txBox="1"/>
          <p:nvPr/>
        </p:nvSpPr>
        <p:spPr>
          <a:xfrm>
            <a:off x="15432428" y="2939769"/>
            <a:ext cx="236673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dirty="0" smtClean="0"/>
              <a:t>951</a:t>
            </a:r>
            <a:endParaRPr lang="ru-RU" dirty="0"/>
          </a:p>
        </p:txBody>
      </p:sp>
      <p:sp>
        <p:nvSpPr>
          <p:cNvPr id="154" name="Text 8"/>
          <p:cNvSpPr txBox="1"/>
          <p:nvPr/>
        </p:nvSpPr>
        <p:spPr>
          <a:xfrm>
            <a:off x="15432428" y="6210299"/>
            <a:ext cx="3979832" cy="96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500"/>
              </a:lnSpc>
              <a:defRPr sz="2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 err="1"/>
              <a:t>мероприятий</a:t>
            </a:r>
            <a:r>
              <a:rPr dirty="0"/>
              <a:t> </a:t>
            </a:r>
            <a:r>
              <a:rPr dirty="0" err="1"/>
              <a:t>проведено</a:t>
            </a:r>
            <a:r>
              <a:rPr dirty="0"/>
              <a:t> </a:t>
            </a:r>
            <a:br>
              <a:rPr dirty="0"/>
            </a:br>
            <a:r>
              <a:rPr lang="ru-RU" dirty="0" smtClean="0"/>
              <a:t>по популяризации донорства крови и костного мозга</a:t>
            </a:r>
            <a:endParaRPr dirty="0"/>
          </a:p>
        </p:txBody>
      </p:sp>
      <p:sp>
        <p:nvSpPr>
          <p:cNvPr id="155" name="Text 9"/>
          <p:cNvSpPr txBox="1"/>
          <p:nvPr/>
        </p:nvSpPr>
        <p:spPr>
          <a:xfrm>
            <a:off x="15432428" y="5460999"/>
            <a:ext cx="236673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156" name="Text 10"/>
          <p:cNvSpPr txBox="1"/>
          <p:nvPr/>
        </p:nvSpPr>
        <p:spPr>
          <a:xfrm>
            <a:off x="15432428" y="9499601"/>
            <a:ext cx="3979832" cy="96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500"/>
              </a:lnSpc>
              <a:defRPr sz="2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dirty="0" err="1"/>
              <a:t>человек</a:t>
            </a:r>
            <a:r>
              <a:rPr dirty="0"/>
              <a:t> </a:t>
            </a:r>
            <a:r>
              <a:rPr dirty="0" err="1" smtClean="0"/>
              <a:t>про</a:t>
            </a:r>
            <a:r>
              <a:rPr lang="ru-RU" dirty="0" smtClean="0"/>
              <a:t>шли</a:t>
            </a:r>
            <a:r>
              <a:rPr dirty="0" smtClean="0"/>
              <a:t> </a:t>
            </a:r>
            <a:r>
              <a:rPr dirty="0" err="1"/>
              <a:t>обучение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платформе</a:t>
            </a:r>
            <a:r>
              <a:rPr dirty="0"/>
              <a:t> </a:t>
            </a:r>
            <a:r>
              <a:rPr dirty="0" err="1"/>
              <a:t>Академии</a:t>
            </a:r>
            <a:r>
              <a:rPr dirty="0"/>
              <a:t>  </a:t>
            </a:r>
            <a:r>
              <a:rPr dirty="0" err="1"/>
              <a:t>Красного</a:t>
            </a:r>
            <a:r>
              <a:rPr dirty="0"/>
              <a:t> </a:t>
            </a:r>
            <a:r>
              <a:rPr dirty="0" err="1"/>
              <a:t>Креста</a:t>
            </a:r>
            <a:endParaRPr dirty="0"/>
          </a:p>
        </p:txBody>
      </p:sp>
      <p:sp>
        <p:nvSpPr>
          <p:cNvPr id="157" name="Text 11"/>
          <p:cNvSpPr txBox="1"/>
          <p:nvPr/>
        </p:nvSpPr>
        <p:spPr>
          <a:xfrm>
            <a:off x="15432428" y="8750300"/>
            <a:ext cx="236673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dirty="0" smtClean="0"/>
              <a:t>139</a:t>
            </a:r>
            <a:endParaRPr lang="ru-RU" dirty="0"/>
          </a:p>
        </p:txBody>
      </p:sp>
      <p:sp>
        <p:nvSpPr>
          <p:cNvPr id="158" name="Text 12"/>
          <p:cNvSpPr txBox="1"/>
          <p:nvPr/>
        </p:nvSpPr>
        <p:spPr>
          <a:xfrm>
            <a:off x="19979597" y="3689070"/>
            <a:ext cx="4106848" cy="1276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500"/>
              </a:lnSpc>
              <a:defRPr sz="2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 err="1"/>
              <a:t>человек</a:t>
            </a:r>
            <a:r>
              <a:rPr dirty="0"/>
              <a:t> </a:t>
            </a:r>
            <a:r>
              <a:rPr dirty="0" err="1"/>
              <a:t>приняли</a:t>
            </a:r>
            <a:r>
              <a:rPr dirty="0"/>
              <a:t> </a:t>
            </a:r>
            <a:r>
              <a:rPr dirty="0" err="1"/>
              <a:t>участие</a:t>
            </a:r>
            <a:r>
              <a:rPr dirty="0"/>
              <a:t> </a:t>
            </a:r>
            <a:br>
              <a:rPr dirty="0"/>
            </a:b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мастер-классах</a:t>
            </a:r>
            <a:r>
              <a:rPr dirty="0"/>
              <a:t>  </a:t>
            </a:r>
            <a:br>
              <a:rPr dirty="0"/>
            </a:b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обучению</a:t>
            </a:r>
            <a:r>
              <a:rPr dirty="0"/>
              <a:t> </a:t>
            </a:r>
            <a:r>
              <a:rPr dirty="0" err="1"/>
              <a:t>навыкам</a:t>
            </a:r>
            <a:r>
              <a:rPr dirty="0"/>
              <a:t> </a:t>
            </a:r>
            <a:r>
              <a:rPr dirty="0" err="1"/>
              <a:t>оказания</a:t>
            </a:r>
            <a:r>
              <a:rPr dirty="0"/>
              <a:t> </a:t>
            </a:r>
            <a:r>
              <a:rPr dirty="0" err="1"/>
              <a:t>первой</a:t>
            </a:r>
            <a:r>
              <a:rPr dirty="0"/>
              <a:t> </a:t>
            </a:r>
            <a:r>
              <a:rPr dirty="0" err="1"/>
              <a:t>помощи</a:t>
            </a:r>
            <a:endParaRPr dirty="0"/>
          </a:p>
        </p:txBody>
      </p:sp>
      <p:sp>
        <p:nvSpPr>
          <p:cNvPr id="159" name="Text 13"/>
          <p:cNvSpPr txBox="1"/>
          <p:nvPr/>
        </p:nvSpPr>
        <p:spPr>
          <a:xfrm>
            <a:off x="19979597" y="2939769"/>
            <a:ext cx="236673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dirty="0" smtClean="0"/>
              <a:t>5 723</a:t>
            </a:r>
            <a:endParaRPr lang="ru-RU" dirty="0"/>
          </a:p>
        </p:txBody>
      </p:sp>
      <p:sp>
        <p:nvSpPr>
          <p:cNvPr id="160" name="Text 14"/>
          <p:cNvSpPr txBox="1"/>
          <p:nvPr/>
        </p:nvSpPr>
        <p:spPr>
          <a:xfrm>
            <a:off x="19979597" y="6210300"/>
            <a:ext cx="4106848" cy="96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500"/>
              </a:lnSpc>
              <a:defRPr sz="2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u-RU" dirty="0" smtClean="0"/>
              <a:t>Участников мероприятий по популяризации донорства крови и костного мозга</a:t>
            </a:r>
            <a:endParaRPr dirty="0"/>
          </a:p>
        </p:txBody>
      </p:sp>
      <p:sp>
        <p:nvSpPr>
          <p:cNvPr id="161" name="Text 15"/>
          <p:cNvSpPr txBox="1"/>
          <p:nvPr/>
        </p:nvSpPr>
        <p:spPr>
          <a:xfrm>
            <a:off x="19979597" y="5460999"/>
            <a:ext cx="236673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dirty="0" smtClean="0"/>
              <a:t>750</a:t>
            </a:r>
            <a:endParaRPr lang="ru-RU" dirty="0"/>
          </a:p>
        </p:txBody>
      </p:sp>
      <p:sp>
        <p:nvSpPr>
          <p:cNvPr id="162" name="Text 16"/>
          <p:cNvSpPr txBox="1"/>
          <p:nvPr/>
        </p:nvSpPr>
        <p:spPr>
          <a:xfrm>
            <a:off x="19979597" y="9499601"/>
            <a:ext cx="4106848" cy="1276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500"/>
              </a:lnSpc>
              <a:defRPr sz="2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dirty="0" err="1"/>
              <a:t>человек</a:t>
            </a:r>
            <a:r>
              <a:rPr dirty="0"/>
              <a:t> </a:t>
            </a:r>
            <a:r>
              <a:rPr dirty="0" err="1"/>
              <a:t>прошли</a:t>
            </a:r>
            <a:r>
              <a:rPr dirty="0"/>
              <a:t> </a:t>
            </a:r>
            <a:r>
              <a:rPr dirty="0" err="1"/>
              <a:t>профессиональное</a:t>
            </a:r>
            <a:r>
              <a:rPr dirty="0"/>
              <a:t> </a:t>
            </a:r>
            <a:r>
              <a:rPr dirty="0" err="1"/>
              <a:t>обучение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школах</a:t>
            </a:r>
            <a:r>
              <a:rPr dirty="0"/>
              <a:t> </a:t>
            </a:r>
            <a:r>
              <a:rPr dirty="0" err="1"/>
              <a:t>помогающих</a:t>
            </a:r>
            <a:r>
              <a:rPr dirty="0"/>
              <a:t> </a:t>
            </a:r>
            <a:r>
              <a:rPr dirty="0" err="1"/>
              <a:t>профессий</a:t>
            </a:r>
            <a:endParaRPr dirty="0"/>
          </a:p>
        </p:txBody>
      </p:sp>
      <p:sp>
        <p:nvSpPr>
          <p:cNvPr id="163" name="Text 17"/>
          <p:cNvSpPr txBox="1"/>
          <p:nvPr/>
        </p:nvSpPr>
        <p:spPr>
          <a:xfrm>
            <a:off x="19979597" y="8750300"/>
            <a:ext cx="236673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dirty="0" smtClean="0"/>
              <a:t>117</a:t>
            </a:r>
            <a:endParaRPr lang="ru-RU" dirty="0"/>
          </a:p>
        </p:txBody>
      </p:sp>
      <p:sp>
        <p:nvSpPr>
          <p:cNvPr id="164" name="Text 18"/>
          <p:cNvSpPr txBox="1"/>
          <p:nvPr/>
        </p:nvSpPr>
        <p:spPr>
          <a:xfrm>
            <a:off x="15432428" y="12198349"/>
            <a:ext cx="6672568" cy="641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500"/>
              </a:lnSpc>
              <a:defRPr sz="2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dirty="0" err="1"/>
              <a:t>человек</a:t>
            </a:r>
            <a:r>
              <a:rPr dirty="0"/>
              <a:t> </a:t>
            </a:r>
            <a:r>
              <a:rPr dirty="0" err="1"/>
              <a:t>получили</a:t>
            </a:r>
            <a:r>
              <a:rPr dirty="0"/>
              <a:t> </a:t>
            </a:r>
            <a:r>
              <a:rPr dirty="0" err="1"/>
              <a:t>психосоциальную</a:t>
            </a:r>
            <a:r>
              <a:rPr dirty="0"/>
              <a:t> </a:t>
            </a:r>
            <a:r>
              <a:rPr dirty="0" err="1"/>
              <a:t>поддержку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психологическую</a:t>
            </a:r>
            <a:r>
              <a:rPr dirty="0"/>
              <a:t> </a:t>
            </a:r>
            <a:r>
              <a:rPr dirty="0" err="1"/>
              <a:t>помощь</a:t>
            </a:r>
            <a:endParaRPr dirty="0"/>
          </a:p>
        </p:txBody>
      </p:sp>
      <p:sp>
        <p:nvSpPr>
          <p:cNvPr id="165" name="Text 19"/>
          <p:cNvSpPr txBox="1"/>
          <p:nvPr/>
        </p:nvSpPr>
        <p:spPr>
          <a:xfrm>
            <a:off x="15432428" y="11449049"/>
            <a:ext cx="236673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dirty="0" smtClean="0"/>
              <a:t>2363</a:t>
            </a:r>
            <a:endParaRPr lang="ru-RU" dirty="0"/>
          </a:p>
        </p:txBody>
      </p:sp>
      <p:sp>
        <p:nvSpPr>
          <p:cNvPr id="166" name="Text 20"/>
          <p:cNvSpPr txBox="1"/>
          <p:nvPr/>
        </p:nvSpPr>
        <p:spPr>
          <a:xfrm>
            <a:off x="19979597" y="1422400"/>
            <a:ext cx="3890920" cy="96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500"/>
              </a:lnSpc>
              <a:defRPr sz="2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dirty="0" err="1"/>
              <a:t>во</a:t>
            </a:r>
            <a:r>
              <a:rPr dirty="0"/>
              <a:t> </a:t>
            </a:r>
            <a:r>
              <a:rPr dirty="0" err="1"/>
              <a:t>человек</a:t>
            </a:r>
            <a:r>
              <a:rPr dirty="0"/>
              <a:t> </a:t>
            </a:r>
            <a:r>
              <a:rPr dirty="0" err="1"/>
              <a:t>ежегодно</a:t>
            </a:r>
            <a:r>
              <a:rPr dirty="0"/>
              <a:t> </a:t>
            </a:r>
            <a:r>
              <a:rPr dirty="0" err="1"/>
              <a:t>получают</a:t>
            </a:r>
            <a:r>
              <a:rPr dirty="0"/>
              <a:t> </a:t>
            </a:r>
            <a:r>
              <a:rPr lang="ru-RU" dirty="0" smtClean="0"/>
              <a:t>гуманитарную вещевую</a:t>
            </a:r>
            <a:r>
              <a:rPr dirty="0" smtClean="0"/>
              <a:t> </a:t>
            </a:r>
            <a:r>
              <a:rPr dirty="0" err="1"/>
              <a:t>помощь</a:t>
            </a:r>
            <a:endParaRPr dirty="0"/>
          </a:p>
        </p:txBody>
      </p:sp>
      <p:sp>
        <p:nvSpPr>
          <p:cNvPr id="167" name="Text 21"/>
          <p:cNvSpPr txBox="1"/>
          <p:nvPr/>
        </p:nvSpPr>
        <p:spPr>
          <a:xfrm>
            <a:off x="19979597" y="673099"/>
            <a:ext cx="236673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dirty="0" smtClean="0"/>
              <a:t>1200</a:t>
            </a:r>
            <a:endParaRPr lang="ru-RU" dirty="0"/>
          </a:p>
        </p:txBody>
      </p:sp>
      <p:sp>
        <p:nvSpPr>
          <p:cNvPr id="168" name="Text 22"/>
          <p:cNvSpPr txBox="1"/>
          <p:nvPr/>
        </p:nvSpPr>
        <p:spPr>
          <a:xfrm>
            <a:off x="901813" y="1562100"/>
            <a:ext cx="6634463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dirty="0" err="1"/>
              <a:t>Помощь</a:t>
            </a:r>
            <a:r>
              <a:rPr dirty="0"/>
              <a:t> </a:t>
            </a:r>
            <a:r>
              <a:rPr dirty="0" err="1" smtClean="0"/>
              <a:t>от</a:t>
            </a:r>
            <a:r>
              <a:rPr lang="ru-RU" dirty="0"/>
              <a:t> </a:t>
            </a:r>
            <a:r>
              <a:rPr lang="ru-RU" dirty="0" smtClean="0"/>
              <a:t>Ненецкого регионального</a:t>
            </a:r>
            <a:r>
              <a:rPr b="1" dirty="0" smtClean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dirty="0" err="1" smtClean="0"/>
              <a:t>отделения</a:t>
            </a:r>
            <a:r>
              <a:rPr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dirty="0"/>
              <a:t>в </a:t>
            </a:r>
            <a:r>
              <a:rPr dirty="0" smtClean="0"/>
              <a:t>202</a:t>
            </a:r>
            <a:r>
              <a:rPr lang="ru-RU" dirty="0" smtClean="0"/>
              <a:t>4</a:t>
            </a:r>
            <a:r>
              <a:rPr dirty="0" smtClean="0"/>
              <a:t> </a:t>
            </a:r>
            <a:r>
              <a:rPr dirty="0" err="1"/>
              <a:t>году</a:t>
            </a:r>
            <a:r>
              <a:rPr dirty="0"/>
              <a:t> </a:t>
            </a:r>
            <a:r>
              <a:rPr dirty="0" err="1"/>
              <a:t>получило</a:t>
            </a:r>
            <a:endParaRPr dirty="0"/>
          </a:p>
        </p:txBody>
      </p:sp>
      <p:sp>
        <p:nvSpPr>
          <p:cNvPr id="169" name="Text 23"/>
          <p:cNvSpPr txBox="1"/>
          <p:nvPr/>
        </p:nvSpPr>
        <p:spPr>
          <a:xfrm>
            <a:off x="901812" y="4102099"/>
            <a:ext cx="5554829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5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 err="1"/>
              <a:t>Здесь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пострадавшие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ЧС, </a:t>
            </a:r>
            <a:r>
              <a:rPr dirty="0" err="1"/>
              <a:t>наводнений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пожаров</a:t>
            </a:r>
            <a:r>
              <a:rPr dirty="0"/>
              <a:t>, </a:t>
            </a:r>
            <a:r>
              <a:rPr dirty="0" err="1"/>
              <a:t>направления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социальному</a:t>
            </a:r>
            <a:r>
              <a:rPr dirty="0"/>
              <a:t> </a:t>
            </a:r>
            <a:r>
              <a:rPr dirty="0" err="1"/>
              <a:t>уходу</a:t>
            </a:r>
            <a:r>
              <a:rPr dirty="0"/>
              <a:t>, </a:t>
            </a:r>
            <a:r>
              <a:rPr dirty="0" err="1"/>
              <a:t>профилактике</a:t>
            </a:r>
            <a:r>
              <a:rPr dirty="0"/>
              <a:t> </a:t>
            </a:r>
            <a:r>
              <a:rPr dirty="0" err="1"/>
              <a:t>социально</a:t>
            </a:r>
            <a:r>
              <a:rPr dirty="0"/>
              <a:t> </a:t>
            </a:r>
            <a:r>
              <a:rPr dirty="0" err="1"/>
              <a:t>значимых</a:t>
            </a:r>
            <a:r>
              <a:rPr dirty="0"/>
              <a:t> </a:t>
            </a:r>
            <a:r>
              <a:rPr dirty="0" err="1"/>
              <a:t>заболеваний</a:t>
            </a:r>
            <a:r>
              <a:rPr dirty="0"/>
              <a:t> </a:t>
            </a:r>
            <a:br>
              <a:rPr dirty="0"/>
            </a:b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многое</a:t>
            </a:r>
            <a:r>
              <a:rPr dirty="0"/>
              <a:t> </a:t>
            </a:r>
            <a:r>
              <a:rPr dirty="0" err="1"/>
              <a:t>другое</a:t>
            </a:r>
            <a:r>
              <a:rPr dirty="0"/>
              <a:t>.</a:t>
            </a:r>
          </a:p>
        </p:txBody>
      </p:sp>
      <p:sp>
        <p:nvSpPr>
          <p:cNvPr id="170" name="Text 24"/>
          <p:cNvSpPr txBox="1"/>
          <p:nvPr/>
        </p:nvSpPr>
        <p:spPr>
          <a:xfrm>
            <a:off x="901812" y="2840780"/>
            <a:ext cx="3696164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4000"/>
              </a:lnSpc>
              <a:spcBef>
                <a:spcPts val="900"/>
              </a:spcBef>
              <a:defRPr sz="4000" b="1">
                <a:solidFill>
                  <a:srgbClr val="DD443A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dirty="0" smtClean="0">
                <a:highlight>
                  <a:srgbClr val="FFFF00"/>
                </a:highlight>
              </a:rPr>
              <a:t>7 536 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171" name="Text 25"/>
          <p:cNvSpPr txBox="1"/>
          <p:nvPr/>
        </p:nvSpPr>
        <p:spPr>
          <a:xfrm>
            <a:off x="901812" y="3340099"/>
            <a:ext cx="151572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500" b="1">
                <a:solidFill>
                  <a:srgbClr val="DD443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человек</a:t>
            </a:r>
          </a:p>
        </p:txBody>
      </p:sp>
      <p:sp>
        <p:nvSpPr>
          <p:cNvPr id="172" name="Text 26"/>
          <p:cNvSpPr txBox="1"/>
          <p:nvPr/>
        </p:nvSpPr>
        <p:spPr>
          <a:xfrm>
            <a:off x="8967320" y="1611842"/>
            <a:ext cx="3224680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4000"/>
              </a:lnSpc>
              <a:spcBef>
                <a:spcPts val="900"/>
              </a:spcBef>
              <a:defRPr sz="4000" b="1">
                <a:solidFill>
                  <a:srgbClr val="DD443A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dirty="0" smtClean="0">
                <a:highlight>
                  <a:srgbClr val="FFFF00"/>
                </a:highlight>
              </a:rPr>
              <a:t>2131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173" name="Text 27"/>
          <p:cNvSpPr txBox="1"/>
          <p:nvPr/>
        </p:nvSpPr>
        <p:spPr>
          <a:xfrm>
            <a:off x="8967320" y="2246841"/>
            <a:ext cx="326854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500" b="1">
                <a:solidFill>
                  <a:srgbClr val="DD443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благополучателей</a:t>
            </a:r>
          </a:p>
        </p:txBody>
      </p:sp>
      <p:sp>
        <p:nvSpPr>
          <p:cNvPr id="174" name="Text 28"/>
          <p:cNvSpPr txBox="1"/>
          <p:nvPr/>
        </p:nvSpPr>
        <p:spPr>
          <a:xfrm>
            <a:off x="8967320" y="902757"/>
            <a:ext cx="2116932" cy="443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500"/>
              </a:lnSpc>
              <a:spcBef>
                <a:spcPts val="900"/>
              </a:spcBef>
              <a:defRPr sz="30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2022 год</a:t>
            </a:r>
          </a:p>
        </p:txBody>
      </p:sp>
      <p:sp>
        <p:nvSpPr>
          <p:cNvPr id="175" name="Text 29"/>
          <p:cNvSpPr txBox="1"/>
          <p:nvPr/>
        </p:nvSpPr>
        <p:spPr>
          <a:xfrm>
            <a:off x="8954619" y="6959600"/>
            <a:ext cx="3006954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4000"/>
              </a:lnSpc>
              <a:spcBef>
                <a:spcPts val="900"/>
              </a:spcBef>
              <a:defRPr sz="4000" b="1">
                <a:solidFill>
                  <a:srgbClr val="DD443A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dirty="0" smtClean="0">
                <a:highlight>
                  <a:srgbClr val="FFFF00"/>
                </a:highlight>
              </a:rPr>
              <a:t>7 536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176" name="Text 30"/>
          <p:cNvSpPr txBox="1"/>
          <p:nvPr/>
        </p:nvSpPr>
        <p:spPr>
          <a:xfrm>
            <a:off x="8954619" y="7594599"/>
            <a:ext cx="326854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500" b="1">
                <a:solidFill>
                  <a:srgbClr val="DD443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dirty="0" err="1"/>
              <a:t>благополучателей</a:t>
            </a:r>
            <a:endParaRPr dirty="0"/>
          </a:p>
        </p:txBody>
      </p:sp>
      <p:sp>
        <p:nvSpPr>
          <p:cNvPr id="177" name="Text 31"/>
          <p:cNvSpPr txBox="1"/>
          <p:nvPr/>
        </p:nvSpPr>
        <p:spPr>
          <a:xfrm>
            <a:off x="8954619" y="6250516"/>
            <a:ext cx="2116932" cy="4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500"/>
              </a:lnSpc>
              <a:spcBef>
                <a:spcPts val="900"/>
              </a:spcBef>
              <a:defRPr sz="30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 smtClean="0"/>
              <a:t>202</a:t>
            </a:r>
            <a:r>
              <a:rPr lang="ru-RU" dirty="0" smtClean="0"/>
              <a:t>4</a:t>
            </a:r>
            <a:r>
              <a:rPr dirty="0" smtClean="0"/>
              <a:t> </a:t>
            </a:r>
            <a:r>
              <a:rPr dirty="0" err="1"/>
              <a:t>год</a:t>
            </a:r>
            <a:endParaRPr dirty="0"/>
          </a:p>
        </p:txBody>
      </p:sp>
      <p:sp>
        <p:nvSpPr>
          <p:cNvPr id="178" name="Text 32"/>
          <p:cNvSpPr txBox="1"/>
          <p:nvPr/>
        </p:nvSpPr>
        <p:spPr>
          <a:xfrm>
            <a:off x="8954619" y="4285720"/>
            <a:ext cx="2895962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4000"/>
              </a:lnSpc>
              <a:spcBef>
                <a:spcPts val="900"/>
              </a:spcBef>
              <a:defRPr sz="4000" b="1">
                <a:solidFill>
                  <a:srgbClr val="DD443A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dirty="0" smtClean="0">
                <a:highlight>
                  <a:srgbClr val="FFFF00"/>
                </a:highlight>
              </a:rPr>
              <a:t>4265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179" name="Text 33"/>
          <p:cNvSpPr txBox="1"/>
          <p:nvPr/>
        </p:nvSpPr>
        <p:spPr>
          <a:xfrm>
            <a:off x="8954619" y="4920720"/>
            <a:ext cx="326854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500" b="1">
                <a:solidFill>
                  <a:srgbClr val="DD443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dirty="0" err="1"/>
              <a:t>благополучателей</a:t>
            </a:r>
            <a:endParaRPr dirty="0"/>
          </a:p>
        </p:txBody>
      </p:sp>
      <p:sp>
        <p:nvSpPr>
          <p:cNvPr id="180" name="Text 34"/>
          <p:cNvSpPr txBox="1"/>
          <p:nvPr/>
        </p:nvSpPr>
        <p:spPr>
          <a:xfrm>
            <a:off x="8954619" y="3576637"/>
            <a:ext cx="2155037" cy="4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500"/>
              </a:lnSpc>
              <a:spcBef>
                <a:spcPts val="900"/>
              </a:spcBef>
              <a:defRPr sz="30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 smtClean="0"/>
              <a:t>202</a:t>
            </a:r>
            <a:r>
              <a:rPr lang="ru-RU" dirty="0" smtClean="0"/>
              <a:t>3</a:t>
            </a:r>
            <a:r>
              <a:rPr dirty="0" smtClean="0"/>
              <a:t> </a:t>
            </a:r>
            <a:r>
              <a:rPr dirty="0" err="1"/>
              <a:t>год</a:t>
            </a:r>
            <a:endParaRPr dirty="0"/>
          </a:p>
        </p:txBody>
      </p:sp>
      <p:pic>
        <p:nvPicPr>
          <p:cNvPr id="2" name="Image 0" descr="Image 0">
            <a:extLst>
              <a:ext uri="{FF2B5EF4-FFF2-40B4-BE49-F238E27FC236}">
                <a16:creationId xmlns="" xmlns:a16="http://schemas.microsoft.com/office/drawing/2014/main" id="{E955E697-EB40-4AAE-C495-B3A2BD2E4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814" y="9093200"/>
            <a:ext cx="7011277" cy="46228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>
            <a:extLst>
              <a:ext uri="{FF2B5EF4-FFF2-40B4-BE49-F238E27FC236}">
                <a16:creationId xmlns="" xmlns:a16="http://schemas.microsoft.com/office/drawing/2014/main" id="{A72F3DFB-28BF-A434-C6DE-5413A981FBA3}"/>
              </a:ext>
            </a:extLst>
          </p:cNvPr>
          <p:cNvSpPr/>
          <p:nvPr/>
        </p:nvSpPr>
        <p:spPr>
          <a:xfrm>
            <a:off x="0" y="9093200"/>
            <a:ext cx="7808293" cy="4622800"/>
          </a:xfrm>
          <a:prstGeom prst="rect">
            <a:avLst/>
          </a:prstGeom>
          <a:solidFill>
            <a:srgbClr val="DD443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95" y="9221289"/>
            <a:ext cx="5822162" cy="43666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60" y="9264376"/>
            <a:ext cx="6930791" cy="42804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 0"/>
          <p:cNvSpPr txBox="1"/>
          <p:nvPr/>
        </p:nvSpPr>
        <p:spPr>
          <a:xfrm>
            <a:off x="1752820" y="990599"/>
            <a:ext cx="2208382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800">
                <a:latin typeface="Montserrat SemiBold Italic"/>
                <a:ea typeface="Montserrat SemiBold Italic"/>
                <a:cs typeface="Montserrat SemiBold Italic"/>
                <a:sym typeface="Montserrat SemiBold Italic"/>
              </a:defRPr>
            </a:lvl1pPr>
          </a:lstStyle>
          <a:p>
            <a:r>
              <a:rPr dirty="0"/>
              <a:t>СТРАТЕГИЧЕСКОЕ И ОРГАНИЗАЦИОННОЕ РАЗВИТИЕ</a:t>
            </a:r>
          </a:p>
        </p:txBody>
      </p:sp>
      <p:sp>
        <p:nvSpPr>
          <p:cNvPr id="184" name="Text 1"/>
          <p:cNvSpPr txBox="1"/>
          <p:nvPr/>
        </p:nvSpPr>
        <p:spPr>
          <a:xfrm>
            <a:off x="1752818" y="2209800"/>
            <a:ext cx="17976982" cy="775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5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РКК стремится к тому, чтобы стать </a:t>
            </a:r>
            <a:r>
              <a:rPr>
                <a:latin typeface="Montserrat Medium"/>
                <a:ea typeface="Montserrat Medium"/>
                <a:cs typeface="Montserrat Medium"/>
                <a:sym typeface="Montserrat Medium"/>
              </a:rPr>
              <a:t>надежным партнером государству</a:t>
            </a:r>
            <a:r>
              <a:t> в гуманитарной сфере за счет способности </a:t>
            </a:r>
            <a:r>
              <a:rPr>
                <a:latin typeface="Montserrat Medium"/>
                <a:ea typeface="Montserrat Medium"/>
                <a:cs typeface="Montserrat Medium"/>
                <a:sym typeface="Montserrat Medium"/>
              </a:rPr>
              <a:t>реализовать любую социально значимую инициативу</a:t>
            </a:r>
            <a:r>
              <a:t> на всей территории страны.</a:t>
            </a:r>
          </a:p>
        </p:txBody>
      </p:sp>
      <p:sp>
        <p:nvSpPr>
          <p:cNvPr id="185" name="Shape 2"/>
          <p:cNvSpPr/>
          <p:nvPr/>
        </p:nvSpPr>
        <p:spPr>
          <a:xfrm>
            <a:off x="863708" y="5511800"/>
            <a:ext cx="21999151" cy="8585200"/>
          </a:xfrm>
          <a:prstGeom prst="roundRect">
            <a:avLst>
              <a:gd name="adj" fmla="val 4473"/>
            </a:avLst>
          </a:prstGeom>
          <a:solidFill>
            <a:srgbClr val="F5F5F5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" name="Text 3"/>
          <p:cNvSpPr txBox="1"/>
          <p:nvPr/>
        </p:nvSpPr>
        <p:spPr>
          <a:xfrm>
            <a:off x="1752818" y="6146799"/>
            <a:ext cx="20263268" cy="6924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5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ru-RU" dirty="0" smtClean="0">
                <a:latin typeface="Montserrat Regular"/>
                <a:ea typeface="Montserrat Regular"/>
                <a:cs typeface="Montserrat Regular"/>
                <a:sym typeface="Montserrat Regular"/>
              </a:rPr>
              <a:t>Администрация Ненецкого автономного округа – в 2022 году подписано трёхстороннее соглашение о взаимодействии </a:t>
            </a:r>
            <a:r>
              <a:rPr lang="ru-RU" dirty="0" smtClean="0">
                <a:latin typeface="Montserrat Regular"/>
                <a:ea typeface="Montserrat Regular"/>
                <a:cs typeface="Montserrat Regular"/>
                <a:sym typeface="Montserrat Regular"/>
              </a:rPr>
              <a:t>между губернатором Ненецкого АО, председателем Российского Красного Креста и председателем Ненецкого регионального отделения Российского Красного Креста.</a:t>
            </a:r>
          </a:p>
          <a:p>
            <a:pPr>
              <a:defRPr sz="25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ru-RU" dirty="0">
              <a:latin typeface="Montserrat Regular"/>
              <a:ea typeface="Montserrat Regular"/>
              <a:cs typeface="Montserrat Regular"/>
              <a:sym typeface="Montserrat Regular"/>
            </a:endParaRPr>
          </a:p>
          <a:p>
            <a:pPr>
              <a:defRPr sz="25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ru-RU" dirty="0" smtClean="0">
                <a:latin typeface="Montserrat Regular"/>
                <a:ea typeface="Montserrat Regular"/>
                <a:cs typeface="Montserrat Regular"/>
                <a:sym typeface="Montserrat Regular"/>
              </a:rPr>
              <a:t>Общественная молодежная палата при Собрании депутатов Ненецкого АО</a:t>
            </a:r>
          </a:p>
          <a:p>
            <a:pPr>
              <a:defRPr sz="25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ru-RU" dirty="0" smtClean="0">
              <a:latin typeface="Montserrat Regular"/>
              <a:ea typeface="Montserrat Regular"/>
              <a:cs typeface="Montserrat Regular"/>
              <a:sym typeface="Montserrat Regular"/>
            </a:endParaRPr>
          </a:p>
          <a:p>
            <a:pPr>
              <a:defRPr sz="25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ru-RU" dirty="0" smtClean="0">
                <a:latin typeface="Montserrat Regular"/>
                <a:ea typeface="Montserrat Regular"/>
                <a:cs typeface="Montserrat Regular"/>
                <a:sym typeface="Montserrat Regular"/>
              </a:rPr>
              <a:t>Уполномоченный по правам человека в Ненецком АО</a:t>
            </a:r>
          </a:p>
          <a:p>
            <a:pPr>
              <a:defRPr sz="25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ru-RU" dirty="0">
              <a:latin typeface="Montserrat Regular"/>
              <a:ea typeface="Montserrat Regular"/>
              <a:cs typeface="Montserrat Regular"/>
              <a:sym typeface="Montserrat Regular"/>
            </a:endParaRPr>
          </a:p>
          <a:p>
            <a:pPr>
              <a:defRPr sz="25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ru-RU" dirty="0" smtClean="0">
                <a:latin typeface="Montserrat Regular"/>
                <a:ea typeface="Montserrat Regular"/>
                <a:cs typeface="Montserrat Regular"/>
                <a:sym typeface="Montserrat Regular"/>
              </a:rPr>
              <a:t>Управление МЧС России по Архангельской области и Ненецкому автономному округу</a:t>
            </a:r>
          </a:p>
          <a:p>
            <a:pPr>
              <a:defRPr sz="25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ru-RU" dirty="0">
              <a:latin typeface="Montserrat Regular"/>
              <a:ea typeface="Montserrat Regular"/>
              <a:cs typeface="Montserrat Regular"/>
              <a:sym typeface="Montserrat Regular"/>
            </a:endParaRPr>
          </a:p>
          <a:p>
            <a:pPr>
              <a:defRPr sz="25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ru-RU" dirty="0" smtClean="0">
                <a:latin typeface="Montserrat Regular"/>
                <a:ea typeface="Montserrat Regular"/>
                <a:cs typeface="Montserrat Regular"/>
                <a:sym typeface="Montserrat Regular"/>
              </a:rPr>
              <a:t>ГБУ НАО «Комплексный центр социально обслуживания населения»</a:t>
            </a:r>
          </a:p>
          <a:p>
            <a:pPr>
              <a:defRPr sz="25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ru-RU" dirty="0">
              <a:latin typeface="Montserrat Regular"/>
              <a:ea typeface="Montserrat Regular"/>
              <a:cs typeface="Montserrat Regular"/>
              <a:sym typeface="Montserrat Regular"/>
            </a:endParaRPr>
          </a:p>
          <a:p>
            <a:pPr>
              <a:defRPr sz="25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ru-RU" dirty="0" smtClean="0">
                <a:latin typeface="Montserrat Regular"/>
                <a:ea typeface="Montserrat Regular"/>
                <a:cs typeface="Montserrat Regular"/>
                <a:sym typeface="Montserrat Regular"/>
              </a:rPr>
              <a:t>КУ НАО «Поисково-спасательная служба»</a:t>
            </a:r>
          </a:p>
          <a:p>
            <a:pPr>
              <a:defRPr sz="25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ru-RU" dirty="0">
              <a:latin typeface="Montserrat Regular"/>
              <a:ea typeface="Montserrat Regular"/>
              <a:cs typeface="Montserrat Regular"/>
              <a:sym typeface="Montserrat Regular"/>
            </a:endParaRPr>
          </a:p>
          <a:p>
            <a:pPr>
              <a:defRPr sz="25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ru-RU" dirty="0" smtClean="0">
                <a:latin typeface="Montserrat Regular"/>
                <a:ea typeface="Montserrat Regular"/>
                <a:cs typeface="Montserrat Regular"/>
                <a:sym typeface="Montserrat Regular"/>
              </a:rPr>
              <a:t>ГБУЗ НАО «Ненецкая окружная больница им. </a:t>
            </a:r>
            <a:r>
              <a:rPr lang="ru-RU" dirty="0" err="1" smtClean="0">
                <a:latin typeface="Montserrat Regular"/>
                <a:ea typeface="Montserrat Regular"/>
                <a:cs typeface="Montserrat Regular"/>
                <a:sym typeface="Montserrat Regular"/>
              </a:rPr>
              <a:t>Р.Е.Батмановой</a:t>
            </a:r>
            <a:r>
              <a:rPr lang="ru-RU" dirty="0" smtClean="0">
                <a:latin typeface="Montserrat Regular"/>
                <a:ea typeface="Montserrat Regular"/>
                <a:cs typeface="Montserrat Regular"/>
                <a:sym typeface="Montserrat Regular"/>
              </a:rPr>
              <a:t>»</a:t>
            </a:r>
          </a:p>
          <a:p>
            <a:pPr>
              <a:defRPr sz="25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ru-RU" dirty="0">
              <a:latin typeface="Montserrat Regular"/>
              <a:ea typeface="Montserrat Regular"/>
              <a:cs typeface="Montserrat Regular"/>
              <a:sym typeface="Montserrat Regular"/>
            </a:endParaRPr>
          </a:p>
          <a:p>
            <a:pPr>
              <a:defRPr sz="25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dirty="0">
              <a:latin typeface="Montserrat Regular"/>
              <a:ea typeface="Montserrat Regular"/>
              <a:cs typeface="Montserrat Regular"/>
              <a:sym typeface="Montserrat Regular"/>
            </a:endParaRPr>
          </a:p>
          <a:p>
            <a:pPr>
              <a:defRPr sz="25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/>
              <a:t> </a:t>
            </a:r>
          </a:p>
        </p:txBody>
      </p:sp>
      <p:sp>
        <p:nvSpPr>
          <p:cNvPr id="187" name="Shape 4"/>
          <p:cNvSpPr/>
          <p:nvPr/>
        </p:nvSpPr>
        <p:spPr>
          <a:xfrm>
            <a:off x="863708" y="3352800"/>
            <a:ext cx="21999151" cy="1778000"/>
          </a:xfrm>
          <a:prstGeom prst="roundRect">
            <a:avLst>
              <a:gd name="adj" fmla="val 21600"/>
            </a:avLst>
          </a:prstGeom>
          <a:solidFill>
            <a:srgbClr val="DD443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8" name="Text 5"/>
          <p:cNvSpPr txBox="1"/>
          <p:nvPr/>
        </p:nvSpPr>
        <p:spPr>
          <a:xfrm>
            <a:off x="2235479" y="3860800"/>
            <a:ext cx="18116698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 err="1" smtClean="0"/>
              <a:t>На</a:t>
            </a:r>
            <a:r>
              <a:rPr lang="ru-RU" dirty="0"/>
              <a:t> </a:t>
            </a:r>
            <a:r>
              <a:rPr lang="ru-RU" dirty="0" smtClean="0"/>
              <a:t>01.01.</a:t>
            </a:r>
            <a:r>
              <a:rPr dirty="0" smtClean="0"/>
              <a:t>202</a:t>
            </a:r>
            <a:r>
              <a:rPr lang="ru-RU" dirty="0" smtClean="0"/>
              <a:t>5</a:t>
            </a:r>
            <a:r>
              <a:rPr dirty="0" smtClean="0"/>
              <a:t> </a:t>
            </a:r>
            <a:r>
              <a:rPr dirty="0" err="1" smtClean="0"/>
              <a:t>года</a:t>
            </a:r>
            <a:r>
              <a:rPr lang="ru-RU" dirty="0"/>
              <a:t> </a:t>
            </a:r>
            <a:r>
              <a:rPr lang="ru-RU" dirty="0" smtClean="0"/>
              <a:t>Ненецкое</a:t>
            </a:r>
            <a:r>
              <a:rPr dirty="0" smtClean="0"/>
              <a:t> </a:t>
            </a:r>
            <a:r>
              <a:rPr dirty="0" err="1"/>
              <a:t>отделение</a:t>
            </a:r>
            <a:r>
              <a:rPr dirty="0"/>
              <a:t> </a:t>
            </a:r>
            <a:r>
              <a:rPr dirty="0" err="1"/>
              <a:t>взаимодействует</a:t>
            </a:r>
            <a:r>
              <a:rPr dirty="0"/>
              <a:t> с </a:t>
            </a:r>
            <a:r>
              <a:rPr dirty="0" err="1"/>
              <a:t>государственными</a:t>
            </a:r>
            <a:r>
              <a:rPr dirty="0"/>
              <a:t> </a:t>
            </a:r>
            <a:r>
              <a:rPr dirty="0" err="1"/>
              <a:t>учреждениями</a:t>
            </a:r>
            <a:r>
              <a:rPr dirty="0"/>
              <a:t> и </a:t>
            </a:r>
            <a:r>
              <a:rPr dirty="0" err="1"/>
              <a:t>региональными</a:t>
            </a:r>
            <a:r>
              <a:rPr dirty="0"/>
              <a:t> </a:t>
            </a:r>
            <a:r>
              <a:rPr dirty="0" err="1"/>
              <a:t>органами</a:t>
            </a:r>
            <a:r>
              <a:rPr dirty="0"/>
              <a:t> </a:t>
            </a:r>
            <a:r>
              <a:rPr dirty="0" err="1"/>
              <a:t>государственной</a:t>
            </a:r>
            <a:r>
              <a:rPr dirty="0"/>
              <a:t> </a:t>
            </a:r>
            <a:r>
              <a:rPr dirty="0" err="1"/>
              <a:t>власти</a:t>
            </a:r>
            <a:r>
              <a:rPr dirty="0"/>
              <a:t>: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0"/>
          <p:cNvSpPr/>
          <p:nvPr/>
        </p:nvSpPr>
        <p:spPr>
          <a:xfrm>
            <a:off x="7811476" y="0"/>
            <a:ext cx="6985873" cy="13716000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1" name="Text 1"/>
          <p:cNvSpPr txBox="1"/>
          <p:nvPr/>
        </p:nvSpPr>
        <p:spPr>
          <a:xfrm>
            <a:off x="8637079" y="6057900"/>
            <a:ext cx="4678419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 err="1"/>
              <a:t>прямые</a:t>
            </a:r>
            <a:r>
              <a:rPr dirty="0"/>
              <a:t> </a:t>
            </a:r>
            <a:r>
              <a:rPr dirty="0" err="1"/>
              <a:t>материальные</a:t>
            </a:r>
            <a:r>
              <a:rPr dirty="0"/>
              <a:t> </a:t>
            </a:r>
            <a:r>
              <a:rPr dirty="0" err="1"/>
              <a:t>выплаты</a:t>
            </a:r>
            <a:r>
              <a:rPr dirty="0"/>
              <a:t> 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262" name="Shape 2"/>
          <p:cNvSpPr/>
          <p:nvPr/>
        </p:nvSpPr>
        <p:spPr>
          <a:xfrm>
            <a:off x="0" y="5156200"/>
            <a:ext cx="7811476" cy="8559800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3" name="Text 3"/>
          <p:cNvSpPr txBox="1"/>
          <p:nvPr/>
        </p:nvSpPr>
        <p:spPr>
          <a:xfrm>
            <a:off x="901812" y="10731500"/>
            <a:ext cx="5554829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помощь в оформлении документов получили</a:t>
            </a:r>
          </a:p>
        </p:txBody>
      </p:sp>
      <p:sp>
        <p:nvSpPr>
          <p:cNvPr id="264" name="Shape 4"/>
          <p:cNvSpPr/>
          <p:nvPr/>
        </p:nvSpPr>
        <p:spPr>
          <a:xfrm>
            <a:off x="14810051" y="0"/>
            <a:ext cx="9576997" cy="13716000"/>
          </a:xfrm>
          <a:prstGeom prst="rect">
            <a:avLst/>
          </a:prstGeom>
          <a:solidFill>
            <a:srgbClr val="DD443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5" name="Text 5"/>
          <p:cNvSpPr txBox="1"/>
          <p:nvPr/>
        </p:nvSpPr>
        <p:spPr>
          <a:xfrm>
            <a:off x="901813" y="7772400"/>
            <a:ext cx="4678418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психологическую помощь и психосоциальную поддержку получили</a:t>
            </a:r>
          </a:p>
        </p:txBody>
      </p:sp>
      <p:sp>
        <p:nvSpPr>
          <p:cNvPr id="266" name="Text 6"/>
          <p:cNvSpPr txBox="1"/>
          <p:nvPr/>
        </p:nvSpPr>
        <p:spPr>
          <a:xfrm>
            <a:off x="952619" y="9918699"/>
            <a:ext cx="399253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5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человек</a:t>
            </a:r>
          </a:p>
        </p:txBody>
      </p:sp>
      <p:sp>
        <p:nvSpPr>
          <p:cNvPr id="267" name="Text 7"/>
          <p:cNvSpPr txBox="1"/>
          <p:nvPr/>
        </p:nvSpPr>
        <p:spPr>
          <a:xfrm>
            <a:off x="952618" y="9169399"/>
            <a:ext cx="236673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000" b="1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dirty="0" smtClean="0">
                <a:highlight>
                  <a:srgbClr val="FFFF00"/>
                </a:highlight>
              </a:rPr>
              <a:t>2363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68" name="Text 8"/>
          <p:cNvSpPr txBox="1"/>
          <p:nvPr/>
        </p:nvSpPr>
        <p:spPr>
          <a:xfrm>
            <a:off x="8637079" y="7823199"/>
            <a:ext cx="399253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5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человек</a:t>
            </a:r>
          </a:p>
        </p:txBody>
      </p:sp>
      <p:sp>
        <p:nvSpPr>
          <p:cNvPr id="269" name="Text 9"/>
          <p:cNvSpPr txBox="1"/>
          <p:nvPr/>
        </p:nvSpPr>
        <p:spPr>
          <a:xfrm>
            <a:off x="8637079" y="7073899"/>
            <a:ext cx="236673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000" b="1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dirty="0" smtClean="0">
                <a:highlight>
                  <a:srgbClr val="FFFF00"/>
                </a:highlight>
              </a:rPr>
              <a:t>12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70" name="Text 10"/>
          <p:cNvSpPr txBox="1"/>
          <p:nvPr/>
        </p:nvSpPr>
        <p:spPr>
          <a:xfrm>
            <a:off x="8637079" y="9842500"/>
            <a:ext cx="3992533" cy="1923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5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 err="1"/>
              <a:t>человек</a:t>
            </a:r>
            <a:r>
              <a:rPr dirty="0"/>
              <a:t> </a:t>
            </a:r>
            <a:r>
              <a:rPr dirty="0" err="1"/>
              <a:t>получили</a:t>
            </a:r>
            <a:r>
              <a:rPr dirty="0"/>
              <a:t> </a:t>
            </a:r>
            <a:r>
              <a:rPr dirty="0" err="1"/>
              <a:t>гуманитарную</a:t>
            </a:r>
            <a:r>
              <a:rPr dirty="0"/>
              <a:t> </a:t>
            </a:r>
            <a:r>
              <a:rPr dirty="0" err="1"/>
              <a:t>помощь</a:t>
            </a:r>
            <a:r>
              <a:rPr dirty="0"/>
              <a:t> в </a:t>
            </a:r>
            <a:r>
              <a:rPr lang="ru-RU" dirty="0" smtClean="0"/>
              <a:t>виде продуктовых, вещевых и санитарно-гигиенических наборов</a:t>
            </a:r>
            <a:endParaRPr dirty="0"/>
          </a:p>
        </p:txBody>
      </p:sp>
      <p:sp>
        <p:nvSpPr>
          <p:cNvPr id="271" name="Text 11"/>
          <p:cNvSpPr txBox="1"/>
          <p:nvPr/>
        </p:nvSpPr>
        <p:spPr>
          <a:xfrm>
            <a:off x="8637079" y="9093199"/>
            <a:ext cx="236673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000" b="1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dirty="0">
              <a:highlight>
                <a:srgbClr val="FFFF00"/>
              </a:highlight>
            </a:endParaRPr>
          </a:p>
        </p:txBody>
      </p:sp>
      <p:sp>
        <p:nvSpPr>
          <p:cNvPr id="272" name="Text 12"/>
          <p:cNvSpPr txBox="1"/>
          <p:nvPr/>
        </p:nvSpPr>
        <p:spPr>
          <a:xfrm>
            <a:off x="8637079" y="9061449"/>
            <a:ext cx="2929834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35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ru-RU" dirty="0" smtClean="0">
                <a:highlight>
                  <a:srgbClr val="FFFF00"/>
                </a:highlight>
              </a:rPr>
              <a:t>5108</a:t>
            </a:r>
            <a:endParaRPr dirty="0"/>
          </a:p>
        </p:txBody>
      </p:sp>
      <p:sp>
        <p:nvSpPr>
          <p:cNvPr id="273" name="Text 13"/>
          <p:cNvSpPr txBox="1"/>
          <p:nvPr/>
        </p:nvSpPr>
        <p:spPr>
          <a:xfrm>
            <a:off x="952619" y="12496799"/>
            <a:ext cx="399253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5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человек</a:t>
            </a:r>
          </a:p>
        </p:txBody>
      </p:sp>
      <p:sp>
        <p:nvSpPr>
          <p:cNvPr id="274" name="Text 14"/>
          <p:cNvSpPr txBox="1"/>
          <p:nvPr/>
        </p:nvSpPr>
        <p:spPr>
          <a:xfrm>
            <a:off x="952618" y="11747499"/>
            <a:ext cx="236673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4000" b="1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dirty="0" smtClean="0">
                <a:highlight>
                  <a:srgbClr val="FFFF00"/>
                </a:highlight>
              </a:rPr>
              <a:t>17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75" name="Text 15"/>
          <p:cNvSpPr txBox="1"/>
          <p:nvPr/>
        </p:nvSpPr>
        <p:spPr>
          <a:xfrm>
            <a:off x="710456" y="721717"/>
            <a:ext cx="6075595" cy="1538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5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/>
              <a:t>С 2022 </a:t>
            </a:r>
            <a:r>
              <a:rPr dirty="0" err="1"/>
              <a:t>года</a:t>
            </a:r>
            <a:r>
              <a:rPr dirty="0"/>
              <a:t> </a:t>
            </a:r>
            <a:r>
              <a:rPr lang="ru-RU" dirty="0" smtClean="0"/>
              <a:t>НРО </a:t>
            </a:r>
            <a:r>
              <a:rPr dirty="0" smtClean="0"/>
              <a:t>РКК </a:t>
            </a:r>
            <a:r>
              <a:rPr dirty="0" err="1" smtClean="0"/>
              <a:t>оказал</a:t>
            </a:r>
            <a:r>
              <a:rPr lang="ru-RU" dirty="0" smtClean="0"/>
              <a:t>о</a:t>
            </a:r>
            <a:r>
              <a:rPr dirty="0" smtClean="0"/>
              <a:t> </a:t>
            </a:r>
            <a:r>
              <a:rPr dirty="0" err="1"/>
              <a:t>помощь</a:t>
            </a:r>
            <a:r>
              <a:rPr dirty="0"/>
              <a:t> </a:t>
            </a:r>
            <a:r>
              <a:rPr dirty="0" err="1"/>
              <a:t>более</a:t>
            </a:r>
            <a:r>
              <a:rPr b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-RU" b="1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7500</a:t>
            </a:r>
            <a:r>
              <a:rPr dirty="0" smtClean="0"/>
              <a:t> </a:t>
            </a:r>
            <a:r>
              <a:rPr dirty="0" err="1"/>
              <a:t>нуждающимся</a:t>
            </a:r>
            <a:r>
              <a:rPr dirty="0"/>
              <a:t>, </a:t>
            </a:r>
            <a:r>
              <a:rPr lang="ru-RU" dirty="0" smtClean="0"/>
              <a:t>людям, которые по разным причинам оказались в трудной жизненной ситуации</a:t>
            </a:r>
            <a:endParaRPr b="1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6" name="Text 16"/>
          <p:cNvSpPr txBox="1"/>
          <p:nvPr/>
        </p:nvSpPr>
        <p:spPr>
          <a:xfrm>
            <a:off x="952618" y="6057900"/>
            <a:ext cx="6465110" cy="1346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500"/>
              </a:lnSpc>
              <a:defRPr sz="3000" b="1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dirty="0" err="1"/>
              <a:t>Количественные</a:t>
            </a:r>
            <a:r>
              <a:rPr dirty="0"/>
              <a:t> </a:t>
            </a:r>
            <a:r>
              <a:rPr dirty="0" err="1"/>
              <a:t>показатели</a:t>
            </a:r>
            <a:r>
              <a:rPr dirty="0"/>
              <a:t> </a:t>
            </a:r>
            <a:r>
              <a:rPr dirty="0" err="1" smtClean="0"/>
              <a:t>работы</a:t>
            </a:r>
            <a:r>
              <a:rPr lang="ru-RU" dirty="0"/>
              <a:t> </a:t>
            </a:r>
            <a:r>
              <a:rPr lang="ru-RU" dirty="0" smtClean="0"/>
              <a:t>Ненецкого регионального </a:t>
            </a:r>
            <a:r>
              <a:rPr dirty="0" err="1" smtClean="0"/>
              <a:t>отделения</a:t>
            </a:r>
            <a:r>
              <a:rPr dirty="0"/>
              <a:t>:</a:t>
            </a:r>
          </a:p>
        </p:txBody>
      </p:sp>
      <p:pic>
        <p:nvPicPr>
          <p:cNvPr id="277" name="Image 0" descr="Image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475" y="6057900"/>
            <a:ext cx="12703" cy="765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ge 1" descr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475" y="0"/>
            <a:ext cx="6998577" cy="5156200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Text 17"/>
          <p:cNvSpPr txBox="1"/>
          <p:nvPr/>
        </p:nvSpPr>
        <p:spPr>
          <a:xfrm>
            <a:off x="15711864" y="2260600"/>
            <a:ext cx="7866517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dirty="0"/>
              <a:t>В </a:t>
            </a:r>
            <a:r>
              <a:rPr lang="ru-RU" dirty="0" smtClean="0">
                <a:solidFill>
                  <a:srgbClr val="FFFF00"/>
                </a:solidFill>
              </a:rPr>
              <a:t>Ненецком </a:t>
            </a:r>
            <a:r>
              <a:rPr lang="ru-RU" dirty="0" err="1" smtClean="0">
                <a:solidFill>
                  <a:srgbClr val="FFFF00"/>
                </a:solidFill>
              </a:rPr>
              <a:t>автононом</a:t>
            </a:r>
            <a:r>
              <a:rPr lang="ru-RU" dirty="0" smtClean="0">
                <a:solidFill>
                  <a:srgbClr val="FFFF00"/>
                </a:solidFill>
              </a:rPr>
              <a:t> округе</a:t>
            </a:r>
            <a:r>
              <a:rPr dirty="0" smtClean="0"/>
              <a:t> </a:t>
            </a:r>
            <a:r>
              <a:rPr dirty="0" err="1"/>
              <a:t>образовано</a:t>
            </a:r>
            <a:r>
              <a:rPr dirty="0"/>
              <a:t> </a:t>
            </a:r>
            <a:r>
              <a:rPr lang="ru-RU" dirty="0">
                <a:solidFill>
                  <a:srgbClr val="FFFF00"/>
                </a:solidFill>
              </a:rPr>
              <a:t>2</a:t>
            </a:r>
            <a:r>
              <a:rPr lang="ru-RU" dirty="0" smtClean="0"/>
              <a:t> </a:t>
            </a:r>
            <a:r>
              <a:rPr dirty="0" err="1"/>
              <a:t>местн</a:t>
            </a:r>
            <a:r>
              <a:rPr lang="ru-RU" dirty="0" err="1"/>
              <a:t>ых</a:t>
            </a:r>
            <a:r>
              <a:rPr dirty="0"/>
              <a:t> </a:t>
            </a:r>
            <a:r>
              <a:rPr dirty="0" err="1" smtClean="0"/>
              <a:t>отделени</a:t>
            </a:r>
            <a:r>
              <a:rPr lang="ru-RU" dirty="0"/>
              <a:t>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Ненецкого </a:t>
            </a:r>
            <a:r>
              <a:rPr lang="ru-RU" dirty="0" smtClean="0">
                <a:solidFill>
                  <a:srgbClr val="FFFF00"/>
                </a:solidFill>
              </a:rPr>
              <a:t>регионального </a:t>
            </a:r>
            <a:r>
              <a:rPr dirty="0" err="1"/>
              <a:t>отделения</a:t>
            </a:r>
            <a:r>
              <a:rPr dirty="0"/>
              <a:t> РКК </a:t>
            </a:r>
            <a:r>
              <a:rPr dirty="0" smtClean="0"/>
              <a:t>в</a:t>
            </a:r>
            <a:r>
              <a:rPr lang="ru-RU" dirty="0" smtClean="0"/>
              <a:t> 2</a:t>
            </a:r>
            <a:r>
              <a:rPr dirty="0" smtClean="0">
                <a:solidFill>
                  <a:srgbClr val="FFFF00"/>
                </a:solidFill>
              </a:rPr>
              <a:t> </a:t>
            </a:r>
            <a:r>
              <a:rPr dirty="0" err="1" smtClean="0">
                <a:solidFill>
                  <a:srgbClr val="FFFF00"/>
                </a:solidFill>
              </a:rPr>
              <a:t>из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18</a:t>
            </a:r>
            <a:r>
              <a:rPr dirty="0" smtClean="0">
                <a:solidFill>
                  <a:srgbClr val="FFFF00"/>
                </a:solidFill>
              </a:rPr>
              <a:t> </a:t>
            </a:r>
            <a:r>
              <a:rPr dirty="0" err="1"/>
              <a:t>муниципальных</a:t>
            </a:r>
            <a:r>
              <a:rPr dirty="0"/>
              <a:t> </a:t>
            </a:r>
            <a:r>
              <a:rPr dirty="0" err="1"/>
              <a:t>образованиях</a:t>
            </a:r>
            <a:r>
              <a:rPr dirty="0"/>
              <a:t> </a:t>
            </a:r>
            <a:r>
              <a:rPr dirty="0" smtClean="0"/>
              <a:t>о</a:t>
            </a:r>
            <a:r>
              <a:rPr lang="ru-RU" dirty="0" smtClean="0"/>
              <a:t>круга</a:t>
            </a:r>
            <a:endParaRPr dirty="0"/>
          </a:p>
        </p:txBody>
      </p:sp>
      <p:sp>
        <p:nvSpPr>
          <p:cNvPr id="280" name="Text 18"/>
          <p:cNvSpPr txBox="1"/>
          <p:nvPr/>
        </p:nvSpPr>
        <p:spPr>
          <a:xfrm>
            <a:off x="15711864" y="3924299"/>
            <a:ext cx="786651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>
              <a:solidFill>
                <a:srgbClr val="FFFF00"/>
              </a:solidFill>
            </a:endParaRPr>
          </a:p>
        </p:txBody>
      </p:sp>
      <p:sp>
        <p:nvSpPr>
          <p:cNvPr id="281" name="Text 19"/>
          <p:cNvSpPr txBox="1"/>
          <p:nvPr/>
        </p:nvSpPr>
        <p:spPr>
          <a:xfrm>
            <a:off x="15711864" y="990600"/>
            <a:ext cx="6465109" cy="897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500"/>
              </a:lnSpc>
              <a:defRPr sz="3000" b="1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dirty="0" err="1"/>
              <a:t>Работа</a:t>
            </a:r>
            <a:r>
              <a:rPr dirty="0"/>
              <a:t> </a:t>
            </a:r>
            <a:r>
              <a:rPr dirty="0" err="1"/>
              <a:t>местных</a:t>
            </a:r>
            <a:r>
              <a:rPr dirty="0"/>
              <a:t> </a:t>
            </a:r>
            <a:r>
              <a:rPr dirty="0" err="1"/>
              <a:t>отделений</a:t>
            </a:r>
            <a:r>
              <a:rPr dirty="0"/>
              <a:t> РКК в </a:t>
            </a:r>
            <a:r>
              <a:rPr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Ненецком автономном округе</a:t>
            </a:r>
            <a:endParaRPr dirty="0"/>
          </a:p>
        </p:txBody>
      </p:sp>
      <p:sp>
        <p:nvSpPr>
          <p:cNvPr id="282" name="Text 20"/>
          <p:cNvSpPr txBox="1"/>
          <p:nvPr/>
        </p:nvSpPr>
        <p:spPr>
          <a:xfrm>
            <a:off x="15711864" y="7708899"/>
            <a:ext cx="804434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776" y="96914"/>
            <a:ext cx="4537974" cy="4816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295" y="5029729"/>
            <a:ext cx="8954508" cy="67177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</TotalTime>
  <Words>537</Words>
  <Application>Microsoft Office PowerPoint</Application>
  <PresentationFormat>Произвольный</PresentationFormat>
  <Paragraphs>127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Montserrat Bold</vt:lpstr>
      <vt:lpstr>Montserrat Medium</vt:lpstr>
      <vt:lpstr>Montserrat Regular</vt:lpstr>
      <vt:lpstr>Montserrat SemiBold</vt:lpstr>
      <vt:lpstr>Montserrat SemiBold Italic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Рочева Наталья Викторовна</dc:creator>
  <cp:lastModifiedBy>Михеева Наталья Викторовна</cp:lastModifiedBy>
  <cp:revision>15</cp:revision>
  <dcterms:modified xsi:type="dcterms:W3CDTF">2025-06-26T10:01:08Z</dcterms:modified>
</cp:coreProperties>
</file>