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6" r:id="rId5"/>
    <p:sldId id="270" r:id="rId6"/>
    <p:sldId id="271" r:id="rId7"/>
    <p:sldId id="262" r:id="rId8"/>
    <p:sldId id="273" r:id="rId9"/>
    <p:sldId id="27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 descr="Птичка.jpg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88" y="4389438"/>
            <a:ext cx="2901950" cy="246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Прямоугольник 4"/>
          <p:cNvSpPr>
            <a:spLocks noChangeArrowheads="1"/>
          </p:cNvSpPr>
          <p:nvPr/>
        </p:nvSpPr>
        <p:spPr bwMode="auto">
          <a:xfrm>
            <a:off x="571500" y="1500188"/>
            <a:ext cx="771525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b="1" dirty="0"/>
              <a:t>Открытые уроки. </a:t>
            </a:r>
            <a:r>
              <a:rPr lang="ru-RU" sz="4800" b="1" dirty="0" smtClean="0"/>
              <a:t>Русский язык в юридических документах для НКО</a:t>
            </a:r>
            <a:endParaRPr lang="en-US" sz="4800" b="1" dirty="0" smtClean="0"/>
          </a:p>
          <a:p>
            <a:r>
              <a:rPr lang="ru-RU" sz="4800" b="1" dirty="0" smtClean="0"/>
              <a:t>Эпизод </a:t>
            </a:r>
            <a:r>
              <a:rPr lang="en-US" sz="4800" b="1" dirty="0" smtClean="0"/>
              <a:t>II</a:t>
            </a:r>
            <a:endParaRPr lang="ru-RU" sz="4800" b="1" dirty="0" smtClean="0"/>
          </a:p>
          <a:p>
            <a:endParaRPr lang="ru-RU" sz="4800" b="1" dirty="0"/>
          </a:p>
        </p:txBody>
      </p:sp>
      <p:sp>
        <p:nvSpPr>
          <p:cNvPr id="2052" name="Прямоугольник 5"/>
          <p:cNvSpPr>
            <a:spLocks noChangeArrowheads="1"/>
          </p:cNvSpPr>
          <p:nvPr/>
        </p:nvSpPr>
        <p:spPr bwMode="auto">
          <a:xfrm>
            <a:off x="142875" y="5857875"/>
            <a:ext cx="5643563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/>
              <a:t>Авторы презентации команда Автономной некоммерческой организации по консультационной и методической поддержке некоммерческих организаций в области финансовой грамотности "Гамаюн"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 descr="Птичка.jpg"/>
          <p:cNvPicPr>
            <a:picLocks noChangeArrowheads="1"/>
          </p:cNvPicPr>
          <p:nvPr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7072330" y="5072074"/>
            <a:ext cx="2214562" cy="189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Прямоугольник 3"/>
          <p:cNvSpPr>
            <a:spLocks noChangeArrowheads="1"/>
          </p:cNvSpPr>
          <p:nvPr/>
        </p:nvSpPr>
        <p:spPr bwMode="auto">
          <a:xfrm>
            <a:off x="3214678" y="357166"/>
            <a:ext cx="24288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Цель </a:t>
            </a:r>
            <a:r>
              <a:rPr lang="ru-RU" b="1" dirty="0"/>
              <a:t>урока: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928934"/>
            <a:ext cx="8501122" cy="16430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77" name="Прямоугольник 7"/>
          <p:cNvSpPr>
            <a:spLocks noChangeArrowheads="1"/>
          </p:cNvSpPr>
          <p:nvPr/>
        </p:nvSpPr>
        <p:spPr bwMode="auto">
          <a:xfrm>
            <a:off x="285720" y="3357562"/>
            <a:ext cx="83582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2000" dirty="0" smtClean="0"/>
              <a:t>Отработать практические навыки идентификации </a:t>
            </a:r>
            <a:r>
              <a:rPr lang="ru-RU" sz="2000" dirty="0" smtClean="0"/>
              <a:t>количественных</a:t>
            </a:r>
          </a:p>
          <a:p>
            <a:pPr algn="ctr"/>
            <a:r>
              <a:rPr lang="ru-RU" sz="2000" dirty="0" smtClean="0"/>
              <a:t> и порядковых числительных </a:t>
            </a:r>
            <a:endParaRPr lang="ru-RU" sz="2000" dirty="0" smtClean="0"/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785794"/>
            <a:ext cx="8715436" cy="12144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5" name="Прямоугольник 7"/>
          <p:cNvSpPr>
            <a:spLocks noChangeArrowheads="1"/>
          </p:cNvSpPr>
          <p:nvPr/>
        </p:nvSpPr>
        <p:spPr bwMode="auto">
          <a:xfrm>
            <a:off x="285720" y="1000108"/>
            <a:ext cx="857256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latin typeface="Calibri (Основной текст)"/>
              </a:rPr>
              <a:t>научить корректно использовать числительные в исторических датах и финансовых документах.</a:t>
            </a:r>
            <a:endParaRPr lang="ru-RU" sz="2000" dirty="0">
              <a:latin typeface="Calibri (Основной текст)"/>
            </a:endParaRPr>
          </a:p>
        </p:txBody>
      </p:sp>
      <p:sp>
        <p:nvSpPr>
          <p:cNvPr id="17" name="Прямоугольник 3"/>
          <p:cNvSpPr>
            <a:spLocks noChangeArrowheads="1"/>
          </p:cNvSpPr>
          <p:nvPr/>
        </p:nvSpPr>
        <p:spPr bwMode="auto">
          <a:xfrm>
            <a:off x="3214678" y="2143116"/>
            <a:ext cx="24288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Задачи </a:t>
            </a:r>
            <a:r>
              <a:rPr lang="ru-RU" b="1" dirty="0"/>
              <a:t>урока: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ыноска-облако 5"/>
          <p:cNvSpPr/>
          <p:nvPr/>
        </p:nvSpPr>
        <p:spPr>
          <a:xfrm>
            <a:off x="2357422" y="214290"/>
            <a:ext cx="6572296" cy="3786214"/>
          </a:xfrm>
          <a:prstGeom prst="cloudCallout">
            <a:avLst>
              <a:gd name="adj1" fmla="val -41087"/>
              <a:gd name="adj2" fmla="val 7563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Умение склонять и употреблять числительные правильно — признак грамотной речи и важный личный навык.</a:t>
            </a:r>
          </a:p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К сожалению, в устной речи сотрудников НКО, которым часто приходится оперировать цифрами, наблюдается много ошибок, связанных с неверным склонением числительных, стремлением к упрощению.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1268" name="Рисунок 1" descr="Птичка.jpg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42175" y="5286375"/>
            <a:ext cx="19018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3" descr="416dc831ade11f189a7625d245b1261_1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198114"/>
            <a:ext cx="2428892" cy="3502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85786" y="357166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Различие между количественными и порядковыми числительными</a:t>
            </a:r>
            <a:endParaRPr lang="ru-RU" b="1" dirty="0"/>
          </a:p>
        </p:txBody>
      </p:sp>
      <p:pic>
        <p:nvPicPr>
          <p:cNvPr id="3" name="Рисунок 3" descr="416dc831ade11f189a7625d245b1261_1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198114"/>
            <a:ext cx="2428892" cy="3502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2357422" y="857232"/>
            <a:ext cx="6572296" cy="3714776"/>
          </a:xfrm>
          <a:prstGeom prst="cloudCallout">
            <a:avLst>
              <a:gd name="adj1" fmla="val -51587"/>
              <a:gd name="adj2" fmla="val 7772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Как же не запутаться между </a:t>
            </a:r>
          </a:p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определениями числительных?</a:t>
            </a:r>
          </a:p>
          <a:p>
            <a:pPr algn="ctr"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Подскажу тебе, как с помощью логических приемов,</a:t>
            </a:r>
          </a:p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определить </a:t>
            </a:r>
            <a:r>
              <a:rPr lang="ru-RU" b="1" i="1" dirty="0" smtClean="0">
                <a:solidFill>
                  <a:schemeClr val="tx1"/>
                </a:solidFill>
              </a:rPr>
              <a:t>родовое</a:t>
            </a:r>
            <a:r>
              <a:rPr lang="ru-RU" dirty="0" smtClean="0">
                <a:solidFill>
                  <a:schemeClr val="tx1"/>
                </a:solidFill>
              </a:rPr>
              <a:t> понятие «числительное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</a:p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 с помощью вопросов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algn="ctr"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5" name="Рисунок 1" descr="Птичка.jpg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42175" y="5286375"/>
            <a:ext cx="19018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85786" y="357166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Различие между количественными и порядковыми числительными</a:t>
            </a:r>
            <a:endParaRPr lang="ru-RU" b="1" dirty="0"/>
          </a:p>
        </p:txBody>
      </p:sp>
      <p:pic>
        <p:nvPicPr>
          <p:cNvPr id="3" name="Рисунок 3" descr="416dc831ade11f189a7625d245b1261_1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198114"/>
            <a:ext cx="2428892" cy="3502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2357422" y="857232"/>
            <a:ext cx="6572296" cy="3714776"/>
          </a:xfrm>
          <a:prstGeom prst="cloudCallout">
            <a:avLst>
              <a:gd name="adj1" fmla="val -51587"/>
              <a:gd name="adj2" fmla="val 7772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 i="1" dirty="0" smtClean="0">
                <a:solidFill>
                  <a:schemeClr val="tx1"/>
                </a:solidFill>
              </a:rPr>
              <a:t>Количественные</a:t>
            </a:r>
            <a:r>
              <a:rPr lang="ru-RU" dirty="0" smtClean="0">
                <a:solidFill>
                  <a:schemeClr val="tx1"/>
                </a:solidFill>
              </a:rPr>
              <a:t> (два, пятнадцать, сто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</a:p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— отвечают на вопрос «сколько</a:t>
            </a:r>
            <a:r>
              <a:rPr lang="ru-RU" dirty="0" smtClean="0">
                <a:solidFill>
                  <a:schemeClr val="tx1"/>
                </a:solidFill>
              </a:rPr>
              <a:t>?».</a:t>
            </a:r>
          </a:p>
          <a:p>
            <a:pPr algn="ctr"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b="1" i="1" dirty="0" smtClean="0">
                <a:solidFill>
                  <a:schemeClr val="tx1"/>
                </a:solidFill>
              </a:rPr>
              <a:t>Порядковые</a:t>
            </a:r>
            <a:r>
              <a:rPr lang="ru-RU" dirty="0" smtClean="0">
                <a:solidFill>
                  <a:schemeClr val="tx1"/>
                </a:solidFill>
              </a:rPr>
              <a:t> (второй, пятнадцатый, сотый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</a:p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— отвечают на вопрос </a:t>
            </a:r>
            <a:r>
              <a:rPr lang="ru-RU" dirty="0" smtClean="0">
                <a:solidFill>
                  <a:schemeClr val="tx1"/>
                </a:solidFill>
              </a:rPr>
              <a:t>«какой/ который</a:t>
            </a:r>
            <a:r>
              <a:rPr lang="ru-RU" dirty="0" smtClean="0">
                <a:solidFill>
                  <a:schemeClr val="tx1"/>
                </a:solidFill>
              </a:rPr>
              <a:t>?»</a:t>
            </a:r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5" name="Рисунок 1" descr="Птичка.jpg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42175" y="5286375"/>
            <a:ext cx="19018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85786" y="357166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Различие между количественными и порядковыми числительными</a:t>
            </a:r>
            <a:endParaRPr lang="ru-RU" b="1" dirty="0"/>
          </a:p>
        </p:txBody>
      </p:sp>
      <p:pic>
        <p:nvPicPr>
          <p:cNvPr id="3" name="Рисунок 3" descr="416dc831ade11f189a7625d245b1261_1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198114"/>
            <a:ext cx="2428892" cy="3502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2857488" y="1285860"/>
            <a:ext cx="5857916" cy="3357586"/>
          </a:xfrm>
          <a:prstGeom prst="cloudCallout">
            <a:avLst>
              <a:gd name="adj1" fmla="val -57030"/>
              <a:gd name="adj2" fmla="val 680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После определения </a:t>
            </a:r>
            <a:r>
              <a:rPr lang="ru-RU" b="1" i="1" dirty="0" smtClean="0">
                <a:solidFill>
                  <a:schemeClr val="tx1"/>
                </a:solidFill>
              </a:rPr>
              <a:t>родового</a:t>
            </a:r>
            <a:r>
              <a:rPr lang="ru-RU" dirty="0" smtClean="0">
                <a:solidFill>
                  <a:schemeClr val="tx1"/>
                </a:solidFill>
              </a:rPr>
              <a:t> понятия</a:t>
            </a:r>
          </a:p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 сужай воронку признаков числительного:</a:t>
            </a:r>
          </a:p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Можно ли заменить слово цифрой</a:t>
            </a:r>
            <a:r>
              <a:rPr lang="ru-RU" dirty="0" smtClean="0">
                <a:solidFill>
                  <a:schemeClr val="tx1"/>
                </a:solidFill>
              </a:rPr>
              <a:t>?</a:t>
            </a:r>
          </a:p>
          <a:p>
            <a:pPr algn="ctr"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Таким образом получится точно </a:t>
            </a:r>
            <a:r>
              <a:rPr lang="ru-RU" b="1" i="1" dirty="0" smtClean="0">
                <a:solidFill>
                  <a:schemeClr val="tx1"/>
                </a:solidFill>
              </a:rPr>
              <a:t>отделить</a:t>
            </a:r>
          </a:p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 числительные от существительных и </a:t>
            </a:r>
            <a:r>
              <a:rPr lang="ru-RU" dirty="0" smtClean="0">
                <a:solidFill>
                  <a:schemeClr val="tx1"/>
                </a:solidFill>
              </a:rPr>
              <a:t>наречий.</a:t>
            </a:r>
          </a:p>
          <a:p>
            <a:pPr algn="ctr"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5" name="Рисунок 1" descr="Птичка.jpg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42175" y="5286375"/>
            <a:ext cx="19018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14612" y="357166"/>
            <a:ext cx="3845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Давай потренируемся на тренажере</a:t>
            </a:r>
            <a:endParaRPr lang="ru-RU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44" y="857232"/>
          <a:ext cx="8786873" cy="3643338"/>
        </p:xfrm>
        <a:graphic>
          <a:graphicData uri="http://schemas.openxmlformats.org/drawingml/2006/table">
            <a:tbl>
              <a:tblPr/>
              <a:tblGrid>
                <a:gridCol w="941115"/>
                <a:gridCol w="1130587"/>
                <a:gridCol w="2687201"/>
                <a:gridCol w="1593621"/>
                <a:gridCol w="2434349"/>
              </a:tblGrid>
              <a:tr h="5344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Слово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(задай )</a:t>
                      </a:r>
                    </a:p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вопрос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Обозначает (ли)</a:t>
                      </a:r>
                    </a:p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 количество/порядок?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Заменяется (ли)</a:t>
                      </a:r>
                    </a:p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цифрой?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Вывод </a:t>
                      </a:r>
                    </a:p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(числительно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е или нет)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168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семь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786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седьмой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168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двойной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89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тройка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380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много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7" name="Содержимое 8" descr="s5WN7ms5uy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929198"/>
            <a:ext cx="1785950" cy="178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Выноска-облако 8"/>
          <p:cNvSpPr/>
          <p:nvPr/>
        </p:nvSpPr>
        <p:spPr>
          <a:xfrm>
            <a:off x="4714876" y="4714884"/>
            <a:ext cx="3929090" cy="1928826"/>
          </a:xfrm>
          <a:prstGeom prst="cloudCallout">
            <a:avLst>
              <a:gd name="adj1" fmla="val -119767"/>
              <a:gd name="adj2" fmla="val 44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</a:rPr>
              <a:t>Привет! Я – Анастасия, интеллектуальный волонтер, </a:t>
            </a:r>
            <a:r>
              <a:rPr lang="ru-RU" sz="1200" dirty="0" smtClean="0">
                <a:solidFill>
                  <a:schemeClr val="tx1"/>
                </a:solidFill>
              </a:rPr>
              <a:t>ответы к тренажеру мы разместили в конце презентации. Постарайся выполнить задание самостоятельно, а затем проверь себя, так гораздо интереснее!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" descr="Птичка.jpg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42175" y="5286375"/>
            <a:ext cx="19018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4"/>
          <p:cNvSpPr>
            <a:spLocks noChangeArrowheads="1"/>
          </p:cNvSpPr>
          <p:nvPr/>
        </p:nvSpPr>
        <p:spPr bwMode="auto">
          <a:xfrm>
            <a:off x="1000100" y="1643050"/>
            <a:ext cx="7143799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800" dirty="0" smtClean="0"/>
              <a:t>Спасибо за внимание.</a:t>
            </a:r>
          </a:p>
          <a:p>
            <a:pPr algn="ctr"/>
            <a:r>
              <a:rPr lang="ru-RU" sz="4800" dirty="0" smtClean="0"/>
              <a:t>Надеемся, тебе было интересно на нашем уроке!</a:t>
            </a:r>
            <a:endParaRPr lang="ru-RU" sz="4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44" y="857232"/>
          <a:ext cx="8786873" cy="3643338"/>
        </p:xfrm>
        <a:graphic>
          <a:graphicData uri="http://schemas.openxmlformats.org/drawingml/2006/table">
            <a:tbl>
              <a:tblPr/>
              <a:tblGrid>
                <a:gridCol w="941115"/>
                <a:gridCol w="1041500"/>
                <a:gridCol w="2776288"/>
                <a:gridCol w="1593621"/>
                <a:gridCol w="2434349"/>
              </a:tblGrid>
              <a:tr h="5344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Слово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Вопрос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Обозначает</a:t>
                      </a:r>
                    </a:p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количество/порядок?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Заменяется</a:t>
                      </a:r>
                    </a:p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цифрой?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Вывод</a:t>
                      </a:r>
                    </a:p>
                  </a:txBody>
                  <a:tcPr marL="6531" marR="6531" marT="6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168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семь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сколько?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да (количество)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числительное (количественное)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786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седьмой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какой? / который?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да (порядок)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7‑й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числительное (порядковое)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168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двойной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какой?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нет (признак)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нельзя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прилагательное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89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тройка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что?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нет (предмет/оценка)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нельзя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существительное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380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много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сколько?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Частично</a:t>
                      </a:r>
                    </a:p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(неопределённое количество)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нельзя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наречие</a:t>
                      </a:r>
                    </a:p>
                  </a:txBody>
                  <a:tcPr marL="6531" marR="6531" marT="52251" marB="522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8" name="Рисунок 1" descr="Птичка.jpg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42175" y="5286375"/>
            <a:ext cx="19018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643306" y="285728"/>
            <a:ext cx="1547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Проверь себя</a:t>
            </a:r>
            <a:endParaRPr lang="ru-RU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</TotalTime>
  <Words>253</Words>
  <PresentationFormat>Экран (4:3)</PresentationFormat>
  <Paragraphs>87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Безперспективняк ПК</dc:creator>
  <cp:lastModifiedBy>Безперспективняк ПК</cp:lastModifiedBy>
  <cp:revision>100</cp:revision>
  <dcterms:created xsi:type="dcterms:W3CDTF">2026-03-12T17:20:30Z</dcterms:created>
  <dcterms:modified xsi:type="dcterms:W3CDTF">2026-03-29T06:05:59Z</dcterms:modified>
</cp:coreProperties>
</file>