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797675" cy="9872650"/>
  <p:embeddedFontLst>
    <p:embeddedFont>
      <p:font typeface="Quattrocento Sans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6" roundtripDataSignature="AMtx7mhxCiMpNA3RoBMc4r77ocmxHCGj8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QuattrocentoSans-regular.fntdata"/><Relationship Id="rId21" Type="http://schemas.openxmlformats.org/officeDocument/2006/relationships/slide" Target="slides/slide17.xml"/><Relationship Id="rId24" Type="http://schemas.openxmlformats.org/officeDocument/2006/relationships/font" Target="fonts/QuattrocentoSans-italic.fntdata"/><Relationship Id="rId23" Type="http://schemas.openxmlformats.org/officeDocument/2006/relationships/font" Target="fonts/QuattrocentoSans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customschemas.google.com/relationships/presentationmetadata" Target="metadata"/><Relationship Id="rId25" Type="http://schemas.openxmlformats.org/officeDocument/2006/relationships/font" Target="fonts/QuattrocentoSans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5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5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38150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2:notes"/>
          <p:cNvSpPr/>
          <p:nvPr>
            <p:ph idx="2" type="sldImg"/>
          </p:nvPr>
        </p:nvSpPr>
        <p:spPr>
          <a:xfrm>
            <a:off x="438150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1:notes"/>
          <p:cNvSpPr/>
          <p:nvPr>
            <p:ph idx="2" type="sldImg"/>
          </p:nvPr>
        </p:nvSpPr>
        <p:spPr>
          <a:xfrm>
            <a:off x="438150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:notes"/>
          <p:cNvSpPr/>
          <p:nvPr>
            <p:ph idx="2" type="sldImg"/>
          </p:nvPr>
        </p:nvSpPr>
        <p:spPr>
          <a:xfrm>
            <a:off x="438150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2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2:notes"/>
          <p:cNvSpPr txBox="1"/>
          <p:nvPr>
            <p:ph idx="12" type="sldNum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3:notes"/>
          <p:cNvSpPr/>
          <p:nvPr>
            <p:ph idx="2" type="sldImg"/>
          </p:nvPr>
        </p:nvSpPr>
        <p:spPr>
          <a:xfrm>
            <a:off x="438150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13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3:notes"/>
          <p:cNvSpPr txBox="1"/>
          <p:nvPr>
            <p:ph idx="12" type="sldNum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4:notes"/>
          <p:cNvSpPr/>
          <p:nvPr>
            <p:ph idx="2" type="sldImg"/>
          </p:nvPr>
        </p:nvSpPr>
        <p:spPr>
          <a:xfrm>
            <a:off x="438150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14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4:notes"/>
          <p:cNvSpPr txBox="1"/>
          <p:nvPr>
            <p:ph idx="12" type="sldNum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5:notes"/>
          <p:cNvSpPr/>
          <p:nvPr>
            <p:ph idx="2" type="sldImg"/>
          </p:nvPr>
        </p:nvSpPr>
        <p:spPr>
          <a:xfrm>
            <a:off x="438150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15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5:notes"/>
          <p:cNvSpPr txBox="1"/>
          <p:nvPr>
            <p:ph idx="12" type="sldNum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6:notes"/>
          <p:cNvSpPr/>
          <p:nvPr>
            <p:ph idx="2" type="sldImg"/>
          </p:nvPr>
        </p:nvSpPr>
        <p:spPr>
          <a:xfrm>
            <a:off x="438150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p16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6:notes"/>
          <p:cNvSpPr txBox="1"/>
          <p:nvPr>
            <p:ph idx="12" type="sldNum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7:notes"/>
          <p:cNvSpPr/>
          <p:nvPr>
            <p:ph idx="2" type="sldImg"/>
          </p:nvPr>
        </p:nvSpPr>
        <p:spPr>
          <a:xfrm>
            <a:off x="438150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17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7:notes"/>
          <p:cNvSpPr txBox="1"/>
          <p:nvPr>
            <p:ph idx="12" type="sldNum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8:notes"/>
          <p:cNvSpPr/>
          <p:nvPr>
            <p:ph idx="2" type="sldImg"/>
          </p:nvPr>
        </p:nvSpPr>
        <p:spPr>
          <a:xfrm>
            <a:off x="438150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p18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8:notes"/>
          <p:cNvSpPr txBox="1"/>
          <p:nvPr>
            <p:ph idx="12" type="sldNum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438150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4:notes"/>
          <p:cNvSpPr/>
          <p:nvPr>
            <p:ph idx="2" type="sldImg"/>
          </p:nvPr>
        </p:nvSpPr>
        <p:spPr>
          <a:xfrm>
            <a:off x="438150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5:notes"/>
          <p:cNvSpPr/>
          <p:nvPr>
            <p:ph idx="2" type="sldImg"/>
          </p:nvPr>
        </p:nvSpPr>
        <p:spPr>
          <a:xfrm>
            <a:off x="438150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6:notes"/>
          <p:cNvSpPr/>
          <p:nvPr>
            <p:ph idx="2" type="sldImg"/>
          </p:nvPr>
        </p:nvSpPr>
        <p:spPr>
          <a:xfrm>
            <a:off x="438150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7:notes"/>
          <p:cNvSpPr/>
          <p:nvPr>
            <p:ph idx="2" type="sldImg"/>
          </p:nvPr>
        </p:nvSpPr>
        <p:spPr>
          <a:xfrm>
            <a:off x="438150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8:notes"/>
          <p:cNvSpPr/>
          <p:nvPr>
            <p:ph idx="2" type="sldImg"/>
          </p:nvPr>
        </p:nvSpPr>
        <p:spPr>
          <a:xfrm>
            <a:off x="438150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9:notes"/>
          <p:cNvSpPr/>
          <p:nvPr>
            <p:ph idx="2" type="sldImg"/>
          </p:nvPr>
        </p:nvSpPr>
        <p:spPr>
          <a:xfrm>
            <a:off x="438150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 txBox="1"/>
          <p:nvPr>
            <p:ph idx="1" type="body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0:notes"/>
          <p:cNvSpPr/>
          <p:nvPr>
            <p:ph idx="2" type="sldImg"/>
          </p:nvPr>
        </p:nvSpPr>
        <p:spPr>
          <a:xfrm>
            <a:off x="438150" y="1233488"/>
            <a:ext cx="5921375" cy="33321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Relationship Id="rId4" Type="http://schemas.openxmlformats.org/officeDocument/2006/relationships/image" Target="../media/image22.jpg"/><Relationship Id="rId9" Type="http://schemas.openxmlformats.org/officeDocument/2006/relationships/image" Target="../media/image21.png"/><Relationship Id="rId5" Type="http://schemas.openxmlformats.org/officeDocument/2006/relationships/image" Target="../media/image7.png"/><Relationship Id="rId6" Type="http://schemas.openxmlformats.org/officeDocument/2006/relationships/image" Target="../media/image33.png"/><Relationship Id="rId7" Type="http://schemas.openxmlformats.org/officeDocument/2006/relationships/image" Target="../media/image27.png"/><Relationship Id="rId8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Relationship Id="rId4" Type="http://schemas.openxmlformats.org/officeDocument/2006/relationships/image" Target="../media/image22.jpg"/><Relationship Id="rId5" Type="http://schemas.openxmlformats.org/officeDocument/2006/relationships/image" Target="../media/image18.jpg"/><Relationship Id="rId6" Type="http://schemas.openxmlformats.org/officeDocument/2006/relationships/image" Target="../media/image21.png"/><Relationship Id="rId7" Type="http://schemas.openxmlformats.org/officeDocument/2006/relationships/image" Target="../media/image25.jpg"/><Relationship Id="rId8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Relationship Id="rId4" Type="http://schemas.openxmlformats.org/officeDocument/2006/relationships/image" Target="../media/image22.jpg"/><Relationship Id="rId9" Type="http://schemas.openxmlformats.org/officeDocument/2006/relationships/image" Target="../media/image28.png"/><Relationship Id="rId5" Type="http://schemas.openxmlformats.org/officeDocument/2006/relationships/image" Target="../media/image18.jpg"/><Relationship Id="rId6" Type="http://schemas.openxmlformats.org/officeDocument/2006/relationships/image" Target="../media/image21.png"/><Relationship Id="rId7" Type="http://schemas.openxmlformats.org/officeDocument/2006/relationships/image" Target="../media/image25.jpg"/><Relationship Id="rId8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Relationship Id="rId4" Type="http://schemas.openxmlformats.org/officeDocument/2006/relationships/image" Target="../media/image22.jpg"/><Relationship Id="rId9" Type="http://schemas.openxmlformats.org/officeDocument/2006/relationships/image" Target="../media/image28.png"/><Relationship Id="rId5" Type="http://schemas.openxmlformats.org/officeDocument/2006/relationships/image" Target="../media/image18.jpg"/><Relationship Id="rId6" Type="http://schemas.openxmlformats.org/officeDocument/2006/relationships/image" Target="../media/image21.png"/><Relationship Id="rId7" Type="http://schemas.openxmlformats.org/officeDocument/2006/relationships/image" Target="../media/image25.jpg"/><Relationship Id="rId8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Relationship Id="rId4" Type="http://schemas.openxmlformats.org/officeDocument/2006/relationships/image" Target="../media/image22.jpg"/><Relationship Id="rId9" Type="http://schemas.openxmlformats.org/officeDocument/2006/relationships/image" Target="../media/image28.png"/><Relationship Id="rId5" Type="http://schemas.openxmlformats.org/officeDocument/2006/relationships/image" Target="../media/image18.jpg"/><Relationship Id="rId6" Type="http://schemas.openxmlformats.org/officeDocument/2006/relationships/image" Target="../media/image21.png"/><Relationship Id="rId7" Type="http://schemas.openxmlformats.org/officeDocument/2006/relationships/image" Target="../media/image25.jpg"/><Relationship Id="rId8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Relationship Id="rId4" Type="http://schemas.openxmlformats.org/officeDocument/2006/relationships/image" Target="../media/image22.jpg"/><Relationship Id="rId5" Type="http://schemas.openxmlformats.org/officeDocument/2006/relationships/image" Target="../media/image18.jpg"/><Relationship Id="rId6" Type="http://schemas.openxmlformats.org/officeDocument/2006/relationships/image" Target="../media/image21.png"/><Relationship Id="rId7" Type="http://schemas.openxmlformats.org/officeDocument/2006/relationships/image" Target="../media/image25.jpg"/><Relationship Id="rId8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g"/><Relationship Id="rId4" Type="http://schemas.openxmlformats.org/officeDocument/2006/relationships/image" Target="../media/image22.jpg"/><Relationship Id="rId5" Type="http://schemas.openxmlformats.org/officeDocument/2006/relationships/image" Target="../media/image18.jpg"/><Relationship Id="rId6" Type="http://schemas.openxmlformats.org/officeDocument/2006/relationships/image" Target="../media/image21.png"/><Relationship Id="rId7" Type="http://schemas.openxmlformats.org/officeDocument/2006/relationships/image" Target="../media/image25.jpg"/><Relationship Id="rId8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g"/><Relationship Id="rId4" Type="http://schemas.openxmlformats.org/officeDocument/2006/relationships/image" Target="../media/image22.jpg"/><Relationship Id="rId5" Type="http://schemas.openxmlformats.org/officeDocument/2006/relationships/image" Target="../media/image7.png"/><Relationship Id="rId6" Type="http://schemas.openxmlformats.org/officeDocument/2006/relationships/image" Target="../media/image32.png"/><Relationship Id="rId7" Type="http://schemas.openxmlformats.org/officeDocument/2006/relationships/image" Target="../media/image31.png"/><Relationship Id="rId8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5" Type="http://schemas.openxmlformats.org/officeDocument/2006/relationships/image" Target="../media/image12.jpg"/><Relationship Id="rId6" Type="http://schemas.openxmlformats.org/officeDocument/2006/relationships/image" Target="../media/image3.jpg"/><Relationship Id="rId7" Type="http://schemas.openxmlformats.org/officeDocument/2006/relationships/image" Target="../media/image4.jpg"/><Relationship Id="rId8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7.png"/><Relationship Id="rId5" Type="http://schemas.openxmlformats.org/officeDocument/2006/relationships/image" Target="../media/image16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22.jpg"/><Relationship Id="rId6" Type="http://schemas.openxmlformats.org/officeDocument/2006/relationships/image" Target="../media/image13.jpg"/><Relationship Id="rId7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11.png"/><Relationship Id="rId5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22.jpg"/><Relationship Id="rId9" Type="http://schemas.openxmlformats.org/officeDocument/2006/relationships/image" Target="../media/image17.png"/><Relationship Id="rId5" Type="http://schemas.openxmlformats.org/officeDocument/2006/relationships/image" Target="../media/image7.png"/><Relationship Id="rId6" Type="http://schemas.openxmlformats.org/officeDocument/2006/relationships/image" Target="../media/image20.png"/><Relationship Id="rId7" Type="http://schemas.openxmlformats.org/officeDocument/2006/relationships/image" Target="../media/image8.png"/><Relationship Id="rId8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22.jpg"/><Relationship Id="rId5" Type="http://schemas.openxmlformats.org/officeDocument/2006/relationships/image" Target="../media/image26.jpg"/><Relationship Id="rId6" Type="http://schemas.openxmlformats.org/officeDocument/2006/relationships/image" Target="../media/image21.png"/><Relationship Id="rId7" Type="http://schemas.openxmlformats.org/officeDocument/2006/relationships/image" Target="../media/image18.jpg"/><Relationship Id="rId8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22.jpg"/><Relationship Id="rId5" Type="http://schemas.openxmlformats.org/officeDocument/2006/relationships/image" Target="../media/image26.jpg"/><Relationship Id="rId6" Type="http://schemas.openxmlformats.org/officeDocument/2006/relationships/image" Target="../media/image21.png"/><Relationship Id="rId7" Type="http://schemas.openxmlformats.org/officeDocument/2006/relationships/image" Target="../media/image18.jpg"/><Relationship Id="rId8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22.jpg"/><Relationship Id="rId5" Type="http://schemas.openxmlformats.org/officeDocument/2006/relationships/image" Target="../media/image18.jpg"/><Relationship Id="rId6" Type="http://schemas.openxmlformats.org/officeDocument/2006/relationships/image" Target="../media/image21.png"/><Relationship Id="rId7" Type="http://schemas.openxmlformats.org/officeDocument/2006/relationships/image" Target="../media/image25.jp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/>
          <p:nvPr>
            <p:ph type="title"/>
          </p:nvPr>
        </p:nvSpPr>
        <p:spPr>
          <a:xfrm>
            <a:off x="469400" y="1489648"/>
            <a:ext cx="11143500" cy="3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Verdana"/>
              <a:buNone/>
            </a:pPr>
            <a:br>
              <a:rPr b="1" i="0" lang="ru-RU" sz="4000" u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i="0" lang="ru-RU" sz="4000" u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«Народная культура для школьников»</a:t>
            </a:r>
            <a:br>
              <a:rPr b="1" i="0" lang="ru-RU" sz="4000" u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b="1" i="0" lang="ru-RU" sz="4000" u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Всероссийская акция </a:t>
            </a:r>
            <a:r>
              <a:rPr i="0" lang="ru-RU" sz="2000" u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 рамках межведомственного проекта </a:t>
            </a:r>
            <a:br>
              <a:rPr i="0" lang="ru-RU" sz="2000" u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i="0" lang="ru-RU" sz="2000" u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«Культура для школьников»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9" name="Google Shape;89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2576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5152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7728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030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6942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2576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5152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7728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030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6942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84406" y="5085041"/>
            <a:ext cx="1219200" cy="17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1"/>
          <p:cNvSpPr txBox="1"/>
          <p:nvPr/>
        </p:nvSpPr>
        <p:spPr>
          <a:xfrm>
            <a:off x="4146944" y="459401"/>
            <a:ext cx="8256818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000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Практическое руководство</a:t>
            </a:r>
            <a:endParaRPr b="1" sz="3000">
              <a:solidFill>
                <a:srgbClr val="8358E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4" name="Google Shape;23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39698"/>
            <a:ext cx="3779260" cy="155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1581" y="1740022"/>
            <a:ext cx="3778070" cy="252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78121" y="1740022"/>
            <a:ext cx="3989639" cy="2520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04746" y="1740022"/>
            <a:ext cx="3908279" cy="252029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1"/>
          <p:cNvSpPr txBox="1"/>
          <p:nvPr/>
        </p:nvSpPr>
        <p:spPr>
          <a:xfrm>
            <a:off x="1" y="4418824"/>
            <a:ext cx="11612880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 пошаговые рекомендации </a:t>
            </a:r>
            <a:r>
              <a:rPr b="1" i="0" lang="ru-RU" sz="18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        </a:t>
            </a:r>
            <a:r>
              <a:rPr b="1" i="0" lang="ru-RU" sz="1800" u="none" strike="noStrike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современные форматы           </a:t>
            </a:r>
            <a:r>
              <a:rPr b="1" i="0" lang="ru-RU" sz="18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разнообразные темы</a:t>
            </a:r>
            <a:r>
              <a:rPr b="1" i="0" lang="ru-RU" sz="2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endParaRPr b="1" sz="200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9" name="Google Shape;239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979066" y="4469080"/>
            <a:ext cx="230056" cy="28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79301" y="4469080"/>
            <a:ext cx="230056" cy="288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2576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5152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7728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030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6942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84406" y="5085041"/>
            <a:ext cx="1219200" cy="17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2"/>
          <p:cNvSpPr txBox="1"/>
          <p:nvPr/>
        </p:nvSpPr>
        <p:spPr>
          <a:xfrm>
            <a:off x="1515893" y="1529278"/>
            <a:ext cx="10157658" cy="5421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500" u="none" strike="noStrike">
                <a:solidFill>
                  <a:srgbClr val="F17A5C"/>
                </a:solidFill>
                <a:latin typeface="Calibri"/>
                <a:ea typeface="Calibri"/>
                <a:cs typeface="Calibri"/>
                <a:sym typeface="Calibri"/>
              </a:rPr>
              <a:t>Участники</a:t>
            </a:r>
            <a:r>
              <a:rPr b="1" i="0" lang="ru-RU" sz="25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ru-RU" sz="25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школьники 1-4, 5-8 классов, учителя, родители.</a:t>
            </a:r>
            <a:endParaRPr b="0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ru-RU" sz="25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 участию могут быть привлечены фольклорные ансамбли, народно-певческие коллективы.</a:t>
            </a:r>
            <a:endParaRPr b="0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i="0" lang="ru-RU" sz="2500" u="none" strike="noStrike">
                <a:solidFill>
                  <a:srgbClr val="F17A5C"/>
                </a:solidFill>
                <a:latin typeface="Calibri"/>
                <a:ea typeface="Calibri"/>
                <a:cs typeface="Calibri"/>
                <a:sym typeface="Calibri"/>
              </a:rPr>
              <a:t>Цель</a:t>
            </a:r>
            <a:r>
              <a:rPr b="0" i="0" lang="ru-RU" sz="25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  возрождение и реконструкция традиционных форм праздничной, игровой и обрядовой деятельности детей и подростков в сочетании с современными онлайн-технологиями, разработанными в новых социокультурных условиях.</a:t>
            </a:r>
            <a:endParaRPr/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b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-RU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2"/>
          <p:cNvSpPr txBox="1"/>
          <p:nvPr/>
        </p:nvSpPr>
        <p:spPr>
          <a:xfrm>
            <a:off x="3214317" y="1158782"/>
            <a:ext cx="840377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#онлайнколядки </a:t>
            </a:r>
            <a:r>
              <a:rPr b="1" i="0" lang="ru-RU" sz="2000" u="none" strike="noStrike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#традициившколу </a:t>
            </a:r>
            <a:r>
              <a:rPr b="1" i="0" lang="ru-RU" sz="2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#этноперемена</a:t>
            </a:r>
            <a:endParaRPr b="1" sz="200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5" name="Google Shape;255;p12"/>
          <p:cNvSpPr txBox="1"/>
          <p:nvPr/>
        </p:nvSpPr>
        <p:spPr>
          <a:xfrm>
            <a:off x="3909552" y="333433"/>
            <a:ext cx="825681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000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ОНЛАЙН-КОЛЯДКИ</a:t>
            </a:r>
            <a:endParaRPr b="1" sz="5000">
              <a:solidFill>
                <a:srgbClr val="8358E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6" name="Google Shape;25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1364" y="1837249"/>
            <a:ext cx="74295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3627" y="2782389"/>
            <a:ext cx="75247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900183">
            <a:off x="152203" y="3913114"/>
            <a:ext cx="69532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-39698"/>
            <a:ext cx="3779260" cy="1552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2576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5152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7728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030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6942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84406" y="5085041"/>
            <a:ext cx="1219200" cy="17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3"/>
          <p:cNvSpPr txBox="1"/>
          <p:nvPr/>
        </p:nvSpPr>
        <p:spPr>
          <a:xfrm>
            <a:off x="1515893" y="1529278"/>
            <a:ext cx="10157658" cy="23442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b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-RU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3"/>
          <p:cNvSpPr txBox="1"/>
          <p:nvPr/>
        </p:nvSpPr>
        <p:spPr>
          <a:xfrm>
            <a:off x="3214317" y="1158782"/>
            <a:ext cx="840377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#онлайнколядки </a:t>
            </a:r>
            <a:r>
              <a:rPr b="1" i="0" lang="ru-RU" sz="2000" u="none" strike="noStrike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#традициившколу </a:t>
            </a:r>
            <a:r>
              <a:rPr b="1" i="0" lang="ru-RU" sz="2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#этноперемена</a:t>
            </a:r>
            <a:endParaRPr b="1" sz="200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4" name="Google Shape;274;p13"/>
          <p:cNvSpPr txBox="1"/>
          <p:nvPr/>
        </p:nvSpPr>
        <p:spPr>
          <a:xfrm>
            <a:off x="3909552" y="333433"/>
            <a:ext cx="825681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000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ОНЛАЙН-КОЛЯДКИ</a:t>
            </a:r>
            <a:endParaRPr b="1" sz="5000">
              <a:solidFill>
                <a:srgbClr val="8358E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75" name="Google Shape;27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1364" y="1837249"/>
            <a:ext cx="74295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3627" y="2782389"/>
            <a:ext cx="75247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900183">
            <a:off x="152203" y="3913114"/>
            <a:ext cx="69532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-39698"/>
            <a:ext cx="3779260" cy="155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82975" y="-258763"/>
            <a:ext cx="19050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3"/>
          <p:cNvSpPr/>
          <p:nvPr/>
        </p:nvSpPr>
        <p:spPr>
          <a:xfrm>
            <a:off x="1564105" y="1772959"/>
            <a:ext cx="10439111" cy="3785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None/>
            </a:pPr>
            <a:r>
              <a:rPr b="1" i="0" lang="ru-RU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Как организовать </a:t>
            </a:r>
            <a:endParaRPr b="1" i="0" sz="3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флешмоб “Инстаколядки”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Это своеобразная онлайн-интерпретация обычая обходами дворов с пением обрядовых песен — колядованием. 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Проведение флешмоба в социальных сетях позволит охватить широкий круг участников, привлечь новую аудиторию при этом соблюдая меры профилактики коронавирусной инфекции.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b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885556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2576" y="5885556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5152" y="5878312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6101" y="5880832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62655" y="5889224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88090" y="4998549"/>
            <a:ext cx="1219200" cy="17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4"/>
          <p:cNvSpPr txBox="1"/>
          <p:nvPr/>
        </p:nvSpPr>
        <p:spPr>
          <a:xfrm>
            <a:off x="1515893" y="1529278"/>
            <a:ext cx="10157658" cy="23442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b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-RU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4"/>
          <p:cNvSpPr txBox="1"/>
          <p:nvPr/>
        </p:nvSpPr>
        <p:spPr>
          <a:xfrm>
            <a:off x="3214317" y="1158782"/>
            <a:ext cx="840377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#онлайнколядки </a:t>
            </a:r>
            <a:r>
              <a:rPr b="1" i="0" lang="ru-RU" sz="2000" u="none" strike="noStrike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#традициившколу </a:t>
            </a:r>
            <a:r>
              <a:rPr b="1" i="0" lang="ru-RU" sz="2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#этноперемена</a:t>
            </a:r>
            <a:endParaRPr b="1" sz="200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4" name="Google Shape;294;p14"/>
          <p:cNvSpPr txBox="1"/>
          <p:nvPr/>
        </p:nvSpPr>
        <p:spPr>
          <a:xfrm>
            <a:off x="3909552" y="333433"/>
            <a:ext cx="825681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000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ОНЛАЙН-КОЛЯДКИ</a:t>
            </a:r>
            <a:endParaRPr b="1" sz="5000">
              <a:solidFill>
                <a:srgbClr val="8358E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95" name="Google Shape;29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1364" y="1837249"/>
            <a:ext cx="74295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3627" y="2782389"/>
            <a:ext cx="75247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900183">
            <a:off x="152203" y="3913114"/>
            <a:ext cx="69532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-39698"/>
            <a:ext cx="3779260" cy="155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82975" y="-258763"/>
            <a:ext cx="19050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4"/>
          <p:cNvSpPr/>
          <p:nvPr/>
        </p:nvSpPr>
        <p:spPr>
          <a:xfrm>
            <a:off x="936773" y="1739075"/>
            <a:ext cx="14874485" cy="52014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1- Выучить колядки</a:t>
            </a: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обрядовые песни, исполняемые преимущественно в святочный период, 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ru-RU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</a:t>
            </a: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во время ритуальных обходов по домам;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2- Подготовить костюм</a:t>
            </a: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ряженого кладовщика;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3 - Анонсировать прямой эфир</a:t>
            </a: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в социальных сетях,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чтобы больше людей смогли подключиться к эфиру;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Для проведения акции выбирайте аккаунты с наибольшим количеством подписчиков;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4 - Проверить настройки</a:t>
            </a: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прямого эфира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проведите тестовое подключение; проверьте качество интернет-связи;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включите репосты и автосохранение, выберете другие опции.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br>
              <a:rPr b="0" i="0" lang="ru-R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885556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2576" y="5885556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5152" y="5878312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6101" y="5880832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62655" y="5889224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88090" y="4998549"/>
            <a:ext cx="1219200" cy="17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5"/>
          <p:cNvSpPr txBox="1"/>
          <p:nvPr/>
        </p:nvSpPr>
        <p:spPr>
          <a:xfrm>
            <a:off x="1515893" y="1529278"/>
            <a:ext cx="10157658" cy="23442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b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-RU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5"/>
          <p:cNvSpPr txBox="1"/>
          <p:nvPr/>
        </p:nvSpPr>
        <p:spPr>
          <a:xfrm>
            <a:off x="3214317" y="1158782"/>
            <a:ext cx="840377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#онлайнколядки </a:t>
            </a:r>
            <a:r>
              <a:rPr b="1" i="0" lang="ru-RU" sz="2000" u="none" strike="noStrike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#традициившколу </a:t>
            </a:r>
            <a:r>
              <a:rPr b="1" i="0" lang="ru-RU" sz="2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#этноперемена</a:t>
            </a:r>
            <a:endParaRPr b="1" sz="200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4" name="Google Shape;314;p15"/>
          <p:cNvSpPr txBox="1"/>
          <p:nvPr/>
        </p:nvSpPr>
        <p:spPr>
          <a:xfrm>
            <a:off x="3909552" y="333433"/>
            <a:ext cx="825681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000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ОНЛАЙН-КОЛЯДКИ</a:t>
            </a:r>
            <a:endParaRPr b="1" sz="5000">
              <a:solidFill>
                <a:srgbClr val="8358E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5" name="Google Shape;31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1364" y="1837249"/>
            <a:ext cx="74295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3627" y="2782389"/>
            <a:ext cx="75247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900183">
            <a:off x="152203" y="3913114"/>
            <a:ext cx="69532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-39698"/>
            <a:ext cx="3779260" cy="155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715375" y="3107280"/>
            <a:ext cx="19050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5"/>
          <p:cNvSpPr/>
          <p:nvPr/>
        </p:nvSpPr>
        <p:spPr>
          <a:xfrm>
            <a:off x="924314" y="1708229"/>
            <a:ext cx="10836127" cy="58169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1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Начать прямой эфир</a:t>
            </a: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 в запланированное время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Ваши подписчики получат соответствующее уведомление и смогут присоединиться.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6. “Постучаться к другу” -  пригласить  в прямой эфир</a:t>
            </a: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Для приглашения других участников в нижней части экрана выберите      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Нажмите на имя человека, которого вы хотите пригласить в прямой эфир, а затем — Добавить. 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b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Договоритесь с друзьями о совместном эфире. Пригласить можно только человека, который уже смотрит ваш эфир.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После того, как ваше приглашение примут,  экран разделится на две половины, на одной из которых вы увидите друга. 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b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br>
              <a:rPr b="0" i="0" lang="ru-R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6"/>
          <p:cNvSpPr/>
          <p:nvPr/>
        </p:nvSpPr>
        <p:spPr>
          <a:xfrm>
            <a:off x="1086305" y="1405003"/>
            <a:ext cx="10836127" cy="52014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None/>
            </a:pPr>
            <a:r>
              <a:rPr b="1" i="0" lang="ru-RU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7. Исполнить колядки.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None/>
            </a:pPr>
            <a:r>
              <a:rPr b="1" i="0" lang="ru-RU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8. Сохранить эфир после завершения, отметив публикацию хештегами 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br>
              <a:rPr b="0" i="0" lang="ru-RU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br>
              <a:rPr b="0" i="0" lang="ru-R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019" y="5179281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2584" y="5179281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2149" y="5179281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1277" y="5179281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1279" y="5179281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88090" y="4998549"/>
            <a:ext cx="1219200" cy="17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6"/>
          <p:cNvSpPr txBox="1"/>
          <p:nvPr/>
        </p:nvSpPr>
        <p:spPr>
          <a:xfrm>
            <a:off x="1515893" y="1529278"/>
            <a:ext cx="10157658" cy="23442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b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-RU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6"/>
          <p:cNvSpPr txBox="1"/>
          <p:nvPr/>
        </p:nvSpPr>
        <p:spPr>
          <a:xfrm>
            <a:off x="3214317" y="1158782"/>
            <a:ext cx="840377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#онлайнколядки </a:t>
            </a:r>
            <a:r>
              <a:rPr b="1" i="0" lang="ru-RU" sz="2000" u="none" strike="noStrike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#традициившколу </a:t>
            </a:r>
            <a:r>
              <a:rPr b="1" i="0" lang="ru-RU" sz="2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#этноперемена</a:t>
            </a:r>
            <a:endParaRPr b="1" sz="200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5" name="Google Shape;335;p16"/>
          <p:cNvSpPr txBox="1"/>
          <p:nvPr/>
        </p:nvSpPr>
        <p:spPr>
          <a:xfrm>
            <a:off x="3909552" y="333433"/>
            <a:ext cx="825681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000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ОНЛАЙНКОЛЯДКИ</a:t>
            </a:r>
            <a:endParaRPr b="1" sz="5000">
              <a:solidFill>
                <a:srgbClr val="8358E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6" name="Google Shape;33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1364" y="1837249"/>
            <a:ext cx="74295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3627" y="2782389"/>
            <a:ext cx="75247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900183">
            <a:off x="152203" y="3913114"/>
            <a:ext cx="69532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-39698"/>
            <a:ext cx="3779260" cy="1552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2576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5152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7728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030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6942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84406" y="5085041"/>
            <a:ext cx="1219200" cy="17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7"/>
          <p:cNvSpPr txBox="1"/>
          <p:nvPr/>
        </p:nvSpPr>
        <p:spPr>
          <a:xfrm>
            <a:off x="1455222" y="1510968"/>
            <a:ext cx="10157658" cy="4442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2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Проведение серии тематических детских и юношеских  онлайн-мероприятий,  отражающих многообразие святочных гуляний и традиций зимнего ряжения разных народов России.</a:t>
            </a:r>
            <a:endParaRPr b="0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ru-RU" sz="22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Святочные гуляния - одна из самых распространенных и наиболее сохранившихся традиций, распространенная на большей территории России. Кроме того, традиции зимнего ряжения, выпадающие на период современного старого нового года, присущи  многим народам нашей страны. В данном обряде дети были основными участниками действия.</a:t>
            </a:r>
            <a:endParaRPr b="0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br>
              <a:rPr lang="ru-RU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7"/>
          <p:cNvSpPr txBox="1"/>
          <p:nvPr/>
        </p:nvSpPr>
        <p:spPr>
          <a:xfrm>
            <a:off x="3214317" y="1158782"/>
            <a:ext cx="840377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#онлайнколядки </a:t>
            </a:r>
            <a:r>
              <a:rPr b="1" i="0" lang="ru-RU" sz="2000" u="none" strike="noStrike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#традициившколу </a:t>
            </a:r>
            <a:r>
              <a:rPr b="1" i="0" lang="ru-RU" sz="2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#этноперемена</a:t>
            </a:r>
            <a:endParaRPr b="1" sz="200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4" name="Google Shape;354;p17"/>
          <p:cNvSpPr txBox="1"/>
          <p:nvPr/>
        </p:nvSpPr>
        <p:spPr>
          <a:xfrm>
            <a:off x="3909552" y="333433"/>
            <a:ext cx="825681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000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ОНЛАЙН-КОЛЯДКИ</a:t>
            </a:r>
            <a:endParaRPr b="1" sz="5000">
              <a:solidFill>
                <a:srgbClr val="8358E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55" name="Google Shape;355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1364" y="1837249"/>
            <a:ext cx="74295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3627" y="2782389"/>
            <a:ext cx="75247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900183">
            <a:off x="152203" y="3913114"/>
            <a:ext cx="69532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-39698"/>
            <a:ext cx="3779260" cy="1552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019" y="5179281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2584" y="5179281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2149" y="5179281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1277" y="5179281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1279" y="5179281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08489" y="5162812"/>
            <a:ext cx="1219200" cy="17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8"/>
          <p:cNvSpPr txBox="1"/>
          <p:nvPr/>
        </p:nvSpPr>
        <p:spPr>
          <a:xfrm>
            <a:off x="1515893" y="1529278"/>
            <a:ext cx="10157658" cy="23442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b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-RU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8"/>
          <p:cNvSpPr txBox="1"/>
          <p:nvPr/>
        </p:nvSpPr>
        <p:spPr>
          <a:xfrm>
            <a:off x="3970679" y="1162188"/>
            <a:ext cx="840377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#фолкурок </a:t>
            </a:r>
            <a:r>
              <a:rPr b="1" i="0" lang="ru-RU" sz="2000" u="none" strike="noStrike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#традициившколу </a:t>
            </a:r>
            <a:r>
              <a:rPr b="1" i="0" lang="ru-RU" sz="2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#этноперемена</a:t>
            </a:r>
            <a:endParaRPr b="1" sz="200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2" name="Google Shape;372;p18"/>
          <p:cNvSpPr txBox="1"/>
          <p:nvPr/>
        </p:nvSpPr>
        <p:spPr>
          <a:xfrm>
            <a:off x="3909552" y="333433"/>
            <a:ext cx="825681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000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14 января - 31 марта</a:t>
            </a:r>
            <a:endParaRPr b="1" sz="5000">
              <a:solidFill>
                <a:srgbClr val="8358E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73" name="Google Shape;37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39698"/>
            <a:ext cx="3779260" cy="155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4714" y="1846569"/>
            <a:ext cx="3440892" cy="245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04643" y="1846569"/>
            <a:ext cx="3663949" cy="2415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13150" y="1826288"/>
            <a:ext cx="3663949" cy="2456054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18"/>
          <p:cNvSpPr txBox="1"/>
          <p:nvPr/>
        </p:nvSpPr>
        <p:spPr>
          <a:xfrm>
            <a:off x="465826" y="4438067"/>
            <a:ext cx="109027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>
                <a:solidFill>
                  <a:srgbClr val="05050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  	</a:t>
            </a:r>
            <a:r>
              <a:rPr b="1" i="0" lang="ru-RU" sz="1800">
                <a:solidFill>
                  <a:srgbClr val="05050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Сохраняя традиции народного творчества, мы создаем будущее любительского искусства.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45510" y="470680"/>
            <a:ext cx="1963040" cy="147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5868"/>
            <a:ext cx="12192000" cy="662626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t/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ru-RU" sz="3000">
                <a:latin typeface="Times New Roman"/>
                <a:ea typeface="Times New Roman"/>
                <a:cs typeface="Times New Roman"/>
                <a:sym typeface="Times New Roman"/>
              </a:rPr>
              <a:t>оздание условий для воспитания гармонично развитой и социально ответственной личности на основе духовно нравственных ценностей народов Российской Федерации, исторических и национально-культурных традиций.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>
                <a:latin typeface="Times New Roman"/>
                <a:ea typeface="Times New Roman"/>
                <a:cs typeface="Times New Roman"/>
                <a:sym typeface="Times New Roman"/>
              </a:rPr>
              <a:t>В.В. Путин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>
                <a:latin typeface="Times New Roman"/>
                <a:ea typeface="Times New Roman"/>
                <a:cs typeface="Times New Roman"/>
                <a:sym typeface="Times New Roman"/>
              </a:rPr>
              <a:t>Указ о национальных целях развития 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>
                <a:latin typeface="Times New Roman"/>
                <a:ea typeface="Times New Roman"/>
                <a:cs typeface="Times New Roman"/>
                <a:sym typeface="Times New Roman"/>
              </a:rPr>
              <a:t>России до 2030 года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02" name="Google Shape;102;p3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3588640" y="466454"/>
            <a:ext cx="2307986" cy="153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11924" y="462672"/>
            <a:ext cx="1099586" cy="153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26808" y="474907"/>
            <a:ext cx="2263429" cy="1509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83502" y="474907"/>
            <a:ext cx="979486" cy="147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5192" y="474907"/>
            <a:ext cx="2042011" cy="152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46981" y="474907"/>
            <a:ext cx="2292951" cy="1529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/>
          <p:nvPr>
            <p:ph type="title"/>
          </p:nvPr>
        </p:nvSpPr>
        <p:spPr>
          <a:xfrm>
            <a:off x="469392" y="337693"/>
            <a:ext cx="11143488" cy="45360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Verdana"/>
              <a:buNone/>
            </a:pPr>
            <a:br>
              <a:rPr b="1" i="0" lang="ru-RU" sz="4000" u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b="1" i="0" lang="ru-RU" sz="4000" u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4" name="Google Shape;114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2576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9638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334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030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59696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39698"/>
            <a:ext cx="3779260" cy="155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0628" y="1857757"/>
            <a:ext cx="4415756" cy="2670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57732" y="1857757"/>
            <a:ext cx="4415757" cy="2615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85148" y="1857757"/>
            <a:ext cx="1783820" cy="267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"/>
          <p:cNvSpPr txBox="1"/>
          <p:nvPr/>
        </p:nvSpPr>
        <p:spPr>
          <a:xfrm>
            <a:off x="4459820" y="455174"/>
            <a:ext cx="772430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ПРИНЦИП АКТИВНОГО ЛИЧНОГО УЧАСТИЯ ШКОЛЬНИКОВ </a:t>
            </a:r>
            <a:endParaRPr b="1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СОХРАНЕНИИ И ПОПУЛЯРИЗАЦИИ НАРОДНОЙ КУЛЬТУРЫ</a:t>
            </a:r>
            <a:endParaRPr b="1" sz="18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95127" y="121294"/>
            <a:ext cx="8287145" cy="1314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396" y="332790"/>
            <a:ext cx="8297511" cy="450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22576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5152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67728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9030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6942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84406" y="5085041"/>
            <a:ext cx="1219200" cy="17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 txBox="1"/>
          <p:nvPr/>
        </p:nvSpPr>
        <p:spPr>
          <a:xfrm>
            <a:off x="1161288" y="957562"/>
            <a:ext cx="6659206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 проекта</a:t>
            </a:r>
            <a:r>
              <a:rPr b="1"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знакомство подрастающего поколения с базовыми основами традиционной народной культуры,</a:t>
            </a:r>
            <a:endParaRPr b="0" i="0" sz="1800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формирование интереса школьников к народным традициям, понимание их особенностей и взаимосвязи отдельных сфер народного творчества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музыкально-поэтический и словесный фольклор,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традиционная народная музыка,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народный театр и т.п.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9" name="Google Shape;139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36910" y="484878"/>
            <a:ext cx="3220055" cy="214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836909" y="2772089"/>
            <a:ext cx="3220055" cy="1937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/>
          <p:nvPr/>
        </p:nvSpPr>
        <p:spPr>
          <a:xfrm>
            <a:off x="838201" y="3947886"/>
            <a:ext cx="514168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базе КДУ накоплен богатейший опыт по проведению мероприятий, популяризирующих традиционную культуру во всех ее проявлениях. Руководители клубных учреждений понимают перспективность этого направления и делают все от них зависящее, чтобы клуб стал центром такой работы.</a:t>
            </a:r>
            <a:endParaRPr b="0" i="0" sz="1800" u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7" name="Google Shape;147;p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47243" y="3939109"/>
            <a:ext cx="2708071" cy="221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89949" y="3947886"/>
            <a:ext cx="2863850" cy="2312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2576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5152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7728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030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6942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84406" y="5085041"/>
            <a:ext cx="1219200" cy="17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"/>
          <p:cNvSpPr txBox="1"/>
          <p:nvPr/>
        </p:nvSpPr>
        <p:spPr>
          <a:xfrm>
            <a:off x="1224554" y="1740817"/>
            <a:ext cx="11894836" cy="3590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1" i="0" lang="ru-RU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Школьники 		Учителя 		</a:t>
            </a:r>
            <a:r>
              <a:rPr b="1" lang="ru-RU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Работники культуры	</a:t>
            </a:r>
            <a:r>
              <a:rPr b="1" i="0" lang="ru-RU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Родители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rPr b="1" i="0" lang="ru-RU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1-4 классы  </a:t>
            </a:r>
            <a:endParaRPr b="1" i="0" sz="18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rPr b="1" i="0" lang="ru-RU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5-8 классы      		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2200"/>
              </a:spcBef>
              <a:spcAft>
                <a:spcPts val="0"/>
              </a:spcAft>
              <a:buNone/>
            </a:pPr>
            <a:r>
              <a:rPr b="1" i="0" lang="ru-RU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9-11 классы                   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"/>
          <p:cNvSpPr txBox="1"/>
          <p:nvPr/>
        </p:nvSpPr>
        <p:spPr>
          <a:xfrm>
            <a:off x="3909552" y="1112388"/>
            <a:ext cx="918003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#фолкурок      </a:t>
            </a:r>
            <a:r>
              <a:rPr b="1" i="0" lang="ru-RU" sz="2000" u="none" strike="noStrike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#традициившколу   </a:t>
            </a:r>
            <a:r>
              <a:rPr b="1" i="0" lang="ru-RU" sz="2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#этноперемена</a:t>
            </a:r>
            <a:endParaRPr b="1" sz="200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2" name="Google Shape;162;p7"/>
          <p:cNvSpPr txBox="1"/>
          <p:nvPr/>
        </p:nvSpPr>
        <p:spPr>
          <a:xfrm>
            <a:off x="3909552" y="333433"/>
            <a:ext cx="825681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000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14 января  - 31 марта</a:t>
            </a:r>
            <a:endParaRPr b="1" sz="5000">
              <a:solidFill>
                <a:srgbClr val="8358E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39698"/>
            <a:ext cx="3779260" cy="155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0292" y="1740022"/>
            <a:ext cx="160972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79260" y="3305543"/>
            <a:ext cx="1419225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67863" y="3305542"/>
            <a:ext cx="1657350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407545" y="3396030"/>
            <a:ext cx="1352550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2576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5152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7728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030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6942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84406" y="5085041"/>
            <a:ext cx="1219200" cy="17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8"/>
          <p:cNvSpPr txBox="1"/>
          <p:nvPr/>
        </p:nvSpPr>
        <p:spPr>
          <a:xfrm>
            <a:off x="285773" y="1200405"/>
            <a:ext cx="3207714" cy="5078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СВЯТКИ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МАСЛЕНИЦА</a:t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ВСТРЕЧА ВЕСНЫ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0" name="Google Shape;18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0625" y="1620627"/>
            <a:ext cx="581025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5773" y="2433606"/>
            <a:ext cx="75247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0536" y="3425237"/>
            <a:ext cx="7429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8"/>
          <p:cNvSpPr txBox="1"/>
          <p:nvPr/>
        </p:nvSpPr>
        <p:spPr>
          <a:xfrm>
            <a:off x="3928509" y="1681593"/>
            <a:ext cx="7852866" cy="2657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5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#фолкурок</a:t>
            </a:r>
            <a:endParaRPr b="1" i="0" sz="5000" u="none" strike="noStrik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457200" lvl="0" marL="0" marR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b="1" i="0" lang="ru-RU" sz="5000" u="none" strike="noStrike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#традициившколу</a:t>
            </a:r>
            <a:r>
              <a:rPr b="1" i="0" lang="ru-RU" sz="5000" u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1" i="0" sz="5000" u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457200" lvl="0" marL="0" marR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b="1" i="0" lang="ru-RU" sz="5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#этноперемена</a:t>
            </a:r>
            <a:endParaRPr b="1" sz="500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4" name="Google Shape;184;p8"/>
          <p:cNvSpPr txBox="1"/>
          <p:nvPr/>
        </p:nvSpPr>
        <p:spPr>
          <a:xfrm>
            <a:off x="4000607" y="305513"/>
            <a:ext cx="825681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000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14 января - 31 марта</a:t>
            </a:r>
            <a:endParaRPr b="1" sz="5000">
              <a:solidFill>
                <a:srgbClr val="8358E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5" name="Google Shape;185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-39698"/>
            <a:ext cx="3779260" cy="1552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2576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5152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7728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030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6942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84406" y="5085041"/>
            <a:ext cx="1219200" cy="17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9"/>
          <p:cNvSpPr txBox="1"/>
          <p:nvPr/>
        </p:nvSpPr>
        <p:spPr>
          <a:xfrm>
            <a:off x="338194" y="1046336"/>
            <a:ext cx="3207714" cy="5078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СВЯТКИ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МАСЛЕНИЦА</a:t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ВСТРЕЧА ВЕСНЫ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8" name="Google Shape;19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0625" y="1620627"/>
            <a:ext cx="581025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5773" y="2433606"/>
            <a:ext cx="75247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0536" y="3425237"/>
            <a:ext cx="74295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-39698"/>
            <a:ext cx="3779260" cy="155219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9"/>
          <p:cNvSpPr txBox="1"/>
          <p:nvPr/>
        </p:nvSpPr>
        <p:spPr>
          <a:xfrm>
            <a:off x="4000607" y="305513"/>
            <a:ext cx="825681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000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14 января - 31 марта</a:t>
            </a:r>
            <a:endParaRPr b="1" sz="5000">
              <a:solidFill>
                <a:srgbClr val="8358E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3" name="Google Shape;203;p9"/>
          <p:cNvSpPr txBox="1"/>
          <p:nvPr/>
        </p:nvSpPr>
        <p:spPr>
          <a:xfrm>
            <a:off x="3618339" y="1364371"/>
            <a:ext cx="8002115" cy="4442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3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ОНЛАЙН-КОНЦЕРТЫ </a:t>
            </a:r>
            <a:endParaRPr b="1" i="0" sz="2300" u="none" strike="noStrik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1400"/>
              </a:spcBef>
              <a:spcAft>
                <a:spcPts val="0"/>
              </a:spcAft>
              <a:buNone/>
            </a:pPr>
            <a:r>
              <a:rPr b="1" i="0" lang="ru-RU" sz="23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МАСТЕР-КЛАССЫ</a:t>
            </a:r>
            <a:endParaRPr b="1" i="0" sz="2300" u="none" strike="noStrik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1400"/>
              </a:spcBef>
              <a:spcAft>
                <a:spcPts val="0"/>
              </a:spcAft>
              <a:buNone/>
            </a:pPr>
            <a:r>
              <a:rPr b="1" i="0" lang="ru-RU" sz="23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ВИРТУАЛЬНЫЕ ВЫСТАВКИ</a:t>
            </a:r>
            <a:endParaRPr b="1" i="0" sz="2300" u="none" strike="noStrik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1400"/>
              </a:spcBef>
              <a:spcAft>
                <a:spcPts val="0"/>
              </a:spcAft>
              <a:buNone/>
            </a:pPr>
            <a:r>
              <a:rPr b="1" lang="ru-RU" sz="230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ОНЛАЙН-ПОКАЗЫ</a:t>
            </a:r>
            <a:endParaRPr b="1" sz="230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1400"/>
              </a:spcBef>
              <a:spcAft>
                <a:spcPts val="0"/>
              </a:spcAft>
              <a:buNone/>
            </a:pPr>
            <a:r>
              <a:rPr b="1" i="0" lang="ru-RU" sz="23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ВЕБ-ЭКСПЕДИЦИЯ   </a:t>
            </a:r>
            <a:endParaRPr b="1" i="0" sz="2300" u="none" strike="noStrik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1400"/>
              </a:spcBef>
              <a:spcAft>
                <a:spcPts val="0"/>
              </a:spcAft>
              <a:buNone/>
            </a:pPr>
            <a:r>
              <a:rPr b="1" i="0" lang="ru-RU" sz="23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ЭТНО-ЧЕЛЛЕНДЖ </a:t>
            </a:r>
            <a:endParaRPr b="1" i="0" sz="2300" u="none" strike="noStrik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1400"/>
              </a:spcBef>
              <a:spcAft>
                <a:spcPts val="0"/>
              </a:spcAft>
              <a:buNone/>
            </a:pPr>
            <a:r>
              <a:rPr b="1" i="0" lang="ru-RU" sz="23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ФЛЕШМОБЫ </a:t>
            </a:r>
            <a:endParaRPr b="1" sz="230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457200" lvl="0" marL="0" marR="0" rtl="0" algn="just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b="1" sz="500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2576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5152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7728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030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69424" y="5117978"/>
            <a:ext cx="2322576" cy="174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84406" y="5085041"/>
            <a:ext cx="1219200" cy="17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0"/>
          <p:cNvSpPr txBox="1"/>
          <p:nvPr/>
        </p:nvSpPr>
        <p:spPr>
          <a:xfrm>
            <a:off x="1654804" y="1417331"/>
            <a:ext cx="11502775" cy="3570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14 – 19 января  </a:t>
            </a:r>
            <a:r>
              <a:rPr b="1" lang="ru-R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 Акция «ОНЛАЙНКОЛЯДКИ»</a:t>
            </a:r>
            <a:endParaRPr b="1"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Февраль- март – </a:t>
            </a:r>
            <a:r>
              <a:rPr b="1" lang="ru-R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Фольклорная ВЕБ-ЭКСПЕДИЦИЯ</a:t>
            </a:r>
            <a:endParaRPr b="1"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Фольклорная среда -  </a:t>
            </a:r>
            <a:r>
              <a:rPr b="1" lang="ru-R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#ФОЛК_УРОК</a:t>
            </a:r>
            <a:endParaRPr b="1"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0"/>
          <p:cNvSpPr txBox="1"/>
          <p:nvPr/>
        </p:nvSpPr>
        <p:spPr>
          <a:xfrm>
            <a:off x="8697660" y="2709701"/>
            <a:ext cx="337071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#фолкурок      </a:t>
            </a:r>
            <a:r>
              <a:rPr b="1" i="0" lang="ru-RU" sz="2000" u="none" strike="noStrike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#традициившколу        </a:t>
            </a:r>
            <a:r>
              <a:rPr b="1" i="0" lang="ru-RU" sz="2000" u="none" strike="noStrik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#этноперемена</a:t>
            </a:r>
            <a:endParaRPr b="1" sz="200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7" name="Google Shape;217;p10"/>
          <p:cNvSpPr txBox="1"/>
          <p:nvPr/>
        </p:nvSpPr>
        <p:spPr>
          <a:xfrm>
            <a:off x="3909552" y="333433"/>
            <a:ext cx="825681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000">
                <a:solidFill>
                  <a:srgbClr val="8358EE"/>
                </a:solidFill>
                <a:latin typeface="Verdana"/>
                <a:ea typeface="Verdana"/>
                <a:cs typeface="Verdana"/>
                <a:sym typeface="Verdana"/>
              </a:rPr>
              <a:t>14 января  - 31 марта</a:t>
            </a:r>
            <a:endParaRPr b="1" sz="5000">
              <a:solidFill>
                <a:srgbClr val="8358E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8" name="Google Shape;21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1364" y="1837249"/>
            <a:ext cx="74295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3627" y="2782389"/>
            <a:ext cx="75247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900183">
            <a:off x="152203" y="3913114"/>
            <a:ext cx="69532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-39698"/>
            <a:ext cx="3779260" cy="1552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2020-12-24T04:36:11Z</dcterms:created>
  <dc:creator>Пользователь</dc:creator>
</cp:coreProperties>
</file>