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notesMasterIdLst>
    <p:notesMasterId r:id="rId11"/>
  </p:notesMasterIdLst>
  <p:sldIdLst>
    <p:sldId id="287" r:id="rId2"/>
    <p:sldId id="258" r:id="rId3"/>
    <p:sldId id="295" r:id="rId4"/>
    <p:sldId id="296" r:id="rId5"/>
    <p:sldId id="297" r:id="rId6"/>
    <p:sldId id="298" r:id="rId7"/>
    <p:sldId id="299" r:id="rId8"/>
    <p:sldId id="302" r:id="rId9"/>
    <p:sldId id="301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107" d="100"/>
          <a:sy n="107" d="100"/>
        </p:scale>
        <p:origin x="-19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ru-RU" sz="2000" dirty="0">
                <a:solidFill>
                  <a:schemeClr val="tx2"/>
                </a:solidFill>
              </a:rPr>
              <a:t>Источники финансирования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финансирования</c:v>
                </c:pt>
              </c:strCache>
            </c:strRef>
          </c:tx>
          <c:dPt>
            <c:idx val="0"/>
            <c:bubble3D val="0"/>
            <c:explosion val="19"/>
          </c:dPt>
          <c:dLbls>
            <c:dLbl>
              <c:idx val="1"/>
              <c:layout>
                <c:manualLayout>
                  <c:x val="-0.21037947099256799"/>
                  <c:y val="4.63625183621572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Частные пожертвования</c:v>
                </c:pt>
                <c:pt idx="1">
                  <c:v>Субсидии и гранты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71780000</c:v>
                </c:pt>
                <c:pt idx="1">
                  <c:v>3220000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5E467-8C86-4F02-8E5B-7B35EB6BB1C6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ED15B-CE8A-489A-AA8A-598A233B8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D15B-CE8A-489A-AA8A-598A233B8F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83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D15B-CE8A-489A-AA8A-598A233B8F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83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D15B-CE8A-489A-AA8A-598A233B8F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835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D15B-CE8A-489A-AA8A-598A233B8F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835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D15B-CE8A-489A-AA8A-598A233B8F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83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D15B-CE8A-489A-AA8A-598A233B8F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835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D15B-CE8A-489A-AA8A-598A233B8F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83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28.08.17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Karataeva, Y. Tenengolts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F91-6AA6-4115-BD4E-DF878584C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28.08.17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Karataeva, Y. Tenengolts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F91-6AA6-4115-BD4E-DF878584C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8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28.08.17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Karataeva, Y. Tenengolts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F91-6AA6-4115-BD4E-DF878584C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0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28.08.17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Karataeva, Y. Tenengolts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F91-6AA6-4115-BD4E-DF878584C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5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28.08.17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Karataeva, Y. Tenengolts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F91-6AA6-4115-BD4E-DF878584C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6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28.08.17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Karataeva, Y. Tenengolts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F91-6AA6-4115-BD4E-DF878584C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5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28.08.17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Karataeva, Y. Tenengolts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F91-6AA6-4115-BD4E-DF878584C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51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28.08.17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Karataeva, Y. Tenengolts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F91-6AA6-4115-BD4E-DF878584C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1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28.08.17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Karataeva, Y. Tenengolts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F91-6AA6-4115-BD4E-DF878584C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8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28.08.17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Karataeva, Y. Tenengolts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F91-6AA6-4115-BD4E-DF878584C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0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28.08.17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Karataeva, Y. Tenengolts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F91-6AA6-4115-BD4E-DF878584C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9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28.08.17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E. Karataeva, Y. Tenengolts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1F91-6AA6-4115-BD4E-DF878584C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4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8146" y="4725144"/>
            <a:ext cx="8496944" cy="86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58850" rtl="0" eaLnBrk="1" fontAlgn="base" hangingPunct="1">
              <a:lnSpc>
                <a:spcPts val="398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WAG TheSans" panose="020B0502050302020203" pitchFamily="34" charset="0"/>
                <a:ea typeface="+mj-ea"/>
                <a:cs typeface="+mj-cs"/>
              </a:defRPr>
            </a:lvl1pPr>
            <a:lvl2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400" kern="0" dirty="0" smtClean="0">
                <a:latin typeface="+mn-lt"/>
                <a:cs typeface="Arial" panose="020B0604020202020204" pitchFamily="34" charset="0"/>
              </a:rPr>
              <a:t>Некоммерческий центр </a:t>
            </a:r>
            <a:r>
              <a:rPr lang="ru-RU" sz="2400" kern="0" dirty="0" err="1" smtClean="0">
                <a:latin typeface="+mn-lt"/>
                <a:cs typeface="Arial" panose="020B0604020202020204" pitchFamily="34" charset="0"/>
              </a:rPr>
              <a:t>абилитации</a:t>
            </a:r>
            <a:r>
              <a:rPr lang="ru-RU" sz="2400" kern="0" dirty="0" smtClean="0">
                <a:latin typeface="+mn-lt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2400" kern="0" dirty="0" smtClean="0">
                <a:latin typeface="+mn-lt"/>
                <a:cs typeface="Arial" panose="020B0604020202020204" pitchFamily="34" charset="0"/>
              </a:rPr>
              <a:t>и </a:t>
            </a:r>
            <a:r>
              <a:rPr lang="ru-RU" sz="2400" kern="0" dirty="0">
                <a:latin typeface="+mn-lt"/>
                <a:cs typeface="Arial" panose="020B0604020202020204" pitchFamily="34" charset="0"/>
              </a:rPr>
              <a:t>социальной адаптации детей, </a:t>
            </a:r>
            <a:endParaRPr lang="ru-RU" sz="2400" kern="0" dirty="0" smtClean="0"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kern="0" dirty="0" smtClean="0">
                <a:latin typeface="+mn-lt"/>
                <a:cs typeface="Arial" panose="020B0604020202020204" pitchFamily="34" charset="0"/>
              </a:rPr>
              <a:t>подростков </a:t>
            </a:r>
            <a:r>
              <a:rPr lang="ru-RU" sz="2400" kern="0" dirty="0">
                <a:latin typeface="+mn-lt"/>
                <a:cs typeface="Arial" panose="020B0604020202020204" pitchFamily="34" charset="0"/>
              </a:rPr>
              <a:t>и молодых взрослых </a:t>
            </a:r>
            <a:endParaRPr lang="ru-RU" sz="2400" kern="0" dirty="0" smtClean="0"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kern="0" dirty="0" smtClean="0">
                <a:latin typeface="+mn-lt"/>
                <a:cs typeface="Arial" panose="020B0604020202020204" pitchFamily="34" charset="0"/>
              </a:rPr>
              <a:t>«Попутный ветер»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</a:t>
            </a:r>
            <a:r>
              <a:rPr lang="ru-RU" dirty="0" smtClean="0"/>
              <a:t>.01.20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4968552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www.kaluga-detyam.ru  |  8(4842)22-07-09   |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bf.kaluga.detyam@gmail.com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159" y="342529"/>
            <a:ext cx="8280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Благотворительный фонд «Волонтеры – детям»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AutoShape 2" descr="https://xn--80afcdbalict6afooklqi5o.xn--p1ai/Report/GetAnyFile?name=b9ba805d69a9493bb679478c88d9451e.jpg&amp;type=1&amp;img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онкурс Региональный лидер НКО\IMG-20190731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14032"/>
            <a:ext cx="4696793" cy="319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81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467545" y="448929"/>
            <a:ext cx="8268594" cy="34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003366"/>
                </a:solidFill>
              </a:rPr>
              <a:t>Благотворительный фонд «ВОЛОНТЕРЫ-ДЕТЯМ»</a:t>
            </a: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</a:t>
            </a:r>
            <a:r>
              <a:rPr lang="ru-RU" dirty="0"/>
              <a:t>.01.20</a:t>
            </a:r>
          </a:p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259633" y="6356350"/>
            <a:ext cx="5976664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www.kaluga-detyam.ru  |  8(4842)22-07-09   |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bf.kaluga.detyam@gmail.com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3510" y="2902523"/>
            <a:ext cx="2612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</a:rPr>
              <a:t>2014 </a:t>
            </a:r>
            <a:r>
              <a:rPr lang="ru-RU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год – 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</a:rPr>
              <a:t>открытие </a:t>
            </a:r>
            <a:r>
              <a:rPr lang="ru-RU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фондом Центра «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</a:rPr>
              <a:t>Попутный ветер</a:t>
            </a:r>
            <a:r>
              <a:rPr lang="ru-RU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» </a:t>
            </a:r>
          </a:p>
          <a:p>
            <a:pPr lvl="0" algn="ctr">
              <a:defRPr/>
            </a:pPr>
            <a:r>
              <a:rPr lang="ru-RU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для детей-инвалидов </a:t>
            </a:r>
            <a:endParaRPr lang="ru-RU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6141" y="2926686"/>
            <a:ext cx="22030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</a:rPr>
              <a:t>2010 год – </a:t>
            </a:r>
            <a:r>
              <a:rPr lang="ru-RU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регистрация благотворительного фонда</a:t>
            </a:r>
            <a:endParaRPr lang="ru-RU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359" y="3933056"/>
            <a:ext cx="7928652" cy="2397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cs typeface="Arial" panose="020B0604020202020204" pitchFamily="34" charset="0"/>
              </a:rPr>
              <a:t>За 2010 – </a:t>
            </a:r>
            <a:r>
              <a:rPr lang="ru-RU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2019 годы работы фонда:</a:t>
            </a:r>
          </a:p>
          <a:p>
            <a:pPr algn="just"/>
            <a:endParaRPr lang="ru-RU" sz="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cs typeface="Arial" panose="020B0604020202020204" pitchFamily="34" charset="0"/>
              </a:rPr>
              <a:t> </a:t>
            </a:r>
            <a:r>
              <a:rPr lang="ru-RU" sz="1400" dirty="0">
                <a:cs typeface="Arial" panose="020B0604020202020204" pitchFamily="34" charset="0"/>
              </a:rPr>
              <a:t>7 благотворительных </a:t>
            </a:r>
            <a:r>
              <a:rPr lang="ru-RU" sz="1400" dirty="0" smtClean="0">
                <a:cs typeface="Arial" panose="020B0604020202020204" pitchFamily="34" charset="0"/>
              </a:rPr>
              <a:t>программ</a:t>
            </a:r>
            <a:endParaRPr lang="ru-RU" sz="1400" dirty="0"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cs typeface="Arial" panose="020B0604020202020204" pitchFamily="34" charset="0"/>
              </a:rPr>
              <a:t>25 социальных проектов 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cs typeface="Arial" panose="020B0604020202020204" pitchFamily="34" charset="0"/>
              </a:rPr>
              <a:t>Оплата </a:t>
            </a:r>
            <a:r>
              <a:rPr lang="ru-RU" sz="1400" dirty="0" err="1">
                <a:cs typeface="Arial" panose="020B0604020202020204" pitchFamily="34" charset="0"/>
              </a:rPr>
              <a:t>жизнеспасающих</a:t>
            </a:r>
            <a:r>
              <a:rPr lang="ru-RU" sz="1400" dirty="0">
                <a:cs typeface="Arial" panose="020B0604020202020204" pitchFamily="34" charset="0"/>
              </a:rPr>
              <a:t> операций, лечения, реабилитаций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cs typeface="Arial" panose="020B0604020202020204" pitchFamily="34" charset="0"/>
              </a:rPr>
              <a:t>Мероприятия по социализации детей-сирот и </a:t>
            </a:r>
            <a:r>
              <a:rPr lang="ru-RU" sz="1400" dirty="0" smtClean="0">
                <a:cs typeface="Arial" panose="020B0604020202020204" pitchFamily="34" charset="0"/>
              </a:rPr>
              <a:t>детей-инвалидов</a:t>
            </a:r>
            <a:endParaRPr lang="ru-RU" sz="1400" dirty="0"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cs typeface="Arial" panose="020B0604020202020204" pitchFamily="34" charset="0"/>
              </a:rPr>
              <a:t>Психологическая и юридическая помощь, образовательные поездки, фестивали и </a:t>
            </a:r>
            <a:r>
              <a:rPr lang="ru-RU" sz="1400" dirty="0" smtClean="0">
                <a:cs typeface="Arial" panose="020B0604020202020204" pitchFamily="34" charset="0"/>
              </a:rPr>
              <a:t>конкурсы</a:t>
            </a:r>
            <a:endParaRPr lang="ru-RU" sz="1400" dirty="0"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cs typeface="Arial" panose="020B0604020202020204" pitchFamily="34" charset="0"/>
              </a:rPr>
              <a:t>Суммарный </a:t>
            </a:r>
            <a:r>
              <a:rPr lang="ru-RU" sz="1400" dirty="0">
                <a:cs typeface="Arial" panose="020B0604020202020204" pitchFamily="34" charset="0"/>
              </a:rPr>
              <a:t>объем помощи </a:t>
            </a:r>
            <a:r>
              <a:rPr lang="ru-RU" sz="1400" dirty="0" smtClean="0">
                <a:cs typeface="Arial" panose="020B0604020202020204" pitchFamily="34" charset="0"/>
              </a:rPr>
              <a:t>более </a:t>
            </a:r>
            <a:r>
              <a:rPr lang="ru-RU" sz="1400" dirty="0">
                <a:cs typeface="Arial" panose="020B0604020202020204" pitchFamily="34" charset="0"/>
              </a:rPr>
              <a:t>чем </a:t>
            </a:r>
            <a:r>
              <a:rPr lang="ru-RU" sz="1400" dirty="0" smtClean="0">
                <a:cs typeface="Arial" panose="020B0604020202020204" pitchFamily="34" charset="0"/>
              </a:rPr>
              <a:t>для 3000 детей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smtClean="0">
                <a:cs typeface="Arial" panose="020B0604020202020204" pitchFamily="34" charset="0"/>
              </a:rPr>
              <a:t>80 </a:t>
            </a:r>
            <a:r>
              <a:rPr lang="ru-RU" sz="1400" dirty="0">
                <a:cs typeface="Arial" panose="020B0604020202020204" pitchFamily="34" charset="0"/>
              </a:rPr>
              <a:t>млн </a:t>
            </a:r>
            <a:r>
              <a:rPr lang="ru-RU" sz="1400" dirty="0" smtClean="0">
                <a:cs typeface="Arial" panose="020B0604020202020204" pitchFamily="34" charset="0"/>
              </a:rPr>
              <a:t>рублей. </a:t>
            </a:r>
            <a:endParaRPr lang="ru-RU" sz="1400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cs typeface="Arial" panose="020B0604020202020204" pitchFamily="34" charset="0"/>
            </a:endParaRPr>
          </a:p>
        </p:txBody>
      </p:sp>
      <p:pic>
        <p:nvPicPr>
          <p:cNvPr id="20" name="Picture 4" descr="https://pp.userapi.com/c605820/v605820027/32e43/v9bo1GLAd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566142" y="1340768"/>
            <a:ext cx="2203089" cy="146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Фонд\Desktop\пост 600 занятий 1 этап\GetAnyFile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25110"/>
            <a:ext cx="1950654" cy="14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73643" y="2902523"/>
            <a:ext cx="22030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2007 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</a:rPr>
              <a:t>год – </a:t>
            </a:r>
            <a:r>
              <a:rPr lang="ru-RU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создание добровольческого </a:t>
            </a:r>
          </a:p>
          <a:p>
            <a:pPr lvl="0" algn="ctr">
              <a:defRPr/>
            </a:pPr>
            <a:r>
              <a:rPr lang="ru-RU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движения</a:t>
            </a:r>
            <a:endParaRPr lang="ru-RU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27" name="Picture 3" descr="D:\Конкурс Региональный лидер НКО\z_6f153dd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2" y="1309454"/>
            <a:ext cx="2242331" cy="149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4" y="476672"/>
            <a:ext cx="8229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003366"/>
                </a:solidFill>
              </a:rPr>
              <a:t>Цели деятельности организации </a:t>
            </a:r>
            <a:br>
              <a:rPr lang="ru-RU" sz="2800" kern="0" dirty="0" smtClean="0">
                <a:solidFill>
                  <a:srgbClr val="003366"/>
                </a:solidFill>
              </a:rPr>
            </a:b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3645024"/>
            <a:ext cx="3672408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2"/>
                </a:solidFill>
                <a:cs typeface="Arial" panose="020B0604020202020204" pitchFamily="34" charset="0"/>
              </a:rPr>
              <a:t>Целевая </a:t>
            </a:r>
            <a:r>
              <a:rPr lang="ru-RU" sz="20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аудитория фонда </a:t>
            </a:r>
          </a:p>
          <a:p>
            <a:pPr algn="ctr"/>
            <a:endParaRPr lang="ru-RU" sz="1400" b="1" dirty="0"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cs typeface="Arial" panose="020B0604020202020204" pitchFamily="34" charset="0"/>
              </a:rPr>
              <a:t>дети </a:t>
            </a:r>
            <a:r>
              <a:rPr lang="ru-RU" sz="1800" dirty="0">
                <a:cs typeface="Arial" panose="020B0604020202020204" pitchFamily="34" charset="0"/>
              </a:rPr>
              <a:t>с тяжелыми болезнями и </a:t>
            </a:r>
            <a:r>
              <a:rPr lang="ru-RU" sz="1800" dirty="0" smtClean="0">
                <a:cs typeface="Arial" panose="020B0604020202020204" pitchFamily="34" charset="0"/>
              </a:rPr>
              <a:t>инвалидностью  и их семьи</a:t>
            </a:r>
            <a:endParaRPr lang="ru-RU" sz="40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cs typeface="Arial" panose="020B0604020202020204" pitchFamily="34" charset="0"/>
              </a:rPr>
              <a:t>дети </a:t>
            </a:r>
            <a:r>
              <a:rPr lang="ru-RU" sz="1800" dirty="0">
                <a:cs typeface="Arial" panose="020B0604020202020204" pitchFamily="34" charset="0"/>
              </a:rPr>
              <a:t>без попечения </a:t>
            </a:r>
            <a:r>
              <a:rPr lang="ru-RU" sz="1800" dirty="0" smtClean="0">
                <a:cs typeface="Arial" panose="020B0604020202020204" pitchFamily="34" charset="0"/>
              </a:rPr>
              <a:t>родителей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cs typeface="Arial" panose="020B0604020202020204" pitchFamily="34" charset="0"/>
              </a:rPr>
              <a:t>дети </a:t>
            </a:r>
            <a:r>
              <a:rPr lang="ru-RU" sz="1800" dirty="0">
                <a:cs typeface="Arial" panose="020B0604020202020204" pitchFamily="34" charset="0"/>
              </a:rPr>
              <a:t>и семьи, </a:t>
            </a:r>
            <a:r>
              <a:rPr lang="ru-RU" sz="1800" dirty="0" smtClean="0">
                <a:cs typeface="Arial" panose="020B0604020202020204" pitchFamily="34" charset="0"/>
              </a:rPr>
              <a:t>попавши</a:t>
            </a:r>
            <a:r>
              <a:rPr lang="ru-RU" sz="1800" dirty="0">
                <a:cs typeface="Arial" panose="020B0604020202020204" pitchFamily="34" charset="0"/>
              </a:rPr>
              <a:t>е</a:t>
            </a:r>
            <a:r>
              <a:rPr lang="ru-RU" sz="1800" dirty="0" smtClean="0">
                <a:cs typeface="Arial" panose="020B0604020202020204" pitchFamily="34" charset="0"/>
              </a:rPr>
              <a:t> </a:t>
            </a:r>
            <a:r>
              <a:rPr lang="ru-RU" sz="1800" dirty="0">
                <a:cs typeface="Arial" panose="020B0604020202020204" pitchFamily="34" charset="0"/>
              </a:rPr>
              <a:t>в трудную жизненную </a:t>
            </a:r>
            <a:r>
              <a:rPr lang="ru-RU" sz="1800" dirty="0" smtClean="0">
                <a:cs typeface="Arial" panose="020B0604020202020204" pitchFamily="34" charset="0"/>
              </a:rPr>
              <a:t>ситуацию</a:t>
            </a:r>
            <a:endParaRPr lang="ru-RU" sz="1800" dirty="0"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</a:t>
            </a:r>
            <a:r>
              <a:rPr lang="ru-RU" dirty="0"/>
              <a:t>.01.20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752" y="6309320"/>
            <a:ext cx="5328592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www.kaluga-detyam.ru  |  8(4842)22-07-09   |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bf.kaluga.detyam@gmail.com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597348"/>
              </p:ext>
            </p:extLst>
          </p:nvPr>
        </p:nvGraphicFramePr>
        <p:xfrm>
          <a:off x="4644008" y="3573016"/>
          <a:ext cx="410445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683568" y="1340768"/>
            <a:ext cx="302433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l" defTabSz="95885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Социальные</a:t>
            </a:r>
          </a:p>
          <a:p>
            <a:endParaRPr lang="ru-RU" dirty="0"/>
          </a:p>
          <a:p>
            <a:pPr algn="ctr"/>
            <a:r>
              <a:rPr lang="ru-RU" b="0" dirty="0" smtClean="0">
                <a:solidFill>
                  <a:schemeClr val="tx1"/>
                </a:solidFill>
              </a:rPr>
              <a:t>создание </a:t>
            </a:r>
            <a:r>
              <a:rPr lang="ru-RU" b="0" dirty="0">
                <a:solidFill>
                  <a:schemeClr val="tx1"/>
                </a:solidFill>
              </a:rPr>
              <a:t>благоприятных условий для жизни, адаптации и </a:t>
            </a:r>
            <a:r>
              <a:rPr lang="ru-RU" b="0" dirty="0" smtClean="0">
                <a:solidFill>
                  <a:schemeClr val="tx1"/>
                </a:solidFill>
              </a:rPr>
              <a:t>развития  </a:t>
            </a:r>
            <a:r>
              <a:rPr lang="ru-RU" b="0" dirty="0">
                <a:solidFill>
                  <a:schemeClr val="tx1"/>
                </a:solidFill>
              </a:rPr>
              <a:t>детей, </a:t>
            </a:r>
            <a:r>
              <a:rPr lang="ru-RU" b="0" dirty="0" smtClean="0">
                <a:solidFill>
                  <a:schemeClr val="tx1"/>
                </a:solidFill>
              </a:rPr>
              <a:t>нуждающихся </a:t>
            </a:r>
            <a:r>
              <a:rPr lang="ru-RU" b="0" dirty="0">
                <a:solidFill>
                  <a:schemeClr val="tx1"/>
                </a:solidFill>
              </a:rPr>
              <a:t>в социальной </a:t>
            </a:r>
            <a:r>
              <a:rPr lang="ru-RU" b="0" dirty="0" smtClean="0">
                <a:solidFill>
                  <a:schemeClr val="tx1"/>
                </a:solidFill>
              </a:rPr>
              <a:t>помощи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smtClean="0">
                <a:solidFill>
                  <a:schemeClr val="tx1"/>
                </a:solidFill>
              </a:rPr>
              <a:t>и их семей. 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4427984" y="1340768"/>
            <a:ext cx="4104456" cy="203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algn="l" defTabSz="95885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Благотворительные</a:t>
            </a:r>
          </a:p>
          <a:p>
            <a:pPr algn="ctr"/>
            <a:endParaRPr lang="ru-RU" dirty="0"/>
          </a:p>
          <a:p>
            <a:pPr algn="ctr"/>
            <a:r>
              <a:rPr lang="ru-RU" sz="1800" b="0" dirty="0" smtClean="0">
                <a:solidFill>
                  <a:schemeClr val="tx1"/>
                </a:solidFill>
              </a:rPr>
              <a:t>добровольная </a:t>
            </a:r>
            <a:r>
              <a:rPr lang="ru-RU" sz="1800" b="0" dirty="0">
                <a:solidFill>
                  <a:schemeClr val="tx1"/>
                </a:solidFill>
              </a:rPr>
              <a:t>деятельность </a:t>
            </a:r>
            <a:endParaRPr lang="ru-RU" sz="1800" b="0" dirty="0" smtClean="0">
              <a:solidFill>
                <a:schemeClr val="tx1"/>
              </a:solidFill>
            </a:endParaRPr>
          </a:p>
          <a:p>
            <a:pPr algn="ctr"/>
            <a:r>
              <a:rPr lang="ru-RU" sz="1800" b="0" dirty="0" smtClean="0">
                <a:solidFill>
                  <a:schemeClr val="tx1"/>
                </a:solidFill>
              </a:rPr>
              <a:t>по </a:t>
            </a:r>
            <a:r>
              <a:rPr lang="ru-RU" sz="1800" b="0" dirty="0">
                <a:solidFill>
                  <a:schemeClr val="tx1"/>
                </a:solidFill>
              </a:rPr>
              <a:t>оказанию </a:t>
            </a:r>
            <a:endParaRPr lang="ru-RU" sz="1800" b="0" dirty="0" smtClean="0">
              <a:solidFill>
                <a:schemeClr val="tx1"/>
              </a:solidFill>
            </a:endParaRPr>
          </a:p>
          <a:p>
            <a:pPr algn="ctr"/>
            <a:r>
              <a:rPr lang="ru-RU" sz="1800" b="0" dirty="0" smtClean="0">
                <a:solidFill>
                  <a:schemeClr val="tx1"/>
                </a:solidFill>
              </a:rPr>
              <a:t>бескорыстной </a:t>
            </a:r>
            <a:r>
              <a:rPr lang="ru-RU" sz="1800" b="0" dirty="0">
                <a:solidFill>
                  <a:schemeClr val="tx1"/>
                </a:solidFill>
              </a:rPr>
              <a:t>помощи </a:t>
            </a:r>
            <a:endParaRPr lang="ru-RU" sz="1800" b="0" dirty="0" smtClean="0">
              <a:solidFill>
                <a:schemeClr val="tx1"/>
              </a:solidFill>
            </a:endParaRPr>
          </a:p>
          <a:p>
            <a:pPr algn="ctr"/>
            <a:r>
              <a:rPr lang="ru-RU" sz="1800" b="0" dirty="0" smtClean="0">
                <a:solidFill>
                  <a:schemeClr val="tx1"/>
                </a:solidFill>
              </a:rPr>
              <a:t>в </a:t>
            </a:r>
            <a:r>
              <a:rPr lang="ru-RU" sz="1800" b="0" dirty="0">
                <a:solidFill>
                  <a:schemeClr val="tx1"/>
                </a:solidFill>
              </a:rPr>
              <a:t>различных видах</a:t>
            </a:r>
          </a:p>
          <a:p>
            <a:pPr algn="ctr"/>
            <a:r>
              <a:rPr lang="ru-RU" sz="1800" b="0" dirty="0" smtClean="0">
                <a:solidFill>
                  <a:schemeClr val="tx1"/>
                </a:solidFill>
              </a:rPr>
              <a:t>тем</a:t>
            </a:r>
            <a:r>
              <a:rPr lang="ru-RU" sz="1800" b="0" dirty="0">
                <a:solidFill>
                  <a:schemeClr val="tx1"/>
                </a:solidFill>
              </a:rPr>
              <a:t>, кто в этом </a:t>
            </a:r>
            <a:r>
              <a:rPr lang="ru-RU" sz="1800" b="0" dirty="0" smtClean="0">
                <a:solidFill>
                  <a:schemeClr val="tx1"/>
                </a:solidFill>
              </a:rPr>
              <a:t>нуждается</a:t>
            </a:r>
            <a:endParaRPr lang="ru-RU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4" y="476672"/>
            <a:ext cx="8229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003366"/>
                </a:solidFill>
              </a:rPr>
              <a:t>Информация о </a:t>
            </a:r>
            <a:r>
              <a:rPr lang="ru-RU" sz="2800" kern="0" dirty="0" smtClean="0">
                <a:solidFill>
                  <a:srgbClr val="003366"/>
                </a:solidFill>
              </a:rPr>
              <a:t>руководителе фонда </a:t>
            </a:r>
            <a:r>
              <a:rPr lang="ru-RU" sz="2800" kern="0" dirty="0" smtClean="0">
                <a:solidFill>
                  <a:srgbClr val="003366"/>
                </a:solidFill>
              </a:rPr>
              <a:t/>
            </a:r>
            <a:br>
              <a:rPr lang="ru-RU" sz="2800" kern="0" dirty="0" smtClean="0">
                <a:solidFill>
                  <a:srgbClr val="003366"/>
                </a:solidFill>
              </a:rPr>
            </a:b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</a:t>
            </a:r>
            <a:r>
              <a:rPr lang="ru-RU" dirty="0"/>
              <a:t>.01.20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752" y="6309320"/>
            <a:ext cx="5328592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www.kaluga-detyam.ru  |  8(4842)22-07-09   |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bf.kaluga.detyam@gmail.com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4462516" y="1268760"/>
            <a:ext cx="4104456" cy="101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l" defTabSz="95885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Демидова</a:t>
            </a:r>
          </a:p>
          <a:p>
            <a:pPr algn="ctr"/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Елена Викторовна</a:t>
            </a:r>
          </a:p>
          <a:p>
            <a:pPr algn="ctr"/>
            <a:endParaRPr lang="ru-RU" dirty="0"/>
          </a:p>
        </p:txBody>
      </p:sp>
      <p:pic>
        <p:nvPicPr>
          <p:cNvPr id="3074" name="Picture 2" descr="D:\ПРЕЗИДЕНТСКИЙ ГРАНТ 2019\Демидо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5" y="1340768"/>
            <a:ext cx="3168352" cy="44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1" y="2405654"/>
            <a:ext cx="45365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2005 – начала общественную деятельность </a:t>
            </a:r>
          </a:p>
          <a:p>
            <a:r>
              <a:rPr lang="ru-RU" sz="1600" dirty="0" smtClean="0"/>
              <a:t>в волонтерском движении помощи детям-сиротам «Отказники»</a:t>
            </a:r>
          </a:p>
          <a:p>
            <a:endParaRPr lang="ru-RU" sz="1600" dirty="0"/>
          </a:p>
          <a:p>
            <a:r>
              <a:rPr lang="ru-RU" sz="1600" dirty="0" smtClean="0"/>
              <a:t>2007 – основала </a:t>
            </a:r>
            <a:r>
              <a:rPr lang="ru-RU" sz="1600" dirty="0"/>
              <a:t>Калужское </a:t>
            </a:r>
            <a:r>
              <a:rPr lang="ru-RU" sz="1600" dirty="0" smtClean="0"/>
              <a:t>добровольческое движение </a:t>
            </a:r>
            <a:r>
              <a:rPr lang="ru-RU" sz="1600" dirty="0"/>
              <a:t>«Волонтёры–детям</a:t>
            </a:r>
            <a:r>
              <a:rPr lang="ru-RU" sz="1600" dirty="0" smtClean="0"/>
              <a:t>»</a:t>
            </a:r>
          </a:p>
          <a:p>
            <a:endParaRPr lang="ru-RU" sz="1600" dirty="0"/>
          </a:p>
          <a:p>
            <a:r>
              <a:rPr lang="ru-RU" sz="1600" dirty="0" smtClean="0"/>
              <a:t>2010 – учредила и возглавила благотворительный фонд с тем же названием. </a:t>
            </a:r>
          </a:p>
          <a:p>
            <a:endParaRPr lang="ru-RU" sz="1600" dirty="0"/>
          </a:p>
          <a:p>
            <a:r>
              <a:rPr lang="ru-RU" sz="1600" dirty="0" smtClean="0"/>
              <a:t>2013 – </a:t>
            </a:r>
            <a:r>
              <a:rPr lang="ru-RU" sz="1600" dirty="0"/>
              <a:t>получила благодарность </a:t>
            </a:r>
            <a:r>
              <a:rPr lang="ru-RU" sz="1600" dirty="0" smtClean="0"/>
              <a:t>«За </a:t>
            </a:r>
            <a:r>
              <a:rPr lang="ru-RU" sz="1600" dirty="0"/>
              <a:t>активную гражданскую позицию по защите прав человека» от  уполномоченного по правам человека в Российской </a:t>
            </a:r>
            <a:r>
              <a:rPr lang="ru-RU" sz="1600" dirty="0" smtClean="0"/>
              <a:t>Федерации.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7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59632" y="404664"/>
            <a:ext cx="712879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kern="0" dirty="0" smtClean="0">
                <a:cs typeface="Arial" panose="020B0604020202020204" pitchFamily="34" charset="0"/>
              </a:rPr>
              <a:t>Центр </a:t>
            </a:r>
            <a:r>
              <a:rPr lang="ru-RU" sz="2400" kern="0" dirty="0" err="1">
                <a:cs typeface="Arial" panose="020B0604020202020204" pitchFamily="34" charset="0"/>
              </a:rPr>
              <a:t>абилитации</a:t>
            </a:r>
            <a:r>
              <a:rPr lang="ru-RU" sz="2400" kern="0" dirty="0">
                <a:cs typeface="Arial" panose="020B0604020202020204" pitchFamily="34" charset="0"/>
              </a:rPr>
              <a:t> </a:t>
            </a:r>
            <a:r>
              <a:rPr lang="ru-RU" sz="2400" kern="0" dirty="0" smtClean="0">
                <a:cs typeface="Arial" panose="020B0604020202020204" pitchFamily="34" charset="0"/>
              </a:rPr>
              <a:t>и </a:t>
            </a:r>
            <a:r>
              <a:rPr lang="ru-RU" sz="2400" kern="0" dirty="0">
                <a:cs typeface="Arial" panose="020B0604020202020204" pitchFamily="34" charset="0"/>
              </a:rPr>
              <a:t>социальной адаптации детей, </a:t>
            </a:r>
            <a:br>
              <a:rPr lang="ru-RU" sz="2400" kern="0" dirty="0">
                <a:cs typeface="Arial" panose="020B0604020202020204" pitchFamily="34" charset="0"/>
              </a:rPr>
            </a:br>
            <a:r>
              <a:rPr lang="ru-RU" sz="2400" kern="0" dirty="0">
                <a:cs typeface="Arial" panose="020B0604020202020204" pitchFamily="34" charset="0"/>
              </a:rPr>
              <a:t>подростков и молодых взрослых </a:t>
            </a:r>
            <a:r>
              <a:rPr lang="ru-RU" sz="2400" kern="0" dirty="0" smtClean="0">
                <a:cs typeface="Arial" panose="020B0604020202020204" pitchFamily="34" charset="0"/>
              </a:rPr>
              <a:t>«</a:t>
            </a:r>
            <a:r>
              <a:rPr lang="ru-RU" sz="2400" kern="0" dirty="0">
                <a:cs typeface="Arial" panose="020B0604020202020204" pitchFamily="34" charset="0"/>
              </a:rPr>
              <a:t>Попутный ветер»</a:t>
            </a:r>
            <a:br>
              <a:rPr lang="ru-RU" sz="2400" kern="0" dirty="0">
                <a:cs typeface="Arial" panose="020B0604020202020204" pitchFamily="34" charset="0"/>
              </a:rPr>
            </a:b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</a:t>
            </a:r>
            <a:r>
              <a:rPr lang="ru-RU" dirty="0"/>
              <a:t>.01.20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752" y="6309320"/>
            <a:ext cx="5328592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www.kaluga-detyam.ru  |  8(4842)22-07-09   |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bf.kaluga.detyam@gmail.com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672897"/>
              </p:ext>
            </p:extLst>
          </p:nvPr>
        </p:nvGraphicFramePr>
        <p:xfrm>
          <a:off x="683568" y="1412776"/>
          <a:ext cx="5688632" cy="4824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2158"/>
                <a:gridCol w="4266474"/>
              </a:tblGrid>
              <a:tr h="1539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Целевые группы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115570"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Дети и подростки с ментальными нарушениями</a:t>
                      </a:r>
                    </a:p>
                    <a:p>
                      <a:pPr marL="115570"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Молодые люди и девушки с ментальными нарушениями здоровья 18-24 лет</a:t>
                      </a:r>
                    </a:p>
                    <a:p>
                      <a:pPr marL="115570"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Родители и (или) законные представители детей с ограниченными возможностями здоровья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1749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Форма работы с детьми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115570"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Диагностика, индивидуальные и групповые занятия: </a:t>
                      </a:r>
                      <a:r>
                        <a:rPr lang="ru-RU" sz="1400" dirty="0" err="1">
                          <a:effectLst/>
                        </a:rPr>
                        <a:t>психокоррекция</a:t>
                      </a:r>
                      <a:r>
                        <a:rPr lang="ru-RU" sz="1400" dirty="0">
                          <a:effectLst/>
                        </a:rPr>
                        <a:t>, сенсомоторная коррекция, АВА (прикладной анализ поведения), логопедия, дефектология, арт-терапия, социализация и инклюзия: кулинарная студия, </a:t>
                      </a:r>
                      <a:r>
                        <a:rPr lang="ru-RU" sz="1400" dirty="0" err="1">
                          <a:effectLst/>
                        </a:rPr>
                        <a:t>практикоориентированные</a:t>
                      </a:r>
                      <a:r>
                        <a:rPr lang="ru-RU" sz="1400" dirty="0">
                          <a:effectLst/>
                        </a:rPr>
                        <a:t> походы, экскурсии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1534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Форма работы с родителями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115570"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Консультации поведенческого психолога, </a:t>
                      </a:r>
                      <a:r>
                        <a:rPr lang="ru-RU" sz="1400" dirty="0" err="1">
                          <a:effectLst/>
                        </a:rPr>
                        <a:t>нейропсихолога</a:t>
                      </a:r>
                      <a:r>
                        <a:rPr lang="ru-RU" sz="1400" dirty="0">
                          <a:effectLst/>
                        </a:rPr>
                        <a:t>, индивидуальные занятия в студии </a:t>
                      </a:r>
                      <a:r>
                        <a:rPr lang="ru-RU" sz="1400" dirty="0" err="1">
                          <a:effectLst/>
                        </a:rPr>
                        <a:t>кинезиологии</a:t>
                      </a:r>
                      <a:r>
                        <a:rPr lang="ru-RU" sz="1400" dirty="0">
                          <a:effectLst/>
                        </a:rPr>
                        <a:t>, тренинги реаниматологов по оказанию первой помощи; управлению эмоциональным состоянием, лекции врачей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895" y="4783597"/>
            <a:ext cx="2171301" cy="144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D:\Конкурс Региональный лидер НКО\JRlEWi0B_P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31" y="1412776"/>
            <a:ext cx="2171301" cy="162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ПРЕЗИДЕНТСКИЙ ГРАНТ 2019\ФОТО ВИДЕО\II этап\От Кати\IMG-20190730-WA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895" y="3406389"/>
            <a:ext cx="2171301" cy="105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4" y="332656"/>
            <a:ext cx="8229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800" kern="0" dirty="0">
                <a:cs typeface="Arial" panose="020B0604020202020204" pitchFamily="34" charset="0"/>
              </a:rPr>
              <a:t>Клуб </a:t>
            </a:r>
            <a:r>
              <a:rPr lang="ru-RU" sz="2800" kern="0" dirty="0" smtClean="0">
                <a:cs typeface="Arial" panose="020B0604020202020204" pitchFamily="34" charset="0"/>
              </a:rPr>
              <a:t>«Школа Жизни»</a:t>
            </a:r>
            <a:br>
              <a:rPr lang="ru-RU" sz="2800" kern="0" dirty="0" smtClean="0">
                <a:cs typeface="Arial" panose="020B0604020202020204" pitchFamily="34" charset="0"/>
              </a:rPr>
            </a:br>
            <a:r>
              <a:rPr lang="ru-RU" kern="0" dirty="0" smtClean="0">
                <a:cs typeface="Arial" panose="020B0604020202020204" pitchFamily="34" charset="0"/>
              </a:rPr>
              <a:t>по </a:t>
            </a:r>
            <a:r>
              <a:rPr lang="ru-RU" kern="0" dirty="0">
                <a:cs typeface="Arial" panose="020B0604020202020204" pitchFamily="34" charset="0"/>
              </a:rPr>
              <a:t>заказу Минфина РФ в рамках проекта </a:t>
            </a:r>
            <a:r>
              <a:rPr lang="ru-RU" kern="0" dirty="0" smtClean="0">
                <a:cs typeface="Arial" panose="020B0604020202020204" pitchFamily="34" charset="0"/>
              </a:rPr>
              <a:t>«Содействие </a:t>
            </a:r>
            <a:r>
              <a:rPr lang="ru-RU" kern="0" dirty="0">
                <a:cs typeface="Arial" panose="020B0604020202020204" pitchFamily="34" charset="0"/>
              </a:rPr>
              <a:t>повышению уровня финансовой грамотности населения и развитию финансового образования в Российской </a:t>
            </a:r>
            <a:r>
              <a:rPr lang="ru-RU" kern="0" dirty="0" smtClean="0">
                <a:cs typeface="Arial" panose="020B0604020202020204" pitchFamily="34" charset="0"/>
              </a:rPr>
              <a:t>федерации»</a:t>
            </a: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</a:t>
            </a:r>
            <a:r>
              <a:rPr lang="ru-RU" dirty="0"/>
              <a:t>.01.20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752" y="6309320"/>
            <a:ext cx="5328592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www.kaluga-detyam.ru  |  8(4842)22-07-09   |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bf.kaluga.detyam@gmail.com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559216"/>
              </p:ext>
            </p:extLst>
          </p:nvPr>
        </p:nvGraphicFramePr>
        <p:xfrm>
          <a:off x="611560" y="1844462"/>
          <a:ext cx="6209458" cy="4195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0679"/>
                <a:gridCol w="4868779"/>
              </a:tblGrid>
              <a:tr h="354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Срок реализации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115570"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19.01.2015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Times New Roman"/>
                        </a:rPr>
                        <a:t> -  19.03.2016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1109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Целевые группы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287020" marR="3810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дети, оставшиеся без попечения родителей, </a:t>
                      </a:r>
                    </a:p>
                    <a:p>
                      <a:pPr marL="287020" marR="3810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дети с ограниченными возможностями здоровья</a:t>
                      </a:r>
                      <a:r>
                        <a:rPr lang="ru-RU" sz="1200" baseline="0" dirty="0" smtClean="0">
                          <a:effectLst/>
                        </a:rPr>
                        <a:t> и их родители,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287020" marR="3810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дети и семьи в трудной жизненной ситуации, </a:t>
                      </a:r>
                    </a:p>
                    <a:p>
                      <a:pPr marL="287020" marR="3810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педагоги социальных и </a:t>
                      </a:r>
                      <a:r>
                        <a:rPr lang="ru-RU" sz="1200" dirty="0" err="1" smtClean="0">
                          <a:effectLst/>
                        </a:rPr>
                        <a:t>интернатных</a:t>
                      </a:r>
                      <a:r>
                        <a:rPr lang="ru-RU" sz="1200" dirty="0" smtClean="0">
                          <a:effectLst/>
                        </a:rPr>
                        <a:t> учреждений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1478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Форма </a:t>
                      </a:r>
                      <a:r>
                        <a:rPr lang="ru-RU" sz="1200" b="1" dirty="0" smtClean="0">
                          <a:effectLst/>
                        </a:rPr>
                        <a:t>работы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287020" marR="3810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Комплексные программы экономического обучения и психологические тренинги детей и родителей,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</a:p>
                    <a:p>
                      <a:pPr marL="287020" marR="3810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err="1" smtClean="0">
                          <a:effectLst/>
                        </a:rPr>
                        <a:t>Профориентационные</a:t>
                      </a:r>
                      <a:r>
                        <a:rPr lang="ru-RU" sz="1200" dirty="0" smtClean="0">
                          <a:effectLst/>
                        </a:rPr>
                        <a:t> экскурсии для детей;</a:t>
                      </a:r>
                    </a:p>
                    <a:p>
                      <a:pPr marL="287020" marR="3810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Семинары для педагогов;</a:t>
                      </a:r>
                    </a:p>
                    <a:p>
                      <a:pPr marL="287020" marR="3810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Трехдневный тематический лагерь «Экономика успеха» для детей;</a:t>
                      </a:r>
                    </a:p>
                    <a:p>
                      <a:pPr marL="287020" marR="3810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Трехдневный тематический лагерь для педагогов.</a:t>
                      </a:r>
                      <a:endParaRPr lang="ru-RU" sz="1200" dirty="0">
                        <a:effectLst/>
                      </a:endParaRPr>
                    </a:p>
                  </a:txBody>
                  <a:tcPr marL="66675" marR="66675" marT="66675" marB="66675"/>
                </a:tc>
              </a:tr>
              <a:tr h="125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effectLst/>
                        </a:rPr>
                        <a:t>Итоги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115570"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Обучены 72 ребенка, 36 родителей, 74 педагога. Результатом проекта стало приобретение участниками практических навыков в области планирования семейного и корпоративного бюджета, открытия своего дела, получения актуального образования, расширение рабочих горизонтов, сохранения мотивации развития и др.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pic>
        <p:nvPicPr>
          <p:cNvPr id="11" name="Рисунок 10" descr="d9oNr61aFZU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20" y="1844824"/>
            <a:ext cx="1899586" cy="126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mBj9vPwH8qE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27" y="4725144"/>
            <a:ext cx="1897629" cy="126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D:\Юлин комп\Живем\Школа Жизни\II этап\Фото\Тематический лагерь Экономика успеха\19.03.2016\IMG_8739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527" y="3284983"/>
            <a:ext cx="1915372" cy="125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5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4" y="404664"/>
            <a:ext cx="8229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800" kern="0" dirty="0" err="1" smtClean="0">
                <a:cs typeface="Arial" panose="020B0604020202020204" pitchFamily="34" charset="0"/>
              </a:rPr>
              <a:t>Профориентационные</a:t>
            </a:r>
            <a:r>
              <a:rPr lang="ru-RU" sz="2800" kern="0" dirty="0" smtClean="0">
                <a:cs typeface="Arial" panose="020B0604020202020204" pitchFamily="34" charset="0"/>
              </a:rPr>
              <a:t> и развивающие инклюзивные экскурсии</a:t>
            </a: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</a:t>
            </a:r>
            <a:r>
              <a:rPr lang="ru-RU" dirty="0"/>
              <a:t>.01.20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752" y="6309320"/>
            <a:ext cx="5328592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www.kaluga-detyam.ru  |  8(4842)22-07-09   |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bf.kaluga.detyam@gmail.com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7" descr="D:\Президентский грант май 2017\ФОТО\III этап\отбор на сайт\IMG_20180720_103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79" y="1844824"/>
            <a:ext cx="2169162" cy="16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D:\Президентский грант май 2017\ФОТО\III этап\ильи\этномир\IMG_20180726_1402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35" y="1832246"/>
            <a:ext cx="2195389" cy="164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:\Президентский грант май 2017\ФОТО\III этап\угра пост\IMG_20180710_1008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19" y="1833672"/>
            <a:ext cx="2165651" cy="162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35" y="3907579"/>
            <a:ext cx="2198347" cy="165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pp.userapi.com/c851320/v851320820/17f7cd/jwFjaXMeFN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79" y="3898601"/>
            <a:ext cx="2475312" cy="165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p.userapi.com/c851224/v851224071/175b55/2VUoK3ydKu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623" y="3907579"/>
            <a:ext cx="2461847" cy="164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8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4" y="332656"/>
            <a:ext cx="8229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kern="0" dirty="0" smtClean="0">
                <a:cs typeface="Arial" panose="020B0604020202020204" pitchFamily="34" charset="0"/>
              </a:rPr>
              <a:t>I </a:t>
            </a:r>
            <a:r>
              <a:rPr lang="ru-RU" sz="2800" kern="0" dirty="0" smtClean="0">
                <a:cs typeface="Arial" panose="020B0604020202020204" pitchFamily="34" charset="0"/>
              </a:rPr>
              <a:t>и </a:t>
            </a:r>
            <a:r>
              <a:rPr lang="en-US" sz="2800" kern="0" dirty="0" smtClean="0">
                <a:cs typeface="Arial" panose="020B0604020202020204" pitchFamily="34" charset="0"/>
              </a:rPr>
              <a:t>II</a:t>
            </a:r>
            <a:r>
              <a:rPr lang="ru-RU" sz="2800" kern="0" dirty="0" smtClean="0">
                <a:cs typeface="Arial" panose="020B0604020202020204" pitchFamily="34" charset="0"/>
              </a:rPr>
              <a:t> инклюзивные детско-родительские </a:t>
            </a:r>
            <a:r>
              <a:rPr lang="ru-RU" sz="2800" kern="0" dirty="0" smtClean="0">
                <a:cs typeface="Arial" panose="020B0604020202020204" pitchFamily="34" charset="0"/>
              </a:rPr>
              <a:t/>
            </a:r>
            <a:br>
              <a:rPr lang="ru-RU" sz="2800" kern="0" dirty="0" smtClean="0">
                <a:cs typeface="Arial" panose="020B0604020202020204" pitchFamily="34" charset="0"/>
              </a:rPr>
            </a:br>
            <a:r>
              <a:rPr lang="ru-RU" sz="2800" kern="0" dirty="0" smtClean="0">
                <a:cs typeface="Arial" panose="020B0604020202020204" pitchFamily="34" charset="0"/>
              </a:rPr>
              <a:t>фестивали </a:t>
            </a:r>
            <a:r>
              <a:rPr lang="ru-RU" sz="2800" kern="0" dirty="0" smtClean="0">
                <a:cs typeface="Arial" panose="020B0604020202020204" pitchFamily="34" charset="0"/>
              </a:rPr>
              <a:t>«МЫ ЕСТЬ!»</a:t>
            </a:r>
            <a:br>
              <a:rPr lang="ru-RU" sz="2800" kern="0" dirty="0" smtClean="0">
                <a:cs typeface="Arial" panose="020B0604020202020204" pitchFamily="34" charset="0"/>
              </a:rPr>
            </a:b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</a:t>
            </a:r>
            <a:r>
              <a:rPr lang="ru-RU" dirty="0"/>
              <a:t>.01.20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752" y="6309320"/>
            <a:ext cx="5328592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www.kaluga-detyam.ru  |  8(4842)22-07-09   |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bf.kaluga.detyam@gmail.com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683937"/>
              </p:ext>
            </p:extLst>
          </p:nvPr>
        </p:nvGraphicFramePr>
        <p:xfrm>
          <a:off x="395536" y="1412776"/>
          <a:ext cx="5400600" cy="4752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2067"/>
                <a:gridCol w="4188533"/>
              </a:tblGrid>
              <a:tr h="56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effectLst/>
                        </a:rPr>
                        <a:t>Дата проведения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115570"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26.09.2018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, Арена КТЗ г.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Калуга / 23.10.2019, ИКЦ г. Калуга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56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Times New Roman"/>
                        </a:rPr>
                        <a:t>Цель</a:t>
                      </a:r>
                      <a:r>
                        <a:rPr lang="ru-RU" sz="1200" b="1" baseline="0" dirty="0" smtClean="0">
                          <a:effectLst/>
                          <a:latin typeface="+mj-lt"/>
                          <a:ea typeface="Times New Roman"/>
                        </a:rPr>
                        <a:t> фестиваля</a:t>
                      </a:r>
                      <a:endParaRPr lang="ru-RU" sz="12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115570"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Преодоление стереотипов восприятия детей с ОВЗ, интеграция. Правильный эмоциональный отзыв общества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1207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Целевые группы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287020" marR="3810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дети с ограниченными возможностями здоровья</a:t>
                      </a:r>
                      <a:r>
                        <a:rPr lang="ru-RU" sz="1200" baseline="0" dirty="0" smtClean="0">
                          <a:effectLst/>
                        </a:rPr>
                        <a:t> и их родители,</a:t>
                      </a:r>
                    </a:p>
                    <a:p>
                      <a:pPr marL="287020" marR="3810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aseline="0" dirty="0" err="1" smtClean="0">
                          <a:effectLst/>
                        </a:rPr>
                        <a:t>нормотипичные</a:t>
                      </a:r>
                      <a:r>
                        <a:rPr lang="ru-RU" sz="1200" baseline="0" dirty="0" smtClean="0">
                          <a:effectLst/>
                        </a:rPr>
                        <a:t> дети, 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287020" marR="3810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дети и семьи в трудной жизненной ситуации, </a:t>
                      </a:r>
                    </a:p>
                    <a:p>
                      <a:pPr marL="287020" marR="3810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специалисты социальных и </a:t>
                      </a:r>
                      <a:r>
                        <a:rPr lang="ru-RU" sz="1200" dirty="0" err="1" smtClean="0">
                          <a:effectLst/>
                        </a:rPr>
                        <a:t>интернатных</a:t>
                      </a:r>
                      <a:r>
                        <a:rPr lang="ru-RU" sz="1200" dirty="0" smtClean="0">
                          <a:effectLst/>
                        </a:rPr>
                        <a:t> учреждений.</a:t>
                      </a:r>
                    </a:p>
                  </a:txBody>
                  <a:tcPr marL="66675" marR="66675" marT="66675" marB="66675"/>
                </a:tc>
              </a:tr>
              <a:tr h="993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Форма </a:t>
                      </a:r>
                      <a:r>
                        <a:rPr lang="ru-RU" sz="1200" b="1" dirty="0" smtClean="0">
                          <a:effectLst/>
                        </a:rPr>
                        <a:t>работы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287020" marR="3810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мастер-классы</a:t>
                      </a:r>
                      <a:r>
                        <a:rPr lang="ru-RU" sz="1200" dirty="0" smtClean="0"/>
                        <a:t>, концерты, </a:t>
                      </a:r>
                      <a:r>
                        <a:rPr lang="ru-RU" sz="1200" dirty="0" err="1" smtClean="0"/>
                        <a:t>интерактивы</a:t>
                      </a:r>
                      <a:r>
                        <a:rPr lang="ru-RU" sz="1200" dirty="0" smtClean="0"/>
                        <a:t>,</a:t>
                      </a:r>
                    </a:p>
                    <a:p>
                      <a:pPr marL="287020" marR="3810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лекции</a:t>
                      </a:r>
                      <a:r>
                        <a:rPr lang="ru-RU" sz="1200" dirty="0" smtClean="0"/>
                        <a:t>, консультации,</a:t>
                      </a:r>
                      <a:r>
                        <a:rPr lang="ru-RU" sz="1200" baseline="0" dirty="0" smtClean="0"/>
                        <a:t> тренинги</a:t>
                      </a:r>
                      <a:endParaRPr lang="ru-RU" sz="1200" dirty="0" smtClean="0"/>
                    </a:p>
                    <a:p>
                      <a:pPr marL="287020" marR="3810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Открытый лекторий "Инклюзия: социализация детей и взрослых с ОВЗ. Приглашение к диалогу"</a:t>
                      </a:r>
                      <a:endParaRPr lang="ru-RU" sz="1200" dirty="0" smtClean="0"/>
                    </a:p>
                  </a:txBody>
                  <a:tcPr marL="66675" marR="66675" marT="66675" marB="66675"/>
                </a:tc>
              </a:tr>
              <a:tr h="142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effectLst/>
                        </a:rPr>
                        <a:t>Итоги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115570"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Каждый фестиваль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посетили </a:t>
                      </a:r>
                      <a:r>
                        <a:rPr lang="ru-RU" sz="1200" dirty="0" smtClean="0"/>
                        <a:t>более 500 человек. Из них не менее 400 детей и подростков, </a:t>
                      </a:r>
                      <a:r>
                        <a:rPr lang="ru-RU" sz="1200" dirty="0" smtClean="0"/>
                        <a:t>половина</a:t>
                      </a:r>
                      <a:r>
                        <a:rPr lang="ru-RU" sz="1200" baseline="0" dirty="0" smtClean="0"/>
                        <a:t> которых </a:t>
                      </a:r>
                      <a:r>
                        <a:rPr lang="ru-RU" sz="1200" dirty="0" smtClean="0"/>
                        <a:t>с </a:t>
                      </a:r>
                      <a:r>
                        <a:rPr lang="ru-RU" sz="1200" dirty="0" smtClean="0"/>
                        <a:t>ограниченными возможностями здоровья. Организаторами</a:t>
                      </a:r>
                      <a:r>
                        <a:rPr lang="ru-RU" sz="1200" baseline="0" dirty="0" smtClean="0"/>
                        <a:t> была создана единая инклюзивная среда для коммуникации. </a:t>
                      </a:r>
                      <a:r>
                        <a:rPr lang="ru-RU" sz="1200" dirty="0" smtClean="0"/>
                        <a:t>Участники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каждого фестиваля </a:t>
                      </a:r>
                      <a:r>
                        <a:rPr lang="ru-RU" sz="1200" dirty="0" smtClean="0"/>
                        <a:t>получили </a:t>
                      </a:r>
                      <a:r>
                        <a:rPr lang="ru-RU" sz="1200" dirty="0" smtClean="0"/>
                        <a:t>подарки на </a:t>
                      </a:r>
                      <a:r>
                        <a:rPr lang="ru-RU" sz="1200" dirty="0" smtClean="0"/>
                        <a:t>сумму 300 000 </a:t>
                      </a:r>
                      <a:r>
                        <a:rPr lang="ru-RU" sz="1200" dirty="0" smtClean="0"/>
                        <a:t>рублей.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pic>
        <p:nvPicPr>
          <p:cNvPr id="2051" name="Picture 3" descr="C:\Users\Фонд\Desktop\фестивал\J4pFLh5TL0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91506"/>
            <a:ext cx="31292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Фонд\Desktop\фестивал\d-OgS0_8m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940" y="1428064"/>
            <a:ext cx="3114433" cy="23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4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4" y="404664"/>
            <a:ext cx="8229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800" kern="0" dirty="0" smtClean="0">
                <a:cs typeface="Arial" panose="020B0604020202020204" pitchFamily="34" charset="0"/>
              </a:rPr>
              <a:t>Результаты проектов</a:t>
            </a: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en-US" dirty="0"/>
              <a:t>01</a:t>
            </a:r>
            <a:r>
              <a:rPr lang="ru-RU" dirty="0"/>
              <a:t>.01.20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752" y="6309320"/>
            <a:ext cx="5328592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www.kaluga-detyam.ru  |  8(4842)22-07-09   |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bf.kaluga.detyam@gmail.com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755962"/>
              </p:ext>
            </p:extLst>
          </p:nvPr>
        </p:nvGraphicFramePr>
        <p:xfrm>
          <a:off x="1115616" y="908720"/>
          <a:ext cx="7272808" cy="54058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0036"/>
                <a:gridCol w="4072772"/>
              </a:tblGrid>
              <a:tr h="292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Центр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абилитации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и социальной адаптации детей, подростков и молодых взрослых «Попутный ветер»</a:t>
                      </a:r>
                      <a:b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</a:b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115570"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В 2018г. в мероприятиях Проекта приняли участие 629 человек.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Times New Roman"/>
                        </a:rPr>
                        <a:t> Двое детей - участников Проекта, имеющих расстройство аутистического спектра (РАС), достигли высокого уровня компенсации </a:t>
                      </a:r>
                      <a:r>
                        <a:rPr lang="ru-RU" sz="1200" baseline="0" dirty="0" err="1" smtClean="0">
                          <a:effectLst/>
                          <a:latin typeface="+mj-lt"/>
                          <a:ea typeface="Times New Roman"/>
                        </a:rPr>
                        <a:t>дефицитарных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Times New Roman"/>
                        </a:rPr>
                        <a:t> психических функций, что позволило им пойти в первый класс общеобразовательной школы. </a:t>
                      </a:r>
                    </a:p>
                    <a:p>
                      <a:pPr marL="115570"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+mj-lt"/>
                          <a:ea typeface="Times New Roman"/>
                        </a:rPr>
                        <a:t>Среднее значение развития навыков по итогам Проекта (зрительный контакт, имитация, согласованность "глаз-рука", мелкая моторика, речь и </a:t>
                      </a:r>
                      <a:r>
                        <a:rPr lang="ru-RU" sz="1200" baseline="0" dirty="0" err="1" smtClean="0">
                          <a:effectLst/>
                          <a:latin typeface="+mj-lt"/>
                          <a:ea typeface="Times New Roman"/>
                        </a:rPr>
                        <a:t>и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Times New Roman"/>
                        </a:rPr>
                        <a:t> т.д.) по целевой группе составляет 42%. </a:t>
                      </a:r>
                    </a:p>
                    <a:p>
                      <a:pPr marL="115570"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+mj-lt"/>
                          <a:ea typeface="Times New Roman"/>
                        </a:rPr>
                        <a:t>За первое полугодие 2019г. в мероприятиях проекта приняло участие 360 человек. Расширена целевая аудитория из числа молодых взрослых с ментальными нарушениями. </a:t>
                      </a:r>
                    </a:p>
                  </a:txBody>
                  <a:tcPr marL="66675" marR="66675" marT="66675" marB="66675"/>
                </a:tc>
              </a:tr>
              <a:tr h="2328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Times New Roman"/>
                        </a:rPr>
                        <a:t>Клуб «Школа Жизни»</a:t>
                      </a:r>
                      <a:br>
                        <a:rPr lang="ru-RU" sz="1200" b="1" dirty="0" smtClean="0">
                          <a:effectLst/>
                          <a:latin typeface="+mj-lt"/>
                          <a:ea typeface="Times New Roman"/>
                        </a:rPr>
                      </a:br>
                      <a:endParaRPr lang="ru-RU" sz="12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115570"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115570"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В 2015-2016гг. в мероприятиях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Times New Roman"/>
                        </a:rPr>
                        <a:t> Проекта приняли участие 182 человека. </a:t>
                      </a:r>
                    </a:p>
                    <a:p>
                      <a:pPr marL="115570"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aseline="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115570"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+mj-lt"/>
                          <a:ea typeface="Times New Roman"/>
                        </a:rPr>
                        <a:t>Участники Проекта в процессе обучения повысили средний балл выходного теста по экономической грамотности, а также успешно выступили на бизнес-ярмарках школьных компаний в Москве и Самаре, заняв призовые места. </a:t>
                      </a:r>
                    </a:p>
                    <a:p>
                      <a:pPr marL="115570"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aseline="0" dirty="0" smtClean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pic>
        <p:nvPicPr>
          <p:cNvPr id="3074" name="Picture 2" descr="C:\Users\Фонд\Desktop\UNr6KyUxkd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316835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Фонд\Desktop\M3MSMOJgqT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1"/>
            <a:ext cx="316835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6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2576</TotalTime>
  <Words>836</Words>
  <Application>Microsoft Office PowerPoint</Application>
  <PresentationFormat>Экран (4:3)</PresentationFormat>
  <Paragraphs>126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Цели деятельности организации  </vt:lpstr>
      <vt:lpstr>Информация о руководителе фонда  </vt:lpstr>
      <vt:lpstr>Центр абилитации и социальной адаптации детей,  подростков и молодых взрослых «Попутный ветер» </vt:lpstr>
      <vt:lpstr>Клуб «Школа Жизни» по заказу Минфина РФ в рамках проекта «Содействие повышению уровня финансовой грамотности населения и развитию финансового образования в Российской федерации»</vt:lpstr>
      <vt:lpstr>Профориентационные и развивающие инклюзивные экскурсии</vt:lpstr>
      <vt:lpstr>I и II инклюзивные детско-родительские  фестивали «МЫ ЕСТЬ!» </vt:lpstr>
      <vt:lpstr>Результаты проектов</vt:lpstr>
    </vt:vector>
  </TitlesOfParts>
  <Company>VOLKSWAGEN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Gorbunov, Sergej (VW Group Rus)</dc:creator>
  <cp:lastModifiedBy>Фонд</cp:lastModifiedBy>
  <cp:revision>275</cp:revision>
  <cp:lastPrinted>2019-07-31T18:06:35Z</cp:lastPrinted>
  <dcterms:created xsi:type="dcterms:W3CDTF">2017-08-28T08:23:00Z</dcterms:created>
  <dcterms:modified xsi:type="dcterms:W3CDTF">2020-01-27T13:23:43Z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-693016526</vt:i4>
  </property>
  <property fmtid="{D5CDD505-2E9C-101B-9397-08002B2CF9AE}" pid="3" name="_NewReviewCycle">
    <vt:lpwstr/>
  </property>
  <property fmtid="{D5CDD505-2E9C-101B-9397-08002B2CF9AE}" pid="4" name="_EmailSubject">
    <vt:lpwstr>версия</vt:lpwstr>
  </property>
  <property fmtid="{D5CDD505-2E9C-101B-9397-08002B2CF9AE}" pid="5" name="_AuthorEmail">
    <vt:lpwstr>Sergej.Gorbunov@volkswagen-rus.ru</vt:lpwstr>
  </property>
  <property fmtid="{D5CDD505-2E9C-101B-9397-08002B2CF9AE}" pid="6" name="_AuthorEmailDisplayName">
    <vt:lpwstr>Gorbunov, Sergej (VW Group Rus)</vt:lpwstr>
  </property>
</Properties>
</file>