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56" r:id="rId2"/>
    <p:sldId id="384" r:id="rId3"/>
    <p:sldId id="385" r:id="rId4"/>
    <p:sldId id="386" r:id="rId5"/>
    <p:sldId id="387" r:id="rId6"/>
    <p:sldId id="388" r:id="rId7"/>
    <p:sldId id="380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01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2" d="100"/>
          <a:sy n="72" d="100"/>
        </p:scale>
        <p:origin x="81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383835-647F-4B1F-ABE8-23A2FF233327}" type="datetimeFigureOut">
              <a:rPr lang="ru-RU" smtClean="0"/>
              <a:t>01.07.2024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1F6208-9C12-48B0-BCD6-0D4EC9EED1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62400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AAEA8B-2E25-4C0E-A8E4-B5BC726A8A9E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9128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78BEEA-EB91-75A8-9532-DE1FA832CC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3D02A5C-1AE9-62C3-93BD-AB52F6AE5A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BF2C6C6-9FD9-EFE2-A1D6-3C1365E50C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FBE33-324D-40A8-A784-764255F35ED9}" type="datetimeFigureOut">
              <a:rPr lang="ru-RU" smtClean="0"/>
              <a:t>01.07.2024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2B31132-F87F-C6B3-5837-FE8A5F8BDE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7311184-308C-840C-BA8F-7D69337274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6A57E-0FE0-450C-AB67-54C00603E0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83260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16281E-3464-D558-142E-B01C27C3E9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52B3786-B2A1-66B8-03F4-A5DBD00CBC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D85231D-E5FD-F270-65A1-B4845E793E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FBE33-324D-40A8-A784-764255F35ED9}" type="datetimeFigureOut">
              <a:rPr lang="ru-RU" smtClean="0"/>
              <a:t>01.07.2024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ABB59D1-E134-164D-FF01-731110EB86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3DDEFD4-0F9B-69C5-7A89-0C17EF02E9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6A57E-0FE0-450C-AB67-54C00603E0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42927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C4E98B8-0F58-1716-699B-44BE0E6CBB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63DB9B8-BC3B-7585-EBE2-035A88F4C7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845271C-3F2C-74A6-43AC-B7513F149A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FBE33-324D-40A8-A784-764255F35ED9}" type="datetimeFigureOut">
              <a:rPr lang="ru-RU" smtClean="0"/>
              <a:t>01.07.2024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9ACDAC-D83E-4B4F-9758-EE01D7D37C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5850E5-4CDC-8B3B-536D-A7943330F3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6A57E-0FE0-450C-AB67-54C00603E0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32226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9093DC-53FF-9AFD-0076-94098C3FB7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4F138F0-C401-E77F-149C-C211893A93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9D1696C-C890-4A22-0C02-9C64581E4E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FBE33-324D-40A8-A784-764255F35ED9}" type="datetimeFigureOut">
              <a:rPr lang="ru-RU" smtClean="0"/>
              <a:t>01.07.2024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0005FDC-3215-AF3D-4085-15B929FF10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283717F-6FEE-903C-12B5-5C7134EB4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6A57E-0FE0-450C-AB67-54C00603E0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39272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C91830-462F-091A-41CF-0FB81F673A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F95C523-50FB-4338-8720-6D796C9232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EE8920F-89E7-8281-9047-399A3B890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FBE33-324D-40A8-A784-764255F35ED9}" type="datetimeFigureOut">
              <a:rPr lang="ru-RU" smtClean="0"/>
              <a:t>01.07.2024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630EB50-DADF-0BD0-ED05-DA967DC7A7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6790588-782D-BF88-EACE-2E2CBEC83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6A57E-0FE0-450C-AB67-54C00603E0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38140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6470CE-25A2-B1EA-012F-AA7F9DE802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3538A92-A587-1815-EE3C-65F971C323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149247-AB34-28E0-F189-D4CF7AB153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0A50062-7CA7-BBE3-E137-DAF1114C7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FBE33-324D-40A8-A784-764255F35ED9}" type="datetimeFigureOut">
              <a:rPr lang="ru-RU" smtClean="0"/>
              <a:t>01.07.2024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E2A1511-D012-728F-991D-76444C65EC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559C7B6-4194-A221-9BDA-7803E6724E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6A57E-0FE0-450C-AB67-54C00603E0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59681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5A65CE-485C-3C60-B749-07AD5B370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A152F66-9E9F-6B51-E654-592817E567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E19AA51-1D59-D3C5-AE9E-B8BCA91143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9B418D0-C3CF-43B8-F5BB-3B448B9358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716EDC5-3FA0-1751-37D0-2776BA5A2EE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357113E-C98D-B0A5-7DB4-10B0FE8DFE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FBE33-324D-40A8-A784-764255F35ED9}" type="datetimeFigureOut">
              <a:rPr lang="ru-RU" smtClean="0"/>
              <a:t>01.07.2024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4FD2902-CC84-CBF1-CCBA-3C1D648BA0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63C1E5D-0EF1-644E-EA13-97FF780E89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6A57E-0FE0-450C-AB67-54C00603E0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12082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DD0710-6464-0EA5-3E46-1058505C68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C4C27E9-42A1-A8BE-4955-0CF1FC183C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FBE33-324D-40A8-A784-764255F35ED9}" type="datetimeFigureOut">
              <a:rPr lang="ru-RU" smtClean="0"/>
              <a:t>01.07.2024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B34B56-2F87-E057-2B13-AC7506CD11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DF669AE-1E59-8A7F-FC67-CB0B20913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6A57E-0FE0-450C-AB67-54C00603E0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43484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C7CEBB0-132A-644D-5DB6-FAF7410E52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FBE33-324D-40A8-A784-764255F35ED9}" type="datetimeFigureOut">
              <a:rPr lang="ru-RU" smtClean="0"/>
              <a:t>01.07.2024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57C92F4-8B4F-CECB-81B3-1BD69A7F1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FADC6EB-CFE9-CB37-8511-D950C4BCF1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6A57E-0FE0-450C-AB67-54C00603E0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26323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CBACAF-B96C-8BC7-3EC2-1D680E8B4E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4A5AD40-F5AF-C3B4-D84B-8AD897048F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E2874F2-A3D3-2B57-4A87-1A89580B1A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DC0678D-8E3C-E6DF-EBDD-E23A02ACF4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FBE33-324D-40A8-A784-764255F35ED9}" type="datetimeFigureOut">
              <a:rPr lang="ru-RU" smtClean="0"/>
              <a:t>01.07.2024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70CDD31-45CF-D50B-3A63-DB3609552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D4E8647-C1B2-DCBC-7CF6-BA19985F7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6A57E-0FE0-450C-AB67-54C00603E0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42975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FA245B-BE5F-7941-4740-DA213F87AC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851EC63E-BE6E-3E84-A87F-153086DE22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1CFC73B-4370-0AAC-C9A0-A792857D76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67E3214-52E8-0238-84E6-F99BC22C5D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FBE33-324D-40A8-A784-764255F35ED9}" type="datetimeFigureOut">
              <a:rPr lang="ru-RU" smtClean="0"/>
              <a:t>01.07.2024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A5284A7-A9D2-FD92-5CD0-AF91BAB886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0FD23BA-2934-C07A-89A4-CEF76EB6E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6A57E-0FE0-450C-AB67-54C00603E0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16052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6E19D5-3462-44F8-2ACD-29A60FB328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D2D744F-0F34-89F0-F3C9-341A6A9896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FE08B42-5F36-6E4A-E222-0576255788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0FBE33-324D-40A8-A784-764255F35ED9}" type="datetimeFigureOut">
              <a:rPr lang="ru-RU" smtClean="0"/>
              <a:t>01.07.2024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E056D43-FC7D-180D-71F9-2CC0BD7276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1AA1606-7C0D-0843-B9E4-A63D938C0C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76A57E-0FE0-450C-AB67-54C00603E0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7896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hyperlink" Target="https://t.me/firon_rnd" TargetMode="External"/><Relationship Id="rId7" Type="http://schemas.openxmlformats.org/officeDocument/2006/relationships/image" Target="../media/image12.png"/><Relationship Id="rId2" Type="http://schemas.openxmlformats.org/officeDocument/2006/relationships/hyperlink" Target="https://firon.org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11.png"/><Relationship Id="rId4" Type="http://schemas.openxmlformats.org/officeDocument/2006/relationships/hyperlink" Target="https://vk.com/firon_rnd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2DA20F-3D98-F281-28B8-8843C2639ABA}"/>
              </a:ext>
            </a:extLst>
          </p:cNvPr>
          <p:cNvSpPr txBox="1">
            <a:spLocks/>
          </p:cNvSpPr>
          <p:nvPr/>
        </p:nvSpPr>
        <p:spPr>
          <a:xfrm>
            <a:off x="1013659" y="2011680"/>
            <a:ext cx="4587088" cy="7240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dirty="0">
                <a:latin typeface="Gilroy ExtraBold" panose="00000900000000000000" pitchFamily="50" charset="-52"/>
                <a:cs typeface="Rubik" panose="00000800000000000000" pitchFamily="2" charset="-79"/>
              </a:rPr>
              <a:t>ПОМОГАЕМ ПРОЕКТАМ</a:t>
            </a:r>
          </a:p>
          <a:p>
            <a:r>
              <a:rPr lang="ru-RU" sz="1600" dirty="0">
                <a:latin typeface="Gilroy ExtraBold" panose="00000900000000000000" pitchFamily="50" charset="-52"/>
                <a:cs typeface="Rubik" panose="00000800000000000000" pitchFamily="2" charset="-79"/>
              </a:rPr>
              <a:t>СТАТЬ БИЗНЕСОМ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2CF9693-CF47-ADA2-C0CC-608EF1778E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988" y="1058815"/>
            <a:ext cx="3240174" cy="105965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AA9A72F-E1D1-269F-C1CA-B6E2B09E8B2D}"/>
              </a:ext>
            </a:extLst>
          </p:cNvPr>
          <p:cNvSpPr txBox="1"/>
          <p:nvPr/>
        </p:nvSpPr>
        <p:spPr>
          <a:xfrm>
            <a:off x="1013659" y="3158790"/>
            <a:ext cx="920226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>
                <a:latin typeface="Gilroy Light" panose="00000400000000000000" pitchFamily="50" charset="-52"/>
              </a:rPr>
              <a:t>ДОБРОВОЛЬЧЕСКАЯ ДЕЯТЕЛЬНОСТЬ </a:t>
            </a:r>
          </a:p>
          <a:p>
            <a:r>
              <a:rPr lang="ru-RU" sz="4400" b="1" dirty="0">
                <a:latin typeface="Gilroy Light" panose="00000400000000000000" pitchFamily="50" charset="-52"/>
              </a:rPr>
              <a:t>В АНО «ФИРОН»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302908E-AED9-82DF-D66C-5F6C890E7F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4458" y="1282237"/>
            <a:ext cx="3001917" cy="83623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97071C8-5656-559F-2057-331F9BB22977}"/>
              </a:ext>
            </a:extLst>
          </p:cNvPr>
          <p:cNvSpPr txBox="1"/>
          <p:nvPr/>
        </p:nvSpPr>
        <p:spPr>
          <a:xfrm>
            <a:off x="1013659" y="5799185"/>
            <a:ext cx="60944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Gilroy Light" panose="00000400000000000000" pitchFamily="50" charset="-52"/>
              </a:rPr>
              <a:t>2024г.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73971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516C3B-FBE3-49F5-A591-C120A57D70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7714" y="205031"/>
            <a:ext cx="4395896" cy="682410"/>
          </a:xfrm>
        </p:spPr>
        <p:txBody>
          <a:bodyPr>
            <a:normAutofit fontScale="90000"/>
          </a:bodyPr>
          <a:lstStyle/>
          <a:p>
            <a:r>
              <a:rPr lang="ru-RU" sz="1800" b="1" dirty="0">
                <a:latin typeface="Gilroy ExtraBold" panose="00000900000000000000" pitchFamily="50" charset="-52"/>
                <a:ea typeface="Cambria" panose="02040503050406030204" pitchFamily="18" charset="0"/>
                <a:cs typeface="Rubik" panose="00000800000000000000" pitchFamily="2" charset="-79"/>
              </a:rPr>
              <a:t>ПОМОГАЕМ ТЕХНОЛОГИЧЕСКИМ ПРОЕКТАМ СТАНОВИТЬСЯ БИЗНЕСОМ</a:t>
            </a:r>
            <a:br>
              <a:rPr lang="ru-RU" sz="1800" b="1" dirty="0">
                <a:latin typeface="Gilroy ExtraBold" panose="00000900000000000000" pitchFamily="50" charset="-52"/>
                <a:ea typeface="Cambria" panose="02040503050406030204" pitchFamily="18" charset="0"/>
                <a:cs typeface="Rubik" panose="00000800000000000000" pitchFamily="2" charset="-79"/>
              </a:rPr>
            </a:br>
            <a:r>
              <a:rPr lang="ru-RU" sz="1800" b="1" dirty="0">
                <a:latin typeface="Gilroy ExtraBold" panose="00000900000000000000" pitchFamily="50" charset="-52"/>
                <a:ea typeface="Cambria" panose="02040503050406030204" pitchFamily="18" charset="0"/>
                <a:cs typeface="Rubik" panose="00000800000000000000" pitchFamily="2" charset="-79"/>
              </a:rPr>
              <a:t>С 2016 ГОДА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F674C46-79EC-4C56-972C-B05174DFFB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714" y="1458645"/>
            <a:ext cx="7718560" cy="5205327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Clr>
                <a:schemeClr val="tx1">
                  <a:lumMod val="85000"/>
                  <a:lumOff val="15000"/>
                </a:schemeClr>
              </a:buClr>
              <a:buSzPct val="100000"/>
              <a:buNone/>
            </a:pPr>
            <a:endParaRPr lang="ru-RU" sz="1400" dirty="0">
              <a:latin typeface="Gilroy Light" panose="00000400000000000000" pitchFamily="50" charset="-52"/>
              <a:ea typeface="Cambria" panose="02040503050406030204" pitchFamily="18" charset="0"/>
              <a:cs typeface="Rubik Light" panose="00000400000000000000" pitchFamily="2" charset="-79"/>
            </a:endParaRPr>
          </a:p>
          <a:p>
            <a:pPr marL="0" indent="0">
              <a:lnSpc>
                <a:spcPct val="100000"/>
              </a:lnSpc>
              <a:buClr>
                <a:schemeClr val="tx1">
                  <a:lumMod val="85000"/>
                  <a:lumOff val="15000"/>
                </a:schemeClr>
              </a:buClr>
              <a:buSzPct val="100000"/>
              <a:buNone/>
            </a:pPr>
            <a:r>
              <a:rPr lang="ru-RU" sz="1400" dirty="0">
                <a:latin typeface="Gilroy Light" panose="00000400000000000000" pitchFamily="50" charset="-52"/>
                <a:ea typeface="Cambria" panose="02040503050406030204" pitchFamily="18" charset="0"/>
                <a:cs typeface="Rubik Light" panose="00000400000000000000" pitchFamily="2" charset="-79"/>
              </a:rPr>
              <a:t>Проводим акселераторы технологических проектов под ключ. Имеем образовательную лицензию для выдачи удостоверения о повышении квалификации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chemeClr val="tx1">
                  <a:lumMod val="85000"/>
                  <a:lumOff val="15000"/>
                </a:schemeClr>
              </a:buClr>
              <a:buSzPct val="100000"/>
              <a:buNone/>
            </a:pPr>
            <a:endParaRPr lang="ru-RU" sz="1400" dirty="0">
              <a:latin typeface="Gilroy Light" panose="00000400000000000000" pitchFamily="50" charset="-52"/>
              <a:ea typeface="Cambria" panose="02040503050406030204" pitchFamily="18" charset="0"/>
              <a:cs typeface="Rubik Light" panose="00000400000000000000" pitchFamily="2" charset="-79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chemeClr val="tx1">
                  <a:lumMod val="85000"/>
                  <a:lumOff val="15000"/>
                </a:schemeClr>
              </a:buClr>
              <a:buSzPct val="100000"/>
              <a:buNone/>
            </a:pPr>
            <a:endParaRPr lang="ru-RU" sz="1400" dirty="0">
              <a:latin typeface="Gilroy Light" panose="00000400000000000000" pitchFamily="50" charset="-52"/>
              <a:ea typeface="Cambria" panose="02040503050406030204" pitchFamily="18" charset="0"/>
              <a:cs typeface="Rubik Light" panose="00000400000000000000" pitchFamily="2" charset="-79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chemeClr val="tx1">
                  <a:lumMod val="85000"/>
                  <a:lumOff val="15000"/>
                </a:schemeClr>
              </a:buClr>
              <a:buSzPct val="100000"/>
              <a:buNone/>
            </a:pPr>
            <a:r>
              <a:rPr lang="ru-RU" sz="1400" dirty="0">
                <a:latin typeface="Gilroy Light" panose="00000400000000000000" pitchFamily="50" charset="-52"/>
                <a:ea typeface="Cambria" panose="02040503050406030204" pitchFamily="18" charset="0"/>
                <a:cs typeface="Rubik Light" panose="00000400000000000000" pitchFamily="2" charset="-79"/>
              </a:rPr>
              <a:t>Защита интеллектуальной собственности. Уполномоченные представители ФИПС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chemeClr val="tx1">
                  <a:lumMod val="85000"/>
                  <a:lumOff val="15000"/>
                </a:schemeClr>
              </a:buClr>
              <a:buSzPct val="100000"/>
              <a:buNone/>
            </a:pPr>
            <a:r>
              <a:rPr lang="ru-RU" sz="1400" dirty="0">
                <a:latin typeface="Gilroy Light" panose="00000400000000000000" pitchFamily="50" charset="-52"/>
                <a:ea typeface="Cambria" panose="02040503050406030204" pitchFamily="18" charset="0"/>
                <a:cs typeface="Rubik Light" panose="00000400000000000000" pitchFamily="2" charset="-79"/>
              </a:rPr>
              <a:t>в Ростовской области. Помогаем войти в реестр ИТ-компаний и малых технологических компаний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chemeClr val="tx1">
                  <a:lumMod val="85000"/>
                  <a:lumOff val="15000"/>
                </a:schemeClr>
              </a:buClr>
              <a:buSzPct val="100000"/>
              <a:buNone/>
            </a:pPr>
            <a:endParaRPr lang="ru-RU" sz="1400" b="1" dirty="0">
              <a:latin typeface="Gilroy Light" panose="00000400000000000000" pitchFamily="50" charset="-52"/>
              <a:ea typeface="Cambria" panose="02040503050406030204" pitchFamily="18" charset="0"/>
              <a:cs typeface="Rubik Light" panose="00000400000000000000" pitchFamily="2" charset="-79"/>
            </a:endParaRPr>
          </a:p>
          <a:p>
            <a:pPr marL="0" indent="0">
              <a:lnSpc>
                <a:spcPct val="100000"/>
              </a:lnSpc>
              <a:buClr>
                <a:schemeClr val="tx1">
                  <a:lumMod val="85000"/>
                  <a:lumOff val="15000"/>
                </a:schemeClr>
              </a:buClr>
              <a:buSzPct val="100000"/>
              <a:buNone/>
            </a:pPr>
            <a:endParaRPr lang="ru-RU" sz="1400" dirty="0">
              <a:latin typeface="Gilroy Light" panose="00000400000000000000" pitchFamily="50" charset="-52"/>
              <a:ea typeface="Cambria" panose="02040503050406030204" pitchFamily="18" charset="0"/>
              <a:cs typeface="Rubik Light" panose="00000400000000000000" pitchFamily="2" charset="-79"/>
            </a:endParaRPr>
          </a:p>
          <a:p>
            <a:pPr marL="0" indent="0">
              <a:lnSpc>
                <a:spcPct val="100000"/>
              </a:lnSpc>
              <a:buClr>
                <a:schemeClr val="tx1">
                  <a:lumMod val="85000"/>
                  <a:lumOff val="15000"/>
                </a:schemeClr>
              </a:buClr>
              <a:buSzPct val="100000"/>
              <a:buNone/>
            </a:pPr>
            <a:r>
              <a:rPr lang="ru-RU" sz="1400" dirty="0">
                <a:latin typeface="Gilroy Light" panose="00000400000000000000" pitchFamily="50" charset="-52"/>
                <a:ea typeface="Cambria" panose="02040503050406030204" pitchFamily="18" charset="0"/>
                <a:cs typeface="Rubik Light" panose="00000400000000000000" pitchFamily="2" charset="-79"/>
              </a:rPr>
              <a:t>Организовываем комплексные мероприятия. </a:t>
            </a:r>
            <a:r>
              <a:rPr lang="ru-RU" sz="1400" b="1" dirty="0">
                <a:latin typeface="Gilroy Light" panose="00000400000000000000" pitchFamily="50" charset="-52"/>
                <a:ea typeface="Cambria" panose="02040503050406030204" pitchFamily="18" charset="0"/>
                <a:cs typeface="Rubik Light" panose="00000400000000000000" pitchFamily="2" charset="-79"/>
              </a:rPr>
              <a:t>Ф</a:t>
            </a:r>
            <a:r>
              <a:rPr lang="ru-RU" sz="1400" dirty="0">
                <a:latin typeface="Gilroy Light" panose="00000400000000000000" pitchFamily="50" charset="-52"/>
                <a:ea typeface="Cambria" panose="02040503050406030204" pitchFamily="18" charset="0"/>
                <a:cs typeface="Rubik Light" panose="00000400000000000000" pitchFamily="2" charset="-79"/>
              </a:rPr>
              <a:t>орумы, фестивали, инвестиционные сессии, </a:t>
            </a:r>
            <a:r>
              <a:rPr lang="ru-RU" sz="1400" dirty="0" err="1">
                <a:latin typeface="Gilroy Light" panose="00000400000000000000" pitchFamily="50" charset="-52"/>
                <a:ea typeface="Cambria" panose="02040503050406030204" pitchFamily="18" charset="0"/>
                <a:cs typeface="Rubik Light" panose="00000400000000000000" pitchFamily="2" charset="-79"/>
              </a:rPr>
              <a:t>хакатоны</a:t>
            </a:r>
            <a:r>
              <a:rPr lang="ru-RU" sz="1400" dirty="0">
                <a:latin typeface="Gilroy Light" panose="00000400000000000000" pitchFamily="50" charset="-52"/>
                <a:ea typeface="Cambria" panose="02040503050406030204" pitchFamily="18" charset="0"/>
                <a:cs typeface="Rubik Light" panose="00000400000000000000" pitchFamily="2" charset="-79"/>
              </a:rPr>
              <a:t>, стратегические сессии, тренинги и конкурсы</a:t>
            </a:r>
          </a:p>
          <a:p>
            <a:pPr marL="0" indent="0">
              <a:lnSpc>
                <a:spcPct val="100000"/>
              </a:lnSpc>
              <a:buClr>
                <a:schemeClr val="tx1">
                  <a:lumMod val="85000"/>
                  <a:lumOff val="15000"/>
                </a:schemeClr>
              </a:buClr>
              <a:buSzPct val="100000"/>
              <a:buNone/>
            </a:pPr>
            <a:endParaRPr lang="ru-RU" sz="1400" dirty="0">
              <a:latin typeface="Gilroy Light" panose="00000400000000000000" pitchFamily="50" charset="-52"/>
              <a:ea typeface="Cambria" panose="02040503050406030204" pitchFamily="18" charset="0"/>
              <a:cs typeface="Rubik Light" panose="00000400000000000000" pitchFamily="2" charset="-79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chemeClr val="tx1">
                  <a:lumMod val="85000"/>
                  <a:lumOff val="15000"/>
                </a:schemeClr>
              </a:buClr>
              <a:buSzPct val="100000"/>
              <a:buNone/>
            </a:pPr>
            <a:endParaRPr lang="ru-RU" sz="1400" dirty="0">
              <a:solidFill>
                <a:srgbClr val="FF0000"/>
              </a:solidFill>
              <a:latin typeface="Gilroy Light" panose="00000400000000000000" pitchFamily="50" charset="-52"/>
              <a:ea typeface="Cambria" panose="02040503050406030204" pitchFamily="18" charset="0"/>
              <a:cs typeface="Rubik Light" panose="00000400000000000000" pitchFamily="2" charset="-79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chemeClr val="tx1">
                  <a:lumMod val="85000"/>
                  <a:lumOff val="15000"/>
                </a:schemeClr>
              </a:buClr>
              <a:buSzPct val="100000"/>
              <a:buNone/>
            </a:pPr>
            <a:r>
              <a:rPr lang="ru-RU" sz="1400" dirty="0">
                <a:latin typeface="Gilroy Light" panose="00000400000000000000" pitchFamily="50" charset="-52"/>
                <a:ea typeface="Cambria" panose="02040503050406030204" pitchFamily="18" charset="0"/>
                <a:cs typeface="Rubik Light" panose="00000400000000000000" pitchFamily="2" charset="-79"/>
              </a:rPr>
              <a:t>Предоставляем офисы и рабочие места в аренду в самом большом технологическом коворкинге Юга России</a:t>
            </a:r>
          </a:p>
          <a:p>
            <a:pPr marL="0" indent="0">
              <a:lnSpc>
                <a:spcPct val="100000"/>
              </a:lnSpc>
              <a:buClr>
                <a:schemeClr val="tx1">
                  <a:lumMod val="85000"/>
                  <a:lumOff val="15000"/>
                </a:schemeClr>
              </a:buClr>
              <a:buSzPct val="100000"/>
              <a:buNone/>
            </a:pPr>
            <a:endParaRPr lang="ru-RU" sz="1400" dirty="0">
              <a:latin typeface="Gilroy Light" panose="00000400000000000000" pitchFamily="50" charset="-52"/>
              <a:ea typeface="Cambria" panose="02040503050406030204" pitchFamily="18" charset="0"/>
              <a:cs typeface="Rubik Light" panose="00000400000000000000" pitchFamily="2" charset="-79"/>
            </a:endParaRPr>
          </a:p>
          <a:p>
            <a:pPr marL="0" indent="0">
              <a:lnSpc>
                <a:spcPct val="100000"/>
              </a:lnSpc>
              <a:buClr>
                <a:schemeClr val="tx1">
                  <a:lumMod val="85000"/>
                  <a:lumOff val="15000"/>
                </a:schemeClr>
              </a:buClr>
              <a:buSzPct val="100000"/>
              <a:buNone/>
            </a:pPr>
            <a:r>
              <a:rPr lang="ru-RU" sz="1400" dirty="0">
                <a:latin typeface="Gilroy Light" panose="00000400000000000000" pitchFamily="50" charset="-52"/>
                <a:ea typeface="Cambria" panose="02040503050406030204" pitchFamily="18" charset="0"/>
                <a:cs typeface="Rubik Light" panose="00000400000000000000" pitchFamily="2" charset="-79"/>
              </a:rPr>
              <a:t>Бухгалтерский аутсорсинг и юридическое сопровождение, продвижение</a:t>
            </a:r>
          </a:p>
          <a:p>
            <a:pPr marL="0" indent="0">
              <a:lnSpc>
                <a:spcPct val="100000"/>
              </a:lnSpc>
              <a:buClr>
                <a:schemeClr val="tx1">
                  <a:lumMod val="85000"/>
                  <a:lumOff val="15000"/>
                </a:schemeClr>
              </a:buClr>
              <a:buSzPct val="100000"/>
              <a:buNone/>
            </a:pPr>
            <a:endParaRPr lang="ru-RU" sz="1400" dirty="0">
              <a:latin typeface="Gilroy Light" panose="00000400000000000000" pitchFamily="50" charset="-52"/>
              <a:ea typeface="Cambria" panose="02040503050406030204" pitchFamily="18" charset="0"/>
              <a:cs typeface="Rubik Light" panose="00000400000000000000" pitchFamily="2" charset="-79"/>
            </a:endParaRPr>
          </a:p>
          <a:p>
            <a:pPr marL="0" indent="0">
              <a:lnSpc>
                <a:spcPct val="100000"/>
              </a:lnSpc>
              <a:buClr>
                <a:schemeClr val="tx1">
                  <a:lumMod val="85000"/>
                  <a:lumOff val="15000"/>
                </a:schemeClr>
              </a:buClr>
              <a:buSzPct val="100000"/>
              <a:buNone/>
            </a:pPr>
            <a:r>
              <a:rPr lang="ru-RU" sz="1400" dirty="0">
                <a:latin typeface="Gilroy Light" panose="00000400000000000000" pitchFamily="50" charset="-52"/>
                <a:ea typeface="Cambria" panose="02040503050406030204" pitchFamily="18" charset="0"/>
                <a:cs typeface="Rubik Light" panose="00000400000000000000" pitchFamily="2" charset="-79"/>
              </a:rPr>
              <a:t>Упаковываем проекты под гранты, инвестиции, Фонд «Сколково»</a:t>
            </a:r>
          </a:p>
          <a:p>
            <a:pPr marL="0" indent="0">
              <a:lnSpc>
                <a:spcPct val="100000"/>
              </a:lnSpc>
              <a:buClr>
                <a:schemeClr val="tx1">
                  <a:lumMod val="85000"/>
                  <a:lumOff val="15000"/>
                </a:schemeClr>
              </a:buClr>
              <a:buSzPct val="100000"/>
              <a:buNone/>
            </a:pPr>
            <a:endParaRPr lang="ru-RU" sz="1400" dirty="0">
              <a:latin typeface="Gilroy Light" panose="00000400000000000000" pitchFamily="50" charset="-52"/>
              <a:ea typeface="Cambria" panose="02040503050406030204" pitchFamily="18" charset="0"/>
              <a:cs typeface="Rubik Light" panose="00000400000000000000" pitchFamily="2" charset="-79"/>
            </a:endParaRPr>
          </a:p>
          <a:p>
            <a:pPr marL="0" indent="0">
              <a:buClr>
                <a:schemeClr val="tx1">
                  <a:lumMod val="85000"/>
                  <a:lumOff val="15000"/>
                </a:schemeClr>
              </a:buClr>
              <a:buSzPct val="100000"/>
              <a:buNone/>
            </a:pPr>
            <a:endParaRPr lang="ru-RU" sz="1400" dirty="0">
              <a:latin typeface="Gilroy Light" panose="00000400000000000000" pitchFamily="50" charset="-52"/>
              <a:ea typeface="Cambria" panose="02040503050406030204" pitchFamily="18" charset="0"/>
              <a:cs typeface="Rubik Light" panose="00000400000000000000" pitchFamily="2" charset="-79"/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4561358" y="1021864"/>
            <a:ext cx="1646441" cy="10421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4D10D96-D7E7-C38A-8F8D-BD3526AA11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3193"/>
          <a:stretch/>
        </p:blipFill>
        <p:spPr>
          <a:xfrm>
            <a:off x="0" y="0"/>
            <a:ext cx="4092606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BFAF297-896C-AC41-C5C8-08D3302B6A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5322" y="194028"/>
            <a:ext cx="1441804" cy="501289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00A57F5E-1999-CDED-3945-56D5702E9AB7}"/>
              </a:ext>
            </a:extLst>
          </p:cNvPr>
          <p:cNvSpPr txBox="1">
            <a:spLocks/>
          </p:cNvSpPr>
          <p:nvPr/>
        </p:nvSpPr>
        <p:spPr>
          <a:xfrm>
            <a:off x="4447714" y="1032285"/>
            <a:ext cx="3651682" cy="5012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b="1" dirty="0">
                <a:solidFill>
                  <a:srgbClr val="FFC000"/>
                </a:solidFill>
                <a:latin typeface="Gilroy ExtraBold" panose="00000900000000000000" pitchFamily="50" charset="-52"/>
                <a:ea typeface="Cambria" panose="02040503050406030204" pitchFamily="18" charset="0"/>
                <a:cs typeface="Rubik" panose="00000800000000000000" pitchFamily="2" charset="-79"/>
              </a:rPr>
              <a:t>НАПРАВЛЕНИЯ ДЕЯТЕЛЬНОСТИ: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75477D14-0C65-12B2-52B9-3EA38B43505D}"/>
              </a:ext>
            </a:extLst>
          </p:cNvPr>
          <p:cNvSpPr/>
          <p:nvPr/>
        </p:nvSpPr>
        <p:spPr>
          <a:xfrm>
            <a:off x="0" y="5477295"/>
            <a:ext cx="4092606" cy="1380705"/>
          </a:xfrm>
          <a:prstGeom prst="rect">
            <a:avLst/>
          </a:prstGeom>
          <a:solidFill>
            <a:schemeClr val="tx1"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923ED5E7-B13F-BCE9-775E-755C8E51A8A5}"/>
              </a:ext>
            </a:extLst>
          </p:cNvPr>
          <p:cNvSpPr txBox="1">
            <a:spLocks/>
          </p:cNvSpPr>
          <p:nvPr/>
        </p:nvSpPr>
        <p:spPr>
          <a:xfrm>
            <a:off x="25726" y="5477295"/>
            <a:ext cx="3272374" cy="130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>
                <a:solidFill>
                  <a:schemeClr val="bg1"/>
                </a:solidFill>
                <a:latin typeface="Gilroy ExtraBold" panose="00000900000000000000" pitchFamily="50" charset="-52"/>
                <a:ea typeface="Cambria" panose="02040503050406030204" pitchFamily="18" charset="0"/>
                <a:cs typeface="Rubik" panose="00000800000000000000" pitchFamily="2" charset="-79"/>
              </a:rPr>
              <a:t>КЛЮЧЕВЫЕ ЦИФРЫ:</a:t>
            </a:r>
          </a:p>
          <a:p>
            <a:endParaRPr lang="ru-RU" sz="2000" b="1" dirty="0">
              <a:solidFill>
                <a:schemeClr val="bg1"/>
              </a:solidFill>
              <a:latin typeface="Gilroy ExtraBold" panose="00000900000000000000" pitchFamily="50" charset="-52"/>
              <a:ea typeface="Cambria" panose="02040503050406030204" pitchFamily="18" charset="0"/>
              <a:cs typeface="Rubik" panose="00000800000000000000" pitchFamily="2" charset="-79"/>
            </a:endParaRPr>
          </a:p>
          <a:p>
            <a:r>
              <a:rPr lang="ru-RU" sz="1600" dirty="0">
                <a:solidFill>
                  <a:schemeClr val="bg1"/>
                </a:solidFill>
                <a:latin typeface="Gilroy Light" panose="00000400000000000000" pitchFamily="50" charset="-52"/>
                <a:ea typeface="Cambria" panose="02040503050406030204" pitchFamily="18" charset="0"/>
                <a:cs typeface="Rubik Light" panose="00000400000000000000" pitchFamily="2" charset="-79"/>
              </a:rPr>
              <a:t>2000 база технологических стартапов</a:t>
            </a:r>
          </a:p>
          <a:p>
            <a:r>
              <a:rPr lang="ru-RU" sz="1600" dirty="0">
                <a:solidFill>
                  <a:schemeClr val="bg1"/>
                </a:solidFill>
                <a:latin typeface="Gilroy Light" panose="00000400000000000000" pitchFamily="50" charset="-52"/>
                <a:ea typeface="Cambria" panose="02040503050406030204" pitchFamily="18" charset="0"/>
                <a:cs typeface="Rubik Light" panose="00000400000000000000" pitchFamily="2" charset="-79"/>
              </a:rPr>
              <a:t>280 млн рублей привлечено</a:t>
            </a:r>
          </a:p>
          <a:p>
            <a:r>
              <a:rPr lang="ru-RU" sz="1600" dirty="0">
                <a:solidFill>
                  <a:schemeClr val="bg1"/>
                </a:solidFill>
                <a:latin typeface="Gilroy Light" panose="00000400000000000000" pitchFamily="50" charset="-52"/>
                <a:ea typeface="Cambria" panose="02040503050406030204" pitchFamily="18" charset="0"/>
                <a:cs typeface="Rubik Light" panose="00000400000000000000" pitchFamily="2" charset="-79"/>
              </a:rPr>
              <a:t>45 резидентов Фонда «Сколково»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B0ECA6B-8BA3-78C9-4CEA-DEEBC90A9A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4967" y="232361"/>
            <a:ext cx="1601017" cy="445990"/>
          </a:xfrm>
          <a:prstGeom prst="rect">
            <a:avLst/>
          </a:prstGeom>
        </p:spPr>
      </p:pic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8708E627-6BF9-D337-8743-2F5C798F2D95}"/>
              </a:ext>
            </a:extLst>
          </p:cNvPr>
          <p:cNvSpPr/>
          <p:nvPr/>
        </p:nvSpPr>
        <p:spPr>
          <a:xfrm>
            <a:off x="4503371" y="2322397"/>
            <a:ext cx="1393793" cy="336968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tx1"/>
                </a:solidFill>
                <a:latin typeface="Gilroy Light" panose="00000400000000000000" pitchFamily="50" charset="-52"/>
              </a:rPr>
              <a:t>ФИРОН-ТМ</a:t>
            </a:r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D0A3B9B9-453F-5CE7-B3EC-70AF23375891}"/>
              </a:ext>
            </a:extLst>
          </p:cNvPr>
          <p:cNvSpPr/>
          <p:nvPr/>
        </p:nvSpPr>
        <p:spPr>
          <a:xfrm>
            <a:off x="4503371" y="1426752"/>
            <a:ext cx="1393793" cy="336968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tx1"/>
                </a:solidFill>
                <a:latin typeface="Gilroy Light" panose="00000400000000000000" pitchFamily="50" charset="-52"/>
              </a:rPr>
              <a:t>ОБУЧЕНИЕ</a:t>
            </a:r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9670BC59-91C0-D625-8184-473BCB69F6AA}"/>
              </a:ext>
            </a:extLst>
          </p:cNvPr>
          <p:cNvSpPr/>
          <p:nvPr/>
        </p:nvSpPr>
        <p:spPr>
          <a:xfrm>
            <a:off x="4481411" y="3391936"/>
            <a:ext cx="1806334" cy="336968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tx1"/>
                </a:solidFill>
                <a:latin typeface="Gilroy Light" panose="00000400000000000000" pitchFamily="50" charset="-52"/>
              </a:rPr>
              <a:t>МЕРОПРИЯТИЯ</a:t>
            </a:r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C78C6FC1-1A8B-75DD-E29B-2F0F4AE8ABDD}"/>
              </a:ext>
            </a:extLst>
          </p:cNvPr>
          <p:cNvSpPr/>
          <p:nvPr/>
        </p:nvSpPr>
        <p:spPr>
          <a:xfrm>
            <a:off x="4503371" y="5999163"/>
            <a:ext cx="4052384" cy="336968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tx1"/>
                </a:solidFill>
                <a:latin typeface="Gilroy Light" panose="00000400000000000000" pitchFamily="50" charset="-52"/>
              </a:rPr>
              <a:t>ЦЕНТР ПРЕДГРАНТОВОЙ ЭКСПЕРТИЗЫ</a:t>
            </a:r>
          </a:p>
        </p:txBody>
      </p:sp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id="{24A74ACE-0E98-6DB9-5D82-DA1C082A5912}"/>
              </a:ext>
            </a:extLst>
          </p:cNvPr>
          <p:cNvSpPr/>
          <p:nvPr/>
        </p:nvSpPr>
        <p:spPr>
          <a:xfrm>
            <a:off x="4503371" y="5261825"/>
            <a:ext cx="2903559" cy="336968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tx1"/>
                </a:solidFill>
                <a:latin typeface="Gilroy Light" panose="00000400000000000000" pitchFamily="50" charset="-52"/>
              </a:rPr>
              <a:t>ОБСЛУЖИВАНИЕ БИЗНЕСА</a:t>
            </a:r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90CA5098-98AA-67D4-01E4-333D0BA918F1}"/>
              </a:ext>
            </a:extLst>
          </p:cNvPr>
          <p:cNvSpPr/>
          <p:nvPr/>
        </p:nvSpPr>
        <p:spPr>
          <a:xfrm>
            <a:off x="4496812" y="4330013"/>
            <a:ext cx="2389858" cy="336968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tx1"/>
                </a:solidFill>
                <a:latin typeface="Gilroy Light" panose="00000400000000000000" pitchFamily="50" charset="-52"/>
              </a:rPr>
              <a:t>КОВОРКИНГ «РУБИН»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F722F60A-AC41-2E23-18B0-09DA7BDDEA3F}"/>
              </a:ext>
            </a:extLst>
          </p:cNvPr>
          <p:cNvSpPr/>
          <p:nvPr/>
        </p:nvSpPr>
        <p:spPr>
          <a:xfrm>
            <a:off x="13921" y="12328"/>
            <a:ext cx="4092606" cy="600284"/>
          </a:xfrm>
          <a:prstGeom prst="rect">
            <a:avLst/>
          </a:prstGeom>
          <a:solidFill>
            <a:schemeClr val="tx1"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C3CC3B5-FBD5-F26F-F1A3-F064B5AA92EF}"/>
              </a:ext>
            </a:extLst>
          </p:cNvPr>
          <p:cNvSpPr txBox="1"/>
          <p:nvPr/>
        </p:nvSpPr>
        <p:spPr>
          <a:xfrm>
            <a:off x="52370" y="-33719"/>
            <a:ext cx="34650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chemeClr val="bg1"/>
                </a:solidFill>
                <a:latin typeface="Gilroy ExtraBold" panose="00000900000000000000" pitchFamily="50" charset="-52"/>
                <a:ea typeface="Cambria" panose="02040503050406030204" pitchFamily="18" charset="0"/>
                <a:cs typeface="Rubik" panose="00000800000000000000" pitchFamily="2" charset="-79"/>
              </a:rPr>
              <a:t>О КОМПАНИИ</a:t>
            </a:r>
          </a:p>
        </p:txBody>
      </p:sp>
    </p:spTree>
    <p:extLst>
      <p:ext uri="{BB962C8B-B14F-4D97-AF65-F5344CB8AC3E}">
        <p14:creationId xmlns:p14="http://schemas.microsoft.com/office/powerpoint/2010/main" val="23906594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0132AE0-0276-2E60-F83B-FD2B172CC608}"/>
              </a:ext>
            </a:extLst>
          </p:cNvPr>
          <p:cNvSpPr txBox="1"/>
          <p:nvPr/>
        </p:nvSpPr>
        <p:spPr>
          <a:xfrm>
            <a:off x="741483" y="1109890"/>
            <a:ext cx="457263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b="1" dirty="0">
                <a:latin typeface="Gilroy ExtraBold" panose="00000900000000000000" pitchFamily="50" charset="-52"/>
                <a:ea typeface="Cambria" panose="02040503050406030204" pitchFamily="18" charset="0"/>
                <a:cs typeface="Rubik" panose="00000800000000000000" pitchFamily="2" charset="-79"/>
              </a:rPr>
              <a:t>МЕРОПРИЯТИЯ </a:t>
            </a:r>
            <a:br>
              <a:rPr lang="ru-RU" sz="3600" b="1" dirty="0">
                <a:latin typeface="Gilroy ExtraBold" panose="00000900000000000000" pitchFamily="50" charset="-52"/>
                <a:ea typeface="Cambria" panose="02040503050406030204" pitchFamily="18" charset="0"/>
                <a:cs typeface="Rubik" panose="00000800000000000000" pitchFamily="2" charset="-79"/>
              </a:rPr>
            </a:br>
            <a:r>
              <a:rPr lang="ru-RU" sz="2800" b="1" dirty="0">
                <a:latin typeface="Gilroy ExtraBold" panose="00000900000000000000" pitchFamily="50" charset="-52"/>
                <a:ea typeface="Cambria" panose="02040503050406030204" pitchFamily="18" charset="0"/>
                <a:cs typeface="Rubik" panose="00000800000000000000" pitchFamily="2" charset="-79"/>
              </a:rPr>
              <a:t>ДЛЯ ВОЛОНТЕРОВ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523DDE4-D520-95DA-AE75-0B794E112D7E}"/>
              </a:ext>
            </a:extLst>
          </p:cNvPr>
          <p:cNvSpPr txBox="1"/>
          <p:nvPr/>
        </p:nvSpPr>
        <p:spPr>
          <a:xfrm>
            <a:off x="741483" y="2304264"/>
            <a:ext cx="37901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Форумы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Фестивали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Образовательные мероприятия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Проектные интенсивы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95BD17D-B8E5-FFD9-CCD7-582AD5B8983D}"/>
              </a:ext>
            </a:extLst>
          </p:cNvPr>
          <p:cNvSpPr txBox="1"/>
          <p:nvPr/>
        </p:nvSpPr>
        <p:spPr>
          <a:xfrm>
            <a:off x="741483" y="3864817"/>
            <a:ext cx="457263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b="1" dirty="0">
                <a:latin typeface="Gilroy ExtraBold" panose="00000900000000000000" pitchFamily="50" charset="-52"/>
                <a:ea typeface="Cambria" panose="02040503050406030204" pitchFamily="18" charset="0"/>
                <a:cs typeface="Rubik" panose="00000800000000000000" pitchFamily="2" charset="-79"/>
              </a:rPr>
              <a:t>ВАКАНСИИ </a:t>
            </a:r>
            <a:br>
              <a:rPr lang="ru-RU" sz="3600" b="1" dirty="0">
                <a:latin typeface="Gilroy ExtraBold" panose="00000900000000000000" pitchFamily="50" charset="-52"/>
                <a:ea typeface="Cambria" panose="02040503050406030204" pitchFamily="18" charset="0"/>
                <a:cs typeface="Rubik" panose="00000800000000000000" pitchFamily="2" charset="-79"/>
              </a:rPr>
            </a:br>
            <a:r>
              <a:rPr lang="ru-RU" sz="2800" b="1" dirty="0">
                <a:latin typeface="Gilroy ExtraBold" panose="00000900000000000000" pitchFamily="50" charset="-52"/>
                <a:ea typeface="Cambria" panose="02040503050406030204" pitchFamily="18" charset="0"/>
                <a:cs typeface="Rubik" panose="00000800000000000000" pitchFamily="2" charset="-79"/>
              </a:rPr>
              <a:t>ДЛЯ ВОЛОНТЕРОВ</a:t>
            </a:r>
            <a:endParaRPr lang="ru-RU" sz="3600" b="1" dirty="0">
              <a:latin typeface="Gilroy ExtraBold" panose="00000900000000000000" pitchFamily="50" charset="-52"/>
              <a:ea typeface="Cambria" panose="02040503050406030204" pitchFamily="18" charset="0"/>
              <a:cs typeface="Rubik" panose="00000800000000000000" pitchFamily="2" charset="-79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034EB2-0478-DC32-B55D-354CCEDFB021}"/>
              </a:ext>
            </a:extLst>
          </p:cNvPr>
          <p:cNvSpPr txBox="1"/>
          <p:nvPr/>
        </p:nvSpPr>
        <p:spPr>
          <a:xfrm>
            <a:off x="741483" y="5042034"/>
            <a:ext cx="379012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Волонтер регистрации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Администратор офиса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Контролер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Помощник в зале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Ассистент мероприятия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17A3CE5-8EC1-2AD2-9F1F-2C9DE0862003}"/>
              </a:ext>
            </a:extLst>
          </p:cNvPr>
          <p:cNvSpPr txBox="1"/>
          <p:nvPr/>
        </p:nvSpPr>
        <p:spPr>
          <a:xfrm>
            <a:off x="6704641" y="3471132"/>
            <a:ext cx="4572638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b="1" dirty="0">
                <a:latin typeface="Gilroy ExtraBold" panose="00000900000000000000" pitchFamily="50" charset="-52"/>
                <a:ea typeface="Cambria" panose="02040503050406030204" pitchFamily="18" charset="0"/>
                <a:cs typeface="Rubik" panose="00000800000000000000" pitchFamily="2" charset="-79"/>
              </a:rPr>
              <a:t>ПРЕДЛАГАЕМЫЕ УСЛОВИЯ </a:t>
            </a:r>
            <a:br>
              <a:rPr lang="ru-RU" sz="3600" b="1" dirty="0">
                <a:latin typeface="Gilroy ExtraBold" panose="00000900000000000000" pitchFamily="50" charset="-52"/>
                <a:ea typeface="Cambria" panose="02040503050406030204" pitchFamily="18" charset="0"/>
                <a:cs typeface="Rubik" panose="00000800000000000000" pitchFamily="2" charset="-79"/>
              </a:rPr>
            </a:br>
            <a:r>
              <a:rPr lang="ru-RU" sz="2800" b="1" dirty="0">
                <a:latin typeface="Gilroy ExtraBold" panose="00000900000000000000" pitchFamily="50" charset="-52"/>
                <a:ea typeface="Cambria" panose="02040503050406030204" pitchFamily="18" charset="0"/>
                <a:cs typeface="Rubik" panose="00000800000000000000" pitchFamily="2" charset="-79"/>
              </a:rPr>
              <a:t>ДЛЯ ВОЛОНТЕРОВ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2746C18-1F96-8E82-5AD1-1D9216504CEF}"/>
              </a:ext>
            </a:extLst>
          </p:cNvPr>
          <p:cNvSpPr txBox="1"/>
          <p:nvPr/>
        </p:nvSpPr>
        <p:spPr>
          <a:xfrm>
            <a:off x="6704641" y="5113751"/>
            <a:ext cx="379012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Бесплатное питание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Благодарности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Фирменная раздатка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Бесплатное посещение мероприятий коворкинга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EDF23E2-0397-8D2D-E1A8-3C6B061776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4641" y="573082"/>
            <a:ext cx="4161821" cy="27685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FCDC31B-5F95-794C-CB3B-A68281B4A5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483" y="350087"/>
            <a:ext cx="1441804" cy="50128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968D7C9-3407-1F80-F5F8-E4F15E3D38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0898" y="350087"/>
            <a:ext cx="1601017" cy="445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3960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DC6FC2B-72AD-CB6F-9EA2-AD210F357E0E}"/>
              </a:ext>
            </a:extLst>
          </p:cNvPr>
          <p:cNvSpPr txBox="1"/>
          <p:nvPr/>
        </p:nvSpPr>
        <p:spPr>
          <a:xfrm>
            <a:off x="741482" y="1579568"/>
            <a:ext cx="1219263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b="1" dirty="0">
                <a:latin typeface="Gilroy ExtraBold" panose="00000900000000000000" pitchFamily="50" charset="-52"/>
                <a:ea typeface="Cambria" panose="02040503050406030204" pitchFamily="18" charset="0"/>
                <a:cs typeface="Rubik" panose="00000800000000000000" pitchFamily="2" charset="-79"/>
              </a:rPr>
              <a:t>СОГЛАСНО СТАТИСТИКЕ С 2020 ГОДА В АНО «ФИРОН»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4AF08EF-D334-E10B-56F0-8182FDD523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483" y="573082"/>
            <a:ext cx="1441804" cy="50128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051A235-19B4-CE9A-C2AC-D9E60B2E51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0898" y="628381"/>
            <a:ext cx="1601017" cy="44599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EB8D462-D9CB-D9C6-60AC-7D1231B6FB34}"/>
              </a:ext>
            </a:extLst>
          </p:cNvPr>
          <p:cNvSpPr txBox="1"/>
          <p:nvPr/>
        </p:nvSpPr>
        <p:spPr>
          <a:xfrm>
            <a:off x="741481" y="2784877"/>
            <a:ext cx="547378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rgbClr val="FFC000"/>
                </a:solidFill>
                <a:latin typeface="Gilroy ExtraBold" panose="00000900000000000000" pitchFamily="50" charset="-52"/>
                <a:ea typeface="Cambria" panose="02040503050406030204" pitchFamily="18" charset="0"/>
                <a:cs typeface="Rubik" panose="00000800000000000000" pitchFamily="2" charset="-79"/>
              </a:rPr>
              <a:t>Создано </a:t>
            </a:r>
          </a:p>
          <a:p>
            <a:r>
              <a:rPr lang="ru-RU" sz="3200" b="1" dirty="0">
                <a:latin typeface="Gilroy ExtraBold" panose="00000900000000000000" pitchFamily="50" charset="-52"/>
                <a:ea typeface="Cambria" panose="02040503050406030204" pitchFamily="18" charset="0"/>
                <a:cs typeface="Rubik" panose="00000800000000000000" pitchFamily="2" charset="-79"/>
              </a:rPr>
              <a:t>20 ДОБРЫХ ДЕЛ</a:t>
            </a:r>
          </a:p>
          <a:p>
            <a:r>
              <a:rPr lang="ru-RU" sz="3200" b="1" dirty="0">
                <a:latin typeface="Gilroy ExtraBold" panose="00000900000000000000" pitchFamily="50" charset="-52"/>
                <a:ea typeface="Cambria" panose="02040503050406030204" pitchFamily="18" charset="0"/>
                <a:cs typeface="Rubik" panose="00000800000000000000" pitchFamily="2" charset="-79"/>
              </a:rPr>
              <a:t>28 ВАКАНСИЙ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402408A-FDEE-CCD6-2134-268397DE53F3}"/>
              </a:ext>
            </a:extLst>
          </p:cNvPr>
          <p:cNvSpPr txBox="1"/>
          <p:nvPr/>
        </p:nvSpPr>
        <p:spPr>
          <a:xfrm>
            <a:off x="741481" y="4623873"/>
            <a:ext cx="547378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rgbClr val="FFC000"/>
                </a:solidFill>
                <a:latin typeface="Gilroy ExtraBold" panose="00000900000000000000" pitchFamily="50" charset="-52"/>
                <a:ea typeface="Cambria" panose="02040503050406030204" pitchFamily="18" charset="0"/>
                <a:cs typeface="Rubik" panose="00000800000000000000" pitchFamily="2" charset="-79"/>
              </a:rPr>
              <a:t>Рассмотрено </a:t>
            </a:r>
          </a:p>
          <a:p>
            <a:r>
              <a:rPr lang="ru-RU" sz="3200" b="1" dirty="0">
                <a:latin typeface="Gilroy ExtraBold" panose="00000900000000000000" pitchFamily="50" charset="-52"/>
                <a:ea typeface="Cambria" panose="02040503050406030204" pitchFamily="18" charset="0"/>
                <a:cs typeface="Rubik" panose="00000800000000000000" pitchFamily="2" charset="-79"/>
              </a:rPr>
              <a:t>88 ЗАЯВОК НА ВАКАНСИИ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81F4C53-E3B1-7C2A-3F70-121801D1D1FF}"/>
              </a:ext>
            </a:extLst>
          </p:cNvPr>
          <p:cNvSpPr txBox="1"/>
          <p:nvPr/>
        </p:nvSpPr>
        <p:spPr>
          <a:xfrm>
            <a:off x="7036265" y="2846432"/>
            <a:ext cx="5473787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FFC000"/>
                </a:solidFill>
                <a:latin typeface="Gilroy ExtraBold" panose="00000900000000000000" pitchFamily="50" charset="-52"/>
                <a:ea typeface="Cambria" panose="02040503050406030204" pitchFamily="18" charset="0"/>
                <a:cs typeface="Rubik" panose="00000800000000000000" pitchFamily="2" charset="-79"/>
              </a:rPr>
              <a:t>71</a:t>
            </a:r>
            <a:r>
              <a:rPr lang="ru-RU" sz="3200" b="1" dirty="0">
                <a:latin typeface="Gilroy ExtraBold" panose="00000900000000000000" pitchFamily="50" charset="-52"/>
                <a:ea typeface="Cambria" panose="02040503050406030204" pitchFamily="18" charset="0"/>
                <a:cs typeface="Rubik" panose="00000800000000000000" pitchFamily="2" charset="-79"/>
              </a:rPr>
              <a:t> </a:t>
            </a:r>
          </a:p>
          <a:p>
            <a:r>
              <a:rPr lang="ru-RU" sz="2000" b="1" dirty="0">
                <a:latin typeface="Gilroy ExtraBold" panose="00000900000000000000" pitchFamily="50" charset="-52"/>
                <a:ea typeface="Cambria" panose="02040503050406030204" pitchFamily="18" charset="0"/>
                <a:cs typeface="Rubik" panose="00000800000000000000" pitchFamily="2" charset="-79"/>
              </a:rPr>
              <a:t>ВОЛОНТЕРОВ ГОТОВЫХ ПОМОГАТЬ </a:t>
            </a:r>
            <a:br>
              <a:rPr lang="ru-RU" sz="2000" b="1" dirty="0">
                <a:latin typeface="Gilroy ExtraBold" panose="00000900000000000000" pitchFamily="50" charset="-52"/>
                <a:ea typeface="Cambria" panose="02040503050406030204" pitchFamily="18" charset="0"/>
                <a:cs typeface="Rubik" panose="00000800000000000000" pitchFamily="2" charset="-79"/>
              </a:rPr>
            </a:br>
            <a:r>
              <a:rPr lang="ru-RU" sz="2000" b="1" dirty="0">
                <a:latin typeface="Gilroy ExtraBold" panose="00000900000000000000" pitchFamily="50" charset="-52"/>
                <a:ea typeface="Cambria" panose="02040503050406030204" pitchFamily="18" charset="0"/>
                <a:cs typeface="Rubik" panose="00000800000000000000" pitchFamily="2" charset="-79"/>
              </a:rPr>
              <a:t>И УЧАСТВОВАВШИХ В ДОБРЫХ ДЕЛАХ ОРГАНИЗАЦИИ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8365EA6-8D89-4DCF-EA44-73E44008CE9C}"/>
              </a:ext>
            </a:extLst>
          </p:cNvPr>
          <p:cNvSpPr txBox="1"/>
          <p:nvPr/>
        </p:nvSpPr>
        <p:spPr>
          <a:xfrm>
            <a:off x="7036265" y="4808539"/>
            <a:ext cx="547378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FFC000"/>
                </a:solidFill>
                <a:latin typeface="Gilroy ExtraBold" panose="00000900000000000000" pitchFamily="50" charset="-52"/>
                <a:ea typeface="Cambria" panose="02040503050406030204" pitchFamily="18" charset="0"/>
                <a:cs typeface="Rubik" panose="00000800000000000000" pitchFamily="2" charset="-79"/>
              </a:rPr>
              <a:t>655.00</a:t>
            </a:r>
          </a:p>
          <a:p>
            <a:r>
              <a:rPr lang="ru-RU" sz="3200" b="1" dirty="0">
                <a:latin typeface="Gilroy ExtraBold" panose="00000900000000000000" pitchFamily="50" charset="-52"/>
                <a:ea typeface="Cambria" panose="02040503050406030204" pitchFamily="18" charset="0"/>
                <a:cs typeface="Rubik" panose="00000800000000000000" pitchFamily="2" charset="-79"/>
              </a:rPr>
              <a:t>ЧАСОВ ПОМОЩИ</a:t>
            </a:r>
          </a:p>
        </p:txBody>
      </p:sp>
    </p:spTree>
    <p:extLst>
      <p:ext uri="{BB962C8B-B14F-4D97-AF65-F5344CB8AC3E}">
        <p14:creationId xmlns:p14="http://schemas.microsoft.com/office/powerpoint/2010/main" val="5912143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AC4B9C9-2A71-4D42-4B32-48F0B99622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483" y="573082"/>
            <a:ext cx="1441804" cy="50128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228A0AE-B51A-C2EB-D444-8812F3BFF8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0898" y="628381"/>
            <a:ext cx="1601017" cy="4459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0AB5CA9-DC87-B84F-DD80-B8A1C8C7B956}"/>
              </a:ext>
            </a:extLst>
          </p:cNvPr>
          <p:cNvSpPr txBox="1"/>
          <p:nvPr/>
        </p:nvSpPr>
        <p:spPr>
          <a:xfrm>
            <a:off x="657011" y="1184852"/>
            <a:ext cx="1219263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latin typeface="Gilroy ExtraBold" panose="00000900000000000000" pitchFamily="50" charset="-52"/>
                <a:ea typeface="Cambria" panose="02040503050406030204" pitchFamily="18" charset="0"/>
                <a:cs typeface="Rubik" panose="00000800000000000000" pitchFamily="2" charset="-79"/>
              </a:rPr>
              <a:t>МАСШТАБНЫЕ</a:t>
            </a:r>
            <a:r>
              <a:rPr lang="ru-RU" sz="2800" b="1" dirty="0">
                <a:latin typeface="Gilroy ExtraBold" panose="00000900000000000000" pitchFamily="50" charset="-52"/>
                <a:ea typeface="Cambria" panose="02040503050406030204" pitchFamily="18" charset="0"/>
                <a:cs typeface="Rubik" panose="00000800000000000000" pitchFamily="2" charset="-79"/>
              </a:rPr>
              <a:t> </a:t>
            </a:r>
            <a:r>
              <a:rPr lang="ru-RU" sz="2400" b="1" dirty="0">
                <a:latin typeface="Gilroy ExtraBold" panose="00000900000000000000" pitchFamily="50" charset="-52"/>
                <a:ea typeface="Cambria" panose="02040503050406030204" pitchFamily="18" charset="0"/>
                <a:cs typeface="Rubik" panose="00000800000000000000" pitchFamily="2" charset="-79"/>
              </a:rPr>
              <a:t>МЕРОПРИЯТИЯ АНО «ФИРОН»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7815382-6F33-2E2F-38D5-C1566ACBB031}"/>
              </a:ext>
            </a:extLst>
          </p:cNvPr>
          <p:cNvSpPr txBox="1"/>
          <p:nvPr/>
        </p:nvSpPr>
        <p:spPr>
          <a:xfrm>
            <a:off x="686477" y="1888664"/>
            <a:ext cx="64670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Фестиваль идей и технологий RUKAMI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A629897-B647-656E-A20D-EE54F1E8009B}"/>
              </a:ext>
            </a:extLst>
          </p:cNvPr>
          <p:cNvSpPr txBox="1"/>
          <p:nvPr/>
        </p:nvSpPr>
        <p:spPr>
          <a:xfrm>
            <a:off x="686477" y="2287696"/>
            <a:ext cx="646706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0" i="0" dirty="0">
                <a:solidFill>
                  <a:srgbClr val="6A6E72"/>
                </a:solidFill>
                <a:effectLst/>
                <a:highlight>
                  <a:srgbClr val="F9F9F9"/>
                </a:highlight>
                <a:latin typeface="PT Sans" panose="020B0503020203020204" pitchFamily="34" charset="-52"/>
              </a:rPr>
              <a:t>5 – 6 сентября 2020</a:t>
            </a:r>
            <a:endParaRPr lang="ru-RU" sz="1400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5CFA73A-F826-5D81-9FA6-8582CB3674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47802" y="372652"/>
            <a:ext cx="2874100" cy="202734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71AD24C-B4E6-F83D-4694-F8456C410E30}"/>
              </a:ext>
            </a:extLst>
          </p:cNvPr>
          <p:cNvSpPr txBox="1"/>
          <p:nvPr/>
        </p:nvSpPr>
        <p:spPr>
          <a:xfrm>
            <a:off x="686477" y="2782669"/>
            <a:ext cx="64670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Региональный этап конкурса "ШУСТРИК" в Ростовской области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9EAFF30-4F9D-0367-8039-7BA9A8553D97}"/>
              </a:ext>
            </a:extLst>
          </p:cNvPr>
          <p:cNvSpPr txBox="1"/>
          <p:nvPr/>
        </p:nvSpPr>
        <p:spPr>
          <a:xfrm>
            <a:off x="686477" y="3185308"/>
            <a:ext cx="867315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6A6E72"/>
                </a:solidFill>
                <a:highlight>
                  <a:srgbClr val="F9F9F9"/>
                </a:highlight>
                <a:latin typeface="PT Sans" panose="020B0503020203020204" pitchFamily="34" charset="-52"/>
              </a:rPr>
              <a:t>27 мая 2021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8421927-F11F-1216-CD9F-0ADE99DE7365}"/>
              </a:ext>
            </a:extLst>
          </p:cNvPr>
          <p:cNvSpPr txBox="1"/>
          <p:nvPr/>
        </p:nvSpPr>
        <p:spPr>
          <a:xfrm>
            <a:off x="1909616" y="3185308"/>
            <a:ext cx="867315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6A6E72"/>
                </a:solidFill>
                <a:highlight>
                  <a:srgbClr val="F9F9F9"/>
                </a:highlight>
                <a:latin typeface="PT Sans" panose="020B0503020203020204" pitchFamily="34" charset="-52"/>
              </a:rPr>
              <a:t>17 мая 2024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5D65BCBC-7EB7-7125-3C1C-F956266786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7802" y="2398569"/>
            <a:ext cx="2874100" cy="1931158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B19EC069-BBB2-89A3-4CA5-C0B6E5B3AA8C}"/>
              </a:ext>
            </a:extLst>
          </p:cNvPr>
          <p:cNvSpPr txBox="1"/>
          <p:nvPr/>
        </p:nvSpPr>
        <p:spPr>
          <a:xfrm>
            <a:off x="657011" y="3673677"/>
            <a:ext cx="64670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Студенческий стартап от Представительства Фонда содействия инновациям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BF584FE-AAF7-2310-CB6C-4D0DC483C89B}"/>
              </a:ext>
            </a:extLst>
          </p:cNvPr>
          <p:cNvSpPr txBox="1"/>
          <p:nvPr/>
        </p:nvSpPr>
        <p:spPr>
          <a:xfrm>
            <a:off x="657011" y="4403246"/>
            <a:ext cx="819548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6A6E72"/>
                </a:solidFill>
                <a:highlight>
                  <a:srgbClr val="F9F9F9"/>
                </a:highlight>
                <a:latin typeface="PT Sans" panose="020B0503020203020204" pitchFamily="34" charset="-52"/>
              </a:rPr>
              <a:t>27 мая – 11 июня 2024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4645697-9F89-C851-44D5-9760331D831E}"/>
              </a:ext>
            </a:extLst>
          </p:cNvPr>
          <p:cNvSpPr txBox="1"/>
          <p:nvPr/>
        </p:nvSpPr>
        <p:spPr>
          <a:xfrm>
            <a:off x="617255" y="4869824"/>
            <a:ext cx="64670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Стартап-тур от Фонда «Сколково»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9F2D26A-73E1-E22F-3611-8E4270D4343F}"/>
              </a:ext>
            </a:extLst>
          </p:cNvPr>
          <p:cNvSpPr txBox="1"/>
          <p:nvPr/>
        </p:nvSpPr>
        <p:spPr>
          <a:xfrm>
            <a:off x="657011" y="5279176"/>
            <a:ext cx="819548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6A6E72"/>
                </a:solidFill>
                <a:highlight>
                  <a:srgbClr val="F9F9F9"/>
                </a:highlight>
                <a:latin typeface="PT Sans" panose="020B0503020203020204" pitchFamily="34" charset="-52"/>
              </a:rPr>
              <a:t>25 апреля 2024</a:t>
            </a:r>
          </a:p>
        </p:txBody>
      </p:sp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D473F21C-D0D9-7226-31BA-67B89F9091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7802" y="4320008"/>
            <a:ext cx="2874100" cy="1931158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8DE7A665-D4E8-55A1-19FB-11F6ED1D533E}"/>
              </a:ext>
            </a:extLst>
          </p:cNvPr>
          <p:cNvSpPr txBox="1"/>
          <p:nvPr/>
        </p:nvSpPr>
        <p:spPr>
          <a:xfrm>
            <a:off x="630547" y="5736607"/>
            <a:ext cx="64273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Южный инновационный форум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763C733-08C9-83FF-564C-F43F2718C3E9}"/>
              </a:ext>
            </a:extLst>
          </p:cNvPr>
          <p:cNvSpPr txBox="1"/>
          <p:nvPr/>
        </p:nvSpPr>
        <p:spPr>
          <a:xfrm>
            <a:off x="657011" y="6127622"/>
            <a:ext cx="642730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6A6E72"/>
                </a:solidFill>
                <a:highlight>
                  <a:srgbClr val="F9F9F9"/>
                </a:highlight>
                <a:latin typeface="PT Sans" panose="020B0503020203020204" pitchFamily="34" charset="-52"/>
              </a:rPr>
              <a:t>13 – 14 июня 2024</a:t>
            </a:r>
          </a:p>
        </p:txBody>
      </p:sp>
    </p:spTree>
    <p:extLst>
      <p:ext uri="{BB962C8B-B14F-4D97-AF65-F5344CB8AC3E}">
        <p14:creationId xmlns:p14="http://schemas.microsoft.com/office/powerpoint/2010/main" val="40894429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E5132E0-C42C-6C72-2002-F93A9468ED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483" y="573082"/>
            <a:ext cx="1441804" cy="50128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9EA3D56-D310-D518-D4BA-A94D942F0B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0898" y="628381"/>
            <a:ext cx="1601017" cy="4459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9FEF6F-DB0C-C4DD-F300-9187495A92E8}"/>
              </a:ext>
            </a:extLst>
          </p:cNvPr>
          <p:cNvSpPr txBox="1"/>
          <p:nvPr/>
        </p:nvSpPr>
        <p:spPr>
          <a:xfrm>
            <a:off x="643755" y="1644199"/>
            <a:ext cx="121926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latin typeface="Gilroy ExtraBold" panose="00000900000000000000" pitchFamily="50" charset="-52"/>
                <a:ea typeface="Cambria" panose="02040503050406030204" pitchFamily="18" charset="0"/>
                <a:cs typeface="Rubik" panose="00000800000000000000" pitchFamily="2" charset="-79"/>
              </a:rPr>
              <a:t>ВОЛОНТЕРЫ АНО «ФИРОН»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8B01C2B-9A63-F0D5-2832-133C03C8E938}"/>
              </a:ext>
            </a:extLst>
          </p:cNvPr>
          <p:cNvSpPr txBox="1"/>
          <p:nvPr/>
        </p:nvSpPr>
        <p:spPr>
          <a:xfrm>
            <a:off x="643755" y="2717824"/>
            <a:ext cx="42727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Студенты в возрасте от 17 до 30 лет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717DE44-AD0A-B6FB-C2B7-97090BD09920}"/>
              </a:ext>
            </a:extLst>
          </p:cNvPr>
          <p:cNvSpPr txBox="1"/>
          <p:nvPr/>
        </p:nvSpPr>
        <p:spPr>
          <a:xfrm>
            <a:off x="643755" y="3170680"/>
            <a:ext cx="42727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Серебряные волонтеры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DDBD6C4-B2FA-CFBA-D0E7-70B1C09F444E}"/>
              </a:ext>
            </a:extLst>
          </p:cNvPr>
          <p:cNvSpPr txBox="1"/>
          <p:nvPr/>
        </p:nvSpPr>
        <p:spPr>
          <a:xfrm>
            <a:off x="643755" y="2274341"/>
            <a:ext cx="42727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Школьники в возрасте от 16 до 18 лет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CD36FF5-B2DE-25EB-81AB-1DE09ADB49FB}"/>
              </a:ext>
            </a:extLst>
          </p:cNvPr>
          <p:cNvSpPr txBox="1"/>
          <p:nvPr/>
        </p:nvSpPr>
        <p:spPr>
          <a:xfrm>
            <a:off x="643758" y="4170154"/>
            <a:ext cx="121926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latin typeface="Gilroy ExtraBold" panose="00000900000000000000" pitchFamily="50" charset="-52"/>
                <a:ea typeface="Cambria" panose="02040503050406030204" pitchFamily="18" charset="0"/>
                <a:cs typeface="Rubik" panose="00000800000000000000" pitchFamily="2" charset="-79"/>
              </a:rPr>
              <a:t>ПАРТНЕРСТВО С ВОЛОНТЕРСКИМИ ЦЕНТРАМИ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791F045-F5B4-CE95-1C6F-21D93F71B7FB}"/>
              </a:ext>
            </a:extLst>
          </p:cNvPr>
          <p:cNvSpPr txBox="1"/>
          <p:nvPr/>
        </p:nvSpPr>
        <p:spPr>
          <a:xfrm>
            <a:off x="643757" y="4868834"/>
            <a:ext cx="7837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«Волонтерский центр ЮФУ», Южный федеральный университет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7F53D40-17E3-23C6-867A-697D8F439A63}"/>
              </a:ext>
            </a:extLst>
          </p:cNvPr>
          <p:cNvSpPr txBox="1"/>
          <p:nvPr/>
        </p:nvSpPr>
        <p:spPr>
          <a:xfrm>
            <a:off x="643756" y="5311725"/>
            <a:ext cx="7837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«</a:t>
            </a:r>
            <a:r>
              <a:rPr lang="ru-RU" b="0" i="0" dirty="0">
                <a:solidFill>
                  <a:srgbClr val="212529"/>
                </a:solidFill>
                <a:effectLst/>
                <a:highlight>
                  <a:srgbClr val="FFFFFF"/>
                </a:highlight>
                <a:latin typeface="EuclidCircularB"/>
              </a:rPr>
              <a:t>Горящие сердца</a:t>
            </a:r>
            <a:r>
              <a:rPr lang="ru-RU" dirty="0"/>
              <a:t>», Донской государственный технический университет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99E587B-4FE1-B2AE-92D2-E26ADD9E93DB}"/>
              </a:ext>
            </a:extLst>
          </p:cNvPr>
          <p:cNvSpPr txBox="1"/>
          <p:nvPr/>
        </p:nvSpPr>
        <p:spPr>
          <a:xfrm>
            <a:off x="643755" y="5752180"/>
            <a:ext cx="9984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«</a:t>
            </a:r>
            <a:r>
              <a:rPr lang="ru-RU" b="0" i="0" dirty="0">
                <a:solidFill>
                  <a:srgbClr val="212529"/>
                </a:solidFill>
                <a:effectLst/>
                <a:highlight>
                  <a:srgbClr val="FFFFFF"/>
                </a:highlight>
                <a:latin typeface="EuclidCircularB"/>
              </a:rPr>
              <a:t>Волонтерский комитет</a:t>
            </a:r>
            <a:r>
              <a:rPr lang="ru-RU" dirty="0"/>
              <a:t>», </a:t>
            </a:r>
            <a:r>
              <a:rPr lang="ru-RU" b="0" i="0" dirty="0">
                <a:solidFill>
                  <a:srgbClr val="212529"/>
                </a:solidFill>
                <a:effectLst/>
                <a:highlight>
                  <a:srgbClr val="FFFFFF"/>
                </a:highlight>
                <a:latin typeface="EuclidCircularB"/>
              </a:rPr>
              <a:t>Ростовский государственный экономический </a:t>
            </a:r>
            <a:r>
              <a:rPr lang="ru-RU" dirty="0">
                <a:solidFill>
                  <a:srgbClr val="212529"/>
                </a:solidFill>
                <a:highlight>
                  <a:srgbClr val="FFFFFF"/>
                </a:highlight>
                <a:latin typeface="EuclidCircularB"/>
              </a:rPr>
              <a:t>у</a:t>
            </a:r>
            <a:r>
              <a:rPr lang="ru-RU" b="0" i="0" dirty="0">
                <a:solidFill>
                  <a:srgbClr val="212529"/>
                </a:solidFill>
                <a:effectLst/>
                <a:highlight>
                  <a:srgbClr val="FFFFFF"/>
                </a:highlight>
                <a:latin typeface="EuclidCircularB"/>
              </a:rPr>
              <a:t>ниверситет (РИНХ)</a:t>
            </a:r>
            <a:endParaRPr lang="ru-RU" dirty="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7BCE55F-67AD-F4F3-70D2-B23B409687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3860" y="628381"/>
            <a:ext cx="3194382" cy="231425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636AB21-C83A-D9A8-07BF-D4A38EBCFF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3860" y="3170680"/>
            <a:ext cx="3194382" cy="2226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9046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32505767-4AC8-7D56-7DC4-CC887E243D14}"/>
              </a:ext>
            </a:extLst>
          </p:cNvPr>
          <p:cNvSpPr txBox="1">
            <a:spLocks/>
          </p:cNvSpPr>
          <p:nvPr/>
        </p:nvSpPr>
        <p:spPr>
          <a:xfrm>
            <a:off x="282139" y="1201177"/>
            <a:ext cx="4587088" cy="7240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dirty="0">
                <a:latin typeface="Gilroy ExtraBold" panose="00000900000000000000" pitchFamily="50" charset="-52"/>
                <a:cs typeface="Rubik" panose="00000800000000000000" pitchFamily="2" charset="-79"/>
              </a:rPr>
              <a:t>ПОМОГАЕМ ПРОЕКТАМ</a:t>
            </a:r>
          </a:p>
          <a:p>
            <a:r>
              <a:rPr lang="ru-RU" sz="1600" dirty="0">
                <a:latin typeface="Gilroy ExtraBold" panose="00000900000000000000" pitchFamily="50" charset="-52"/>
                <a:cs typeface="Rubik" panose="00000800000000000000" pitchFamily="2" charset="-79"/>
              </a:rPr>
              <a:t>СТАТЬ БИЗНЕСОМ</a:t>
            </a:r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CA79473B-3195-0B6F-1D65-5AE00C7B3594}"/>
              </a:ext>
            </a:extLst>
          </p:cNvPr>
          <p:cNvSpPr txBox="1">
            <a:spLocks/>
          </p:cNvSpPr>
          <p:nvPr/>
        </p:nvSpPr>
        <p:spPr bwMode="auto">
          <a:xfrm>
            <a:off x="172284" y="3182112"/>
            <a:ext cx="5923716" cy="2227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kern="1200">
                <a:solidFill>
                  <a:schemeClr val="tx1">
                    <a:tint val="75000"/>
                  </a:schemeClr>
                </a:solidFill>
                <a:latin typeface="Cambria" panose="02040503050406030204" pitchFamily="18" charset="0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kern="1200">
                <a:solidFill>
                  <a:schemeClr val="tx1">
                    <a:tint val="75000"/>
                  </a:schemeClr>
                </a:solidFill>
                <a:latin typeface="Cambria" panose="02040503050406030204" pitchFamily="18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dirty="0" err="1">
                <a:solidFill>
                  <a:schemeClr val="tx1"/>
                </a:solidFill>
                <a:latin typeface="Gilroy Light" panose="00000400000000000000" pitchFamily="50" charset="-52"/>
                <a:ea typeface="Cambria" panose="02040503050406030204" pitchFamily="18" charset="0"/>
                <a:cs typeface="Rubik Light" panose="00000400000000000000" pitchFamily="2" charset="-79"/>
              </a:rPr>
              <a:t>Шенгоф</a:t>
            </a:r>
            <a:r>
              <a:rPr lang="ru-RU" sz="1600" dirty="0">
                <a:solidFill>
                  <a:schemeClr val="tx1"/>
                </a:solidFill>
                <a:latin typeface="Gilroy Light" panose="00000400000000000000" pitchFamily="50" charset="-52"/>
                <a:ea typeface="Cambria" panose="02040503050406030204" pitchFamily="18" charset="0"/>
                <a:cs typeface="Rubik Light" panose="00000400000000000000" pitchFamily="2" charset="-79"/>
              </a:rPr>
              <a:t> Инна Сергеевна</a:t>
            </a:r>
          </a:p>
          <a:p>
            <a:r>
              <a:rPr lang="ru-RU" sz="1600" dirty="0">
                <a:solidFill>
                  <a:schemeClr val="tx1"/>
                </a:solidFill>
                <a:latin typeface="Gilroy Light" panose="00000400000000000000" pitchFamily="50" charset="-52"/>
                <a:ea typeface="Cambria" panose="02040503050406030204" pitchFamily="18" charset="0"/>
                <a:cs typeface="Rubik Light" panose="00000400000000000000" pitchFamily="2" charset="-79"/>
              </a:rPr>
              <a:t>+7 918 501-88-20, </a:t>
            </a:r>
            <a:r>
              <a:rPr lang="en-US" sz="1600" dirty="0">
                <a:solidFill>
                  <a:schemeClr val="tx1"/>
                </a:solidFill>
                <a:latin typeface="Gilroy Light" panose="00000400000000000000" pitchFamily="50" charset="-52"/>
                <a:ea typeface="Cambria" panose="02040503050406030204" pitchFamily="18" charset="0"/>
                <a:cs typeface="Rubik Light" panose="00000400000000000000" pitchFamily="2" charset="-79"/>
              </a:rPr>
              <a:t>info@firon.org</a:t>
            </a:r>
            <a:endParaRPr lang="ru-RU" sz="1600" dirty="0">
              <a:solidFill>
                <a:schemeClr val="tx1"/>
              </a:solidFill>
              <a:latin typeface="Gilroy Light" panose="00000400000000000000" pitchFamily="50" charset="-52"/>
              <a:ea typeface="Cambria" panose="02040503050406030204" pitchFamily="18" charset="0"/>
              <a:cs typeface="Rubik Light" panose="00000400000000000000" pitchFamily="2" charset="-79"/>
            </a:endParaRPr>
          </a:p>
          <a:p>
            <a:r>
              <a:rPr lang="ru-RU" sz="1600" dirty="0">
                <a:solidFill>
                  <a:schemeClr val="tx1"/>
                </a:solidFill>
                <a:latin typeface="Gilroy Light" panose="00000400000000000000" pitchFamily="50" charset="-52"/>
                <a:ea typeface="Cambria" panose="02040503050406030204" pitchFamily="18" charset="0"/>
                <a:cs typeface="Rubik Light" panose="00000400000000000000" pitchFamily="2" charset="-79"/>
              </a:rPr>
              <a:t>Сайт:</a:t>
            </a:r>
            <a:r>
              <a:rPr lang="en-US" sz="1600" dirty="0">
                <a:solidFill>
                  <a:schemeClr val="tx1"/>
                </a:solidFill>
                <a:latin typeface="Gilroy Light" panose="00000400000000000000" pitchFamily="50" charset="-52"/>
                <a:ea typeface="Cambria" panose="02040503050406030204" pitchFamily="18" charset="0"/>
                <a:cs typeface="Rubik Light" panose="00000400000000000000" pitchFamily="2" charset="-79"/>
              </a:rPr>
              <a:t> </a:t>
            </a:r>
            <a:r>
              <a:rPr lang="en-US" sz="1600" dirty="0">
                <a:solidFill>
                  <a:schemeClr val="tx1"/>
                </a:solidFill>
                <a:latin typeface="Gilroy Light" panose="00000400000000000000" pitchFamily="50" charset="-52"/>
                <a:ea typeface="Cambria" panose="02040503050406030204" pitchFamily="18" charset="0"/>
                <a:cs typeface="Rubik Light" panose="00000400000000000000" pitchFamily="2" charset="-79"/>
                <a:hlinkClick r:id="rId2"/>
              </a:rPr>
              <a:t>firon.org</a:t>
            </a:r>
            <a:endParaRPr lang="ru-RU" sz="1600" dirty="0">
              <a:solidFill>
                <a:schemeClr val="tx1"/>
              </a:solidFill>
              <a:latin typeface="Gilroy Light" panose="00000400000000000000" pitchFamily="50" charset="-52"/>
              <a:ea typeface="Cambria" panose="02040503050406030204" pitchFamily="18" charset="0"/>
              <a:cs typeface="Rubik Light" panose="00000400000000000000" pitchFamily="2" charset="-79"/>
            </a:endParaRPr>
          </a:p>
          <a:p>
            <a:endParaRPr lang="ru-RU" sz="1600" dirty="0">
              <a:solidFill>
                <a:schemeClr val="tx1"/>
              </a:solidFill>
              <a:latin typeface="Gilroy Light" panose="00000400000000000000" pitchFamily="50" charset="-52"/>
              <a:ea typeface="Cambria" panose="02040503050406030204" pitchFamily="18" charset="0"/>
              <a:cs typeface="Rubik Light" panose="00000400000000000000" pitchFamily="2" charset="-79"/>
            </a:endParaRPr>
          </a:p>
          <a:p>
            <a:r>
              <a:rPr lang="ru-RU" sz="1600" dirty="0">
                <a:solidFill>
                  <a:schemeClr val="tx1"/>
                </a:solidFill>
                <a:latin typeface="Gilroy Light" panose="00000400000000000000" pitchFamily="50" charset="-52"/>
                <a:ea typeface="Cambria" panose="02040503050406030204" pitchFamily="18" charset="0"/>
                <a:cs typeface="Rubik Light" panose="00000400000000000000" pitchFamily="2" charset="-79"/>
              </a:rPr>
              <a:t>Социальные сети:</a:t>
            </a:r>
          </a:p>
          <a:p>
            <a:r>
              <a:rPr lang="ru-RU" sz="1600" dirty="0">
                <a:solidFill>
                  <a:schemeClr val="tx1"/>
                </a:solidFill>
                <a:latin typeface="Gilroy Light" panose="00000400000000000000" pitchFamily="50" charset="-52"/>
                <a:ea typeface="Cambria" panose="02040503050406030204" pitchFamily="18" charset="0"/>
                <a:cs typeface="Rubik Light" panose="00000400000000000000" pitchFamily="2" charset="-79"/>
                <a:hlinkClick r:id="rId3"/>
              </a:rPr>
              <a:t>Стартапы Юга России (Телеграмм)</a:t>
            </a:r>
          </a:p>
          <a:p>
            <a:r>
              <a:rPr lang="ru-RU" sz="1600" dirty="0" err="1">
                <a:solidFill>
                  <a:schemeClr val="tx1"/>
                </a:solidFill>
                <a:latin typeface="Gilroy Light" panose="00000400000000000000" pitchFamily="50" charset="-52"/>
                <a:ea typeface="Cambria" panose="02040503050406030204" pitchFamily="18" charset="0"/>
                <a:cs typeface="Rubik Light" panose="00000400000000000000" pitchFamily="2" charset="-79"/>
                <a:hlinkClick r:id="rId4"/>
              </a:rPr>
              <a:t>Вконтакте</a:t>
            </a:r>
            <a:r>
              <a:rPr lang="ru-RU" sz="1600" dirty="0">
                <a:solidFill>
                  <a:schemeClr val="tx1"/>
                </a:solidFill>
                <a:latin typeface="Gilroy Light" panose="00000400000000000000" pitchFamily="50" charset="-52"/>
                <a:ea typeface="Cambria" panose="02040503050406030204" pitchFamily="18" charset="0"/>
                <a:cs typeface="Rubik Light" panose="00000400000000000000" pitchFamily="2" charset="-79"/>
                <a:hlinkClick r:id="rId3"/>
              </a:rPr>
              <a:t> </a:t>
            </a:r>
            <a:endParaRPr lang="ru-RU" sz="1600" dirty="0">
              <a:solidFill>
                <a:schemeClr val="tx1"/>
              </a:solidFill>
              <a:latin typeface="Gilroy Light" panose="00000400000000000000" pitchFamily="50" charset="-52"/>
              <a:ea typeface="Cambria" panose="02040503050406030204" pitchFamily="18" charset="0"/>
              <a:cs typeface="Rubik Light" panose="00000400000000000000" pitchFamily="2" charset="-79"/>
            </a:endParaRP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E9597C34-64A3-E2EB-C4D7-AFEAE8A6B8DF}"/>
              </a:ext>
            </a:extLst>
          </p:cNvPr>
          <p:cNvSpPr txBox="1">
            <a:spLocks/>
          </p:cNvSpPr>
          <p:nvPr/>
        </p:nvSpPr>
        <p:spPr>
          <a:xfrm>
            <a:off x="172284" y="2525271"/>
            <a:ext cx="3370944" cy="5688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>
                <a:solidFill>
                  <a:srgbClr val="FFD010"/>
                </a:solidFill>
                <a:latin typeface="Gilroy ExtraBold" panose="00000900000000000000" pitchFamily="50" charset="-52"/>
                <a:cs typeface="Rubik" panose="00000800000000000000" pitchFamily="2" charset="-79"/>
              </a:rPr>
              <a:t>СВЯЗАТЬСЯ С НАМИ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6E8280C-9331-DA27-0B09-217A76B5B5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572" y="370772"/>
            <a:ext cx="1240655" cy="897637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D1032AA-D406-2CFF-1EE0-F206DCB5D0C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28" y="208753"/>
            <a:ext cx="3240174" cy="1059656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73AFAD1-78C3-165D-F53A-13CAFBCDE1D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37928" y="0"/>
            <a:ext cx="5754072" cy="318211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B87F3A9-8738-9D75-69A2-B67FC5302A9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36704" y="3029379"/>
            <a:ext cx="5755296" cy="3828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68251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492</TotalTime>
  <Words>367</Words>
  <Application>Microsoft Office PowerPoint</Application>
  <PresentationFormat>Широкоэкранный</PresentationFormat>
  <Paragraphs>92</Paragraphs>
  <Slides>7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5" baseType="lpstr">
      <vt:lpstr>Arial</vt:lpstr>
      <vt:lpstr>Calibri</vt:lpstr>
      <vt:lpstr>Calibri Light</vt:lpstr>
      <vt:lpstr>EuclidCircularB</vt:lpstr>
      <vt:lpstr>Gilroy ExtraBold</vt:lpstr>
      <vt:lpstr>Gilroy Light</vt:lpstr>
      <vt:lpstr>PT Sans</vt:lpstr>
      <vt:lpstr>Тема Office</vt:lpstr>
      <vt:lpstr>Презентация PowerPoint</vt:lpstr>
      <vt:lpstr>ПОМОГАЕМ ТЕХНОЛОГИЧЕСКИМ ПРОЕКТАМ СТАНОВИТЬСЯ БИЗНЕСОМ С 2016 ГОДА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Таллах Дарья Сергеевна</dc:creator>
  <cp:lastModifiedBy>Батычко Ольга Владимировна</cp:lastModifiedBy>
  <cp:revision>8</cp:revision>
  <dcterms:created xsi:type="dcterms:W3CDTF">2024-06-24T12:20:55Z</dcterms:created>
  <dcterms:modified xsi:type="dcterms:W3CDTF">2024-07-01T08:38:47Z</dcterms:modified>
</cp:coreProperties>
</file>