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7" r:id="rId5"/>
    <p:sldId id="260" r:id="rId6"/>
    <p:sldId id="263" r:id="rId7"/>
    <p:sldId id="262" r:id="rId8"/>
    <p:sldId id="264" r:id="rId9"/>
    <p:sldId id="268" r:id="rId10"/>
    <p:sldId id="261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2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dirty="0" smtClean="0"/>
              <a:t>Опрос</a:t>
            </a:r>
            <a:r>
              <a:rPr lang="ru-RU" baseline="0" dirty="0" smtClean="0"/>
              <a:t> </a:t>
            </a:r>
            <a:r>
              <a:rPr lang="ru-RU" baseline="0" smtClean="0"/>
              <a:t>жителей </a:t>
            </a:r>
          </a:p>
          <a:p>
            <a:pPr>
              <a:defRPr/>
            </a:pPr>
            <a:r>
              <a:rPr lang="ru-RU" baseline="0" dirty="0" smtClean="0"/>
              <a:t>п. Центральный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3839087421764587E-2"/>
          <c:y val="0.14776470588235294"/>
          <c:w val="0.90487886129618411"/>
          <c:h val="0.401774895785085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Помощь приютам для бездомных животных: сбор корма, организация акций.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C9-402E-81EF-56D979E17F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Субботники и озеленение школьного двора или ближайшей территории.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C9-402E-81EF-56D979E17F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Популяризация чтения: создание буккроссинг-зоны в школе.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C9-402E-81EF-56D979E17F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Проведение творческих мастер-классов для детей с ОВЗ.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C9-402E-81EF-56D979E17F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Территория здоровья. Оснащение спортивной площадки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C9-402E-81EF-56D979E17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242772864"/>
        <c:axId val="242776144"/>
      </c:barChart>
      <c:catAx>
        <c:axId val="24277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776144"/>
        <c:crosses val="autoZero"/>
        <c:auto val="1"/>
        <c:lblAlgn val="ctr"/>
        <c:lblOffset val="100"/>
        <c:noMultiLvlLbl val="0"/>
      </c:catAx>
      <c:valAx>
        <c:axId val="242776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77286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8856472127814162E-2"/>
          <c:y val="0.61443901066715989"/>
          <c:w val="0.88699235007582489"/>
          <c:h val="0.370878229436428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11D5D-985D-4989-BC40-E2DE523603D0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35FA2-7B3A-4F88-AF9C-EDC3F0F951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35FA2-7B3A-4F88-AF9C-EDC3F0F951C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74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095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01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4361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355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382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222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462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968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42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731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415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5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04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21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40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974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95E41-E673-49FB-BE7B-A53F22C73954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F0DC699-66B4-4C95-8888-CF39144E8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621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94989" y="950736"/>
            <a:ext cx="8259757" cy="82773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«Спорт без границ»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00"/>
          <a:stretch/>
        </p:blipFill>
        <p:spPr>
          <a:xfrm>
            <a:off x="1680542" y="1908313"/>
            <a:ext cx="7362765" cy="42339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9156" y="228403"/>
            <a:ext cx="77955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общеобразовательное учреждение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 основная общеобразовательная школа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62220" y="4238893"/>
            <a:ext cx="29850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Колягина М. Э.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4350" y="6173779"/>
            <a:ext cx="4157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Центральный, 2026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490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0816" y="415385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 и потенциал проекта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655567" y="1782416"/>
            <a:ext cx="2729480" cy="21137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инфраструктуры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108491" y="1843708"/>
            <a:ext cx="2836338" cy="21137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8869487" y="1904999"/>
            <a:ext cx="2729480" cy="21137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партнёрств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97692" y="4408114"/>
            <a:ext cx="3846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крытого модуля для круглогодичных занятий.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40953" y="5263169"/>
            <a:ext cx="4564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межпоселковых соревнований.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923762" y="4131115"/>
            <a:ext cx="43701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местных предпринимателей,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совместной 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>
            <a:stCxn id="6" idx="4"/>
          </p:cNvCxnSpPr>
          <p:nvPr/>
        </p:nvCxnSpPr>
        <p:spPr>
          <a:xfrm>
            <a:off x="3020307" y="3896139"/>
            <a:ext cx="0" cy="511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" idx="4"/>
          </p:cNvCxnSpPr>
          <p:nvPr/>
        </p:nvCxnSpPr>
        <p:spPr>
          <a:xfrm>
            <a:off x="6526660" y="3957431"/>
            <a:ext cx="0" cy="1409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1" idx="4"/>
          </p:cNvCxnSpPr>
          <p:nvPr/>
        </p:nvCxnSpPr>
        <p:spPr>
          <a:xfrm>
            <a:off x="10234227" y="4018722"/>
            <a:ext cx="0" cy="215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336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проекта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8604" y="3793434"/>
            <a:ext cx="8915400" cy="3777622"/>
          </a:xfrm>
        </p:spPr>
        <p:txBody>
          <a:bodyPr/>
          <a:lstStyle/>
          <a:p>
            <a:r>
              <a:rPr lang="ru-RU" dirty="0"/>
              <a:t>Проведено 11 мероприятий.</a:t>
            </a:r>
          </a:p>
          <a:p>
            <a:r>
              <a:rPr lang="ru-RU" dirty="0"/>
              <a:t>1 публикация в СМИ и интернете.</a:t>
            </a:r>
          </a:p>
          <a:p>
            <a:r>
              <a:rPr lang="ru-RU" dirty="0"/>
              <a:t>250 просмотров публикаций.</a:t>
            </a:r>
          </a:p>
          <a:p>
            <a:r>
              <a:rPr lang="ru-RU" dirty="0"/>
              <a:t>154 участника мероприятий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284804"/>
              </p:ext>
            </p:extLst>
          </p:nvPr>
        </p:nvGraphicFramePr>
        <p:xfrm>
          <a:off x="1858618" y="1597709"/>
          <a:ext cx="9124122" cy="467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1374">
                  <a:extLst>
                    <a:ext uri="{9D8B030D-6E8A-4147-A177-3AD203B41FA5}">
                      <a16:colId xmlns:a16="http://schemas.microsoft.com/office/drawing/2014/main" val="3642489082"/>
                    </a:ext>
                  </a:extLst>
                </a:gridCol>
                <a:gridCol w="3041374">
                  <a:extLst>
                    <a:ext uri="{9D8B030D-6E8A-4147-A177-3AD203B41FA5}">
                      <a16:colId xmlns:a16="http://schemas.microsoft.com/office/drawing/2014/main" val="1011597938"/>
                    </a:ext>
                  </a:extLst>
                </a:gridCol>
                <a:gridCol w="3041374">
                  <a:extLst>
                    <a:ext uri="{9D8B030D-6E8A-4147-A177-3AD203B41FA5}">
                      <a16:colId xmlns:a16="http://schemas.microsoft.com/office/drawing/2014/main" val="1024740097"/>
                    </a:ext>
                  </a:extLst>
                </a:gridCol>
              </a:tblGrid>
              <a:tr h="3722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Комментарий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313981"/>
                  </a:ext>
                </a:extLst>
              </a:tr>
              <a:tr h="11932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проведенных мероприятий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Демонстрирует интенсивность и регулярность работы проекта.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522970"/>
                  </a:ext>
                </a:extLst>
              </a:tr>
              <a:tr h="11932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Публикация в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СМИ и интернете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Обеспечило информационное освещение деятельности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778929"/>
                  </a:ext>
                </a:extLst>
              </a:tr>
              <a:tr h="91787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Просмотры публикаций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Показывает общий охват аудитории в информационном поле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158523"/>
                  </a:ext>
                </a:extLst>
              </a:tr>
              <a:tr h="99436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число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участников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 smtClean="0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Суммарное </a:t>
                      </a:r>
                      <a:r>
                        <a:rPr lang="ru-RU" dirty="0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посещений всех мероприятий.</a:t>
                      </a:r>
                    </a:p>
                  </a:txBody>
                  <a:tcPr marT="83820" marB="83820"/>
                </a:tc>
                <a:extLst>
                  <a:ext uri="{0D108BD9-81ED-4DB2-BD59-A6C34878D82A}">
                    <a16:rowId xmlns:a16="http://schemas.microsoft.com/office/drawing/2014/main" val="4146893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786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8421" y="455145"/>
            <a:ext cx="3807875" cy="128089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и выводы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3959" y="1871870"/>
            <a:ext cx="9536528" cy="283265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ители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посёлка Центральный получили возможность заниматься спортом;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формирования культуры здорового образа жизни и укрепления семейных и соседских связей;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жителей и потенциал для дальнейшего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233367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4994" y="188567"/>
            <a:ext cx="8911687" cy="128089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«Спорт без границ»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10837" y="1920700"/>
            <a:ext cx="505537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Проект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 на создание условий для занятий активными видами спорта и подвижными играми на спортивной площадке для детей и взрослых, проживающих в посёлке Центральный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условиях отсутствия собственного спортивного зала приобретение инвентаря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позволит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жителей возможностью для физической активности.</a:t>
            </a:r>
          </a:p>
        </p:txBody>
      </p:sp>
      <p:graphicFrame>
        <p:nvGraphicFramePr>
          <p:cNvPr id="7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9352497"/>
              </p:ext>
            </p:extLst>
          </p:nvPr>
        </p:nvGraphicFramePr>
        <p:xfrm>
          <a:off x="357809" y="1192696"/>
          <a:ext cx="6192078" cy="5575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7800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5682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и её актуальность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0268" y="2169283"/>
            <a:ext cx="75142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посёлке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отсутствует собственный спортивный зал.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для занятий активными и командными видами спорта.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Необходимо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здорового досуга и формирования командного духа.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93" y="1380931"/>
            <a:ext cx="3607490" cy="26057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28322"/>
          <a:stretch/>
        </p:blipFill>
        <p:spPr>
          <a:xfrm>
            <a:off x="311663" y="4204860"/>
            <a:ext cx="3942285" cy="232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30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0916" y="345815"/>
            <a:ext cx="891168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677529"/>
              </p:ext>
            </p:extLst>
          </p:nvPr>
        </p:nvGraphicFramePr>
        <p:xfrm>
          <a:off x="1924487" y="1626703"/>
          <a:ext cx="8720321" cy="4416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4140">
                  <a:extLst>
                    <a:ext uri="{9D8B030D-6E8A-4147-A177-3AD203B41FA5}">
                      <a16:colId xmlns:a16="http://schemas.microsoft.com/office/drawing/2014/main" val="2456601603"/>
                    </a:ext>
                  </a:extLst>
                </a:gridCol>
                <a:gridCol w="1849201">
                  <a:extLst>
                    <a:ext uri="{9D8B030D-6E8A-4147-A177-3AD203B41FA5}">
                      <a16:colId xmlns:a16="http://schemas.microsoft.com/office/drawing/2014/main" val="1286145232"/>
                    </a:ext>
                  </a:extLst>
                </a:gridCol>
                <a:gridCol w="3566980">
                  <a:extLst>
                    <a:ext uri="{9D8B030D-6E8A-4147-A177-3AD203B41FA5}">
                      <a16:colId xmlns:a16="http://schemas.microsoft.com/office/drawing/2014/main" val="3243246013"/>
                    </a:ext>
                  </a:extLst>
                </a:gridCol>
              </a:tblGrid>
              <a:tr h="3680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Категория, параметры 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6626521"/>
                  </a:ext>
                </a:extLst>
              </a:tr>
              <a:tr h="368024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Первичная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416152"/>
                  </a:ext>
                </a:extLst>
              </a:tr>
              <a:tr h="736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дошкольного возраста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– 6 л.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человек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4901518"/>
                  </a:ext>
                </a:extLst>
              </a:tr>
              <a:tr h="3680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школьного возраста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6 - 15 л.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человек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3799405"/>
                  </a:ext>
                </a:extLst>
              </a:tr>
              <a:tr h="3680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Юноши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15 – 20 л. 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человек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4206166"/>
                  </a:ext>
                </a:extLst>
              </a:tr>
              <a:tr h="368024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Вторичная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261811"/>
                  </a:ext>
                </a:extLst>
              </a:tr>
              <a:tr h="3680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Взрослое население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21 – 50 л.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человек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2678645"/>
                  </a:ext>
                </a:extLst>
              </a:tr>
              <a:tr h="736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 пенсионного возраста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лет и старше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человек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0473831"/>
                  </a:ext>
                </a:extLst>
              </a:tr>
              <a:tr h="736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Гости 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ограничений 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8456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132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проекта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87009" y="2001552"/>
            <a:ext cx="6452726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Создать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занятий активными видами спорта и подвижными играми на спортивной площадке для детей и взрослых, проживающих на территории поселка Центральный, не имеющей собственного спортивного зала, путём приобретения необходимого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83" y="1630016"/>
            <a:ext cx="4996071" cy="374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1" y="1646583"/>
            <a:ext cx="9168779" cy="416780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и провести подготовительные мероприятия для реализации проекта.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проект необходимыми материальными ресурсами и оборудованием.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инвентарь для активных игр в эксплуатацию и провести торжественное открытие.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и утвердить план регулярных спортивных мероприятий.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и опубликовать итоговый отчёт о реализации проекта.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486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0313" y="147032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эффект проекта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44319" y="3997422"/>
            <a:ext cx="3041374" cy="28028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Снижение уровня гиподинамии, профилактика заболеваний, связанных с малоподвижным образом жизни.</a:t>
            </a:r>
          </a:p>
          <a:p>
            <a:endParaRPr lang="ru-RU" sz="1400" dirty="0"/>
          </a:p>
          <a:p>
            <a:pPr algn="ctr"/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6703607" y="1419221"/>
            <a:ext cx="3041374" cy="28028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Укрепление семейных и соседских связей через совместные занятия и мероприятия</a:t>
            </a:r>
          </a:p>
        </p:txBody>
      </p:sp>
      <p:sp>
        <p:nvSpPr>
          <p:cNvPr id="6" name="Овал 5"/>
          <p:cNvSpPr/>
          <p:nvPr/>
        </p:nvSpPr>
        <p:spPr>
          <a:xfrm>
            <a:off x="3062063" y="1323816"/>
            <a:ext cx="3041374" cy="28028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Формирование культуры здорового образа жизни среди жителей всех возрастов.</a:t>
            </a:r>
          </a:p>
          <a:p>
            <a:pPr algn="ctr"/>
            <a:endParaRPr lang="ru-RU" dirty="0"/>
          </a:p>
        </p:txBody>
      </p:sp>
      <p:sp>
        <p:nvSpPr>
          <p:cNvPr id="11" name="Выгнутая вправо стрелка 10"/>
          <p:cNvSpPr/>
          <p:nvPr/>
        </p:nvSpPr>
        <p:spPr>
          <a:xfrm rot="16422125">
            <a:off x="5972330" y="-39831"/>
            <a:ext cx="862385" cy="239051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2361007">
            <a:off x="8230129" y="3980803"/>
            <a:ext cx="862385" cy="239051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 rot="9107712">
            <a:off x="3259178" y="3838583"/>
            <a:ext cx="862385" cy="239051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785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0855" y="355753"/>
            <a:ext cx="8911687" cy="128089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99174" y="1761511"/>
            <a:ext cx="3081130" cy="5424480"/>
          </a:xfrm>
        </p:spPr>
        <p:txBody>
          <a:bodyPr>
            <a:noAutofit/>
          </a:bodyPr>
          <a:lstStyle/>
          <a:p>
            <a:pPr algn="just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762" y="1371599"/>
            <a:ext cx="2494722" cy="974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инициативной группы, обсуждение целей и задач проекта.</a:t>
            </a:r>
          </a:p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24667" y="1361659"/>
            <a:ext cx="2504661" cy="993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жителей для выявления приоритетов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79603" y="1375541"/>
            <a:ext cx="2504661" cy="980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сметы и выбор спортивного инвентаря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90938" y="3052051"/>
            <a:ext cx="2430117" cy="12655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источников финансирования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413474" y="1384850"/>
            <a:ext cx="2430117" cy="960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кампания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45880" y="3074417"/>
            <a:ext cx="2436743" cy="1243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 спортивного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инвентаря у поставщиков.</a:t>
            </a:r>
          </a:p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38980" y="3077520"/>
            <a:ext cx="2476034" cy="1214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поступлением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инвентаря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4761" y="3079788"/>
            <a:ext cx="2466093" cy="12144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торжественного спортивного мероприятия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73144" y="5033252"/>
            <a:ext cx="2466093" cy="1213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Торжественное открытие спортивной площадки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22203" y="5042866"/>
            <a:ext cx="2476034" cy="1133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плана мероприятий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89483" y="5026544"/>
            <a:ext cx="2504659" cy="1133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публикация итогового отчёта о реализации проекта.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87593" y="2372667"/>
            <a:ext cx="1649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10.06.2026</a:t>
            </a:r>
            <a:endParaRPr 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752467" y="2373058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22.06.2026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36627" y="2356165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13.07.2026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120786" y="2345633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15.07.2026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828122" y="4294088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01.08.2026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27621" y="4311866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31.08.2026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842235" y="4303069"/>
            <a:ext cx="1159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7.09.2026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87593" y="4319862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14.09.2026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34784" y="6273480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18.09.2026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618799" y="6218932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23.09.2026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537399" y="6141960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14.12.2026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единительная линия 31"/>
          <p:cNvCxnSpPr>
            <a:stCxn id="34" idx="2"/>
          </p:cNvCxnSpPr>
          <p:nvPr/>
        </p:nvCxnSpPr>
        <p:spPr>
          <a:xfrm flipV="1">
            <a:off x="1641021" y="2700573"/>
            <a:ext cx="9313089" cy="114816"/>
          </a:xfrm>
          <a:prstGeom prst="line">
            <a:avLst/>
          </a:prstGeom>
          <a:ln cap="rnd">
            <a:solidFill>
              <a:schemeClr val="accent1">
                <a:shade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1641021" y="2748430"/>
            <a:ext cx="157962" cy="1339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082" y="2718325"/>
            <a:ext cx="176799" cy="15241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483" y="2690177"/>
            <a:ext cx="176799" cy="15241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5574" y="2678115"/>
            <a:ext cx="144722" cy="124760"/>
          </a:xfrm>
          <a:prstGeom prst="rect">
            <a:avLst/>
          </a:prstGeom>
        </p:spPr>
      </p:pic>
      <p:cxnSp>
        <p:nvCxnSpPr>
          <p:cNvPr id="39" name="Прямая соединительная линия 38"/>
          <p:cNvCxnSpPr/>
          <p:nvPr/>
        </p:nvCxnSpPr>
        <p:spPr>
          <a:xfrm flipV="1">
            <a:off x="10954110" y="2690177"/>
            <a:ext cx="426194" cy="10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1380304" y="2718325"/>
            <a:ext cx="0" cy="2031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903643" y="4712496"/>
            <a:ext cx="10491572" cy="37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872378" y="4726854"/>
            <a:ext cx="31265" cy="20096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881898" y="6617895"/>
            <a:ext cx="7300725" cy="72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Рисунок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4252" y="4655809"/>
            <a:ext cx="176799" cy="152413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483" y="4685787"/>
            <a:ext cx="176799" cy="15241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063" y="4694397"/>
            <a:ext cx="176799" cy="15241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324" y="4694397"/>
            <a:ext cx="176799" cy="152413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253" y="6632724"/>
            <a:ext cx="176799" cy="152413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313" y="6570399"/>
            <a:ext cx="176799" cy="152413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099" y="6556517"/>
            <a:ext cx="176799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6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0004" y="613250"/>
            <a:ext cx="8911687" cy="128089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 проекта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206555"/>
              </p:ext>
            </p:extLst>
          </p:nvPr>
        </p:nvGraphicFramePr>
        <p:xfrm>
          <a:off x="1282149" y="2209920"/>
          <a:ext cx="10505661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1887">
                  <a:extLst>
                    <a:ext uri="{9D8B030D-6E8A-4147-A177-3AD203B41FA5}">
                      <a16:colId xmlns:a16="http://schemas.microsoft.com/office/drawing/2014/main" val="28044753"/>
                    </a:ext>
                  </a:extLst>
                </a:gridCol>
                <a:gridCol w="3501887">
                  <a:extLst>
                    <a:ext uri="{9D8B030D-6E8A-4147-A177-3AD203B41FA5}">
                      <a16:colId xmlns:a16="http://schemas.microsoft.com/office/drawing/2014/main" val="2462176182"/>
                    </a:ext>
                  </a:extLst>
                </a:gridCol>
                <a:gridCol w="3501887">
                  <a:extLst>
                    <a:ext uri="{9D8B030D-6E8A-4147-A177-3AD203B41FA5}">
                      <a16:colId xmlns:a16="http://schemas.microsoft.com/office/drawing/2014/main" val="4893118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Наименование ресурса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Сумма, руб.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449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Добровольное пожертвование (родители, жители посёлка, учителя)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поощрения активных участников и победителей мероприятий, а также для сувениров.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087683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940021" y="1631101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средства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51147" y="4074400"/>
            <a:ext cx="31145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Запрашиваемые ресурсы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942454"/>
              </p:ext>
            </p:extLst>
          </p:nvPr>
        </p:nvGraphicFramePr>
        <p:xfrm>
          <a:off x="1282149" y="4748652"/>
          <a:ext cx="10505661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1887">
                  <a:extLst>
                    <a:ext uri="{9D8B030D-6E8A-4147-A177-3AD203B41FA5}">
                      <a16:colId xmlns:a16="http://schemas.microsoft.com/office/drawing/2014/main" val="4115168866"/>
                    </a:ext>
                  </a:extLst>
                </a:gridCol>
                <a:gridCol w="3501887">
                  <a:extLst>
                    <a:ext uri="{9D8B030D-6E8A-4147-A177-3AD203B41FA5}">
                      <a16:colId xmlns:a16="http://schemas.microsoft.com/office/drawing/2014/main" val="485022624"/>
                    </a:ext>
                  </a:extLst>
                </a:gridCol>
                <a:gridCol w="3501887">
                  <a:extLst>
                    <a:ext uri="{9D8B030D-6E8A-4147-A177-3AD203B41FA5}">
                      <a16:colId xmlns:a16="http://schemas.microsoft.com/office/drawing/2014/main" val="22611329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Обоснование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Сумма,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638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Инвентарь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проведения спортивных игр и соревнований, развития ловкости и командного духа.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50613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071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63770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3160</TotalTime>
  <Words>623</Words>
  <Application>Microsoft Office PowerPoint</Application>
  <PresentationFormat>Широкоэкранный</PresentationFormat>
  <Paragraphs>124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Проект «Спорт без границ»</vt:lpstr>
      <vt:lpstr>Проект «Спорт без границ» </vt:lpstr>
      <vt:lpstr>Проблема и её актуальность </vt:lpstr>
      <vt:lpstr>Целевая аудитория </vt:lpstr>
      <vt:lpstr>Основная цель проекта  </vt:lpstr>
      <vt:lpstr>Задачи проекта </vt:lpstr>
      <vt:lpstr>Социальный эффект проекта  </vt:lpstr>
      <vt:lpstr>Мероприятия проекта</vt:lpstr>
      <vt:lpstr>Ресурсное обеспечение проекта</vt:lpstr>
      <vt:lpstr>Перспективы развития и потенциал проекта  </vt:lpstr>
      <vt:lpstr>Результаты проекта </vt:lpstr>
      <vt:lpstr>Итоги и выводы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Маргарита</dc:creator>
  <cp:lastModifiedBy>Маргарита</cp:lastModifiedBy>
  <cp:revision>22</cp:revision>
  <dcterms:created xsi:type="dcterms:W3CDTF">2026-04-10T06:48:35Z</dcterms:created>
  <dcterms:modified xsi:type="dcterms:W3CDTF">2026-04-12T11:29:06Z</dcterms:modified>
</cp:coreProperties>
</file>