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311" r:id="rId3"/>
    <p:sldId id="306" r:id="rId4"/>
    <p:sldId id="288" r:id="rId5"/>
    <p:sldId id="299" r:id="rId6"/>
    <p:sldId id="282" r:id="rId7"/>
    <p:sldId id="298" r:id="rId8"/>
    <p:sldId id="283" r:id="rId9"/>
    <p:sldId id="305" r:id="rId10"/>
    <p:sldId id="285" r:id="rId11"/>
    <p:sldId id="296" r:id="rId12"/>
    <p:sldId id="293" r:id="rId13"/>
    <p:sldId id="271" r:id="rId14"/>
    <p:sldId id="304" r:id="rId15"/>
    <p:sldId id="286" r:id="rId16"/>
    <p:sldId id="309" r:id="rId17"/>
    <p:sldId id="308" r:id="rId18"/>
    <p:sldId id="269" r:id="rId19"/>
    <p:sldId id="280" r:id="rId20"/>
    <p:sldId id="307" r:id="rId21"/>
    <p:sldId id="284" r:id="rId22"/>
    <p:sldId id="303" r:id="rId23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A400"/>
    <a:srgbClr val="DA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60"/>
  </p:normalViewPr>
  <p:slideViewPr>
    <p:cSldViewPr>
      <p:cViewPr varScale="1">
        <p:scale>
          <a:sx n="107" d="100"/>
          <a:sy n="107" d="100"/>
        </p:scale>
        <p:origin x="-17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FC7A8-FCF1-4751-9343-76775FEA6173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44412-9D1C-4DC5-ADCC-7D3067FFF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0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44412-9D1C-4DC5-ADCC-7D3067FFFB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2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4BAE6-9BC4-492F-8861-4D0F2C59E6FE}" type="datetimeFigureOut">
              <a:rPr lang="ru-RU" smtClean="0"/>
              <a:pPr/>
              <a:t>29.01.2026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5ECF5-A27D-4768-93A0-BF017CD4D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50641" y="-1119479"/>
            <a:ext cx="7022194" cy="916452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981586" y="490298"/>
            <a:ext cx="7622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АНО «Киностудия детско-юношеского творчества 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«Куча мала!» </a:t>
            </a:r>
          </a:p>
          <a:p>
            <a:pPr algn="ctr"/>
            <a:r>
              <a:rPr lang="ru-RU" sz="2400" b="1" dirty="0">
                <a:solidFill>
                  <a:srgbClr val="FFC000"/>
                </a:solidFill>
                <a:latin typeface="+mj-lt"/>
                <a:cs typeface="VAG World" pitchFamily="2" charset="0"/>
              </a:rPr>
              <a:t>ИНН </a:t>
            </a:r>
            <a:r>
              <a:rPr lang="ru-RU" sz="24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2130207031      КПП </a:t>
            </a:r>
            <a:r>
              <a:rPr lang="ru-RU" sz="2400" b="1" dirty="0">
                <a:solidFill>
                  <a:srgbClr val="FFC000"/>
                </a:solidFill>
                <a:latin typeface="+mj-lt"/>
                <a:cs typeface="VAG World" pitchFamily="2" charset="0"/>
              </a:rPr>
              <a:t>213001001</a:t>
            </a:r>
          </a:p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 </a:t>
            </a:r>
            <a:endParaRPr lang="ru-RU" sz="2400" b="1" dirty="0">
              <a:solidFill>
                <a:srgbClr val="FFC000"/>
              </a:solidFill>
              <a:latin typeface="+mj-lt"/>
              <a:cs typeface="VAG Worl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75" y="1844824"/>
            <a:ext cx="6987481" cy="4491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-99392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1187624" y="332656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ru-RU" sz="20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Наш интернет-канал </a:t>
            </a:r>
            <a:r>
              <a:rPr lang="ru-RU" sz="20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«Куча новостей»  </a:t>
            </a:r>
            <a:endParaRPr lang="ru-RU" sz="2000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11" name="Рисунок 10" descr="idXbW6hASGZ26CcL2rb51lc2l-4U5oQPT-dwEy7FuHgDJWVU_z4Kc9UYAiWDcql5TynbOypjdxxuZOi_r87zzHV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764704"/>
            <a:ext cx="2808312" cy="2808312"/>
          </a:xfrm>
          <a:prstGeom prst="rect">
            <a:avLst/>
          </a:prstGeom>
        </p:spPr>
      </p:pic>
      <p:pic>
        <p:nvPicPr>
          <p:cNvPr id="12" name="Рисунок 11" descr="QR CODE TELEGRAM 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3429000"/>
            <a:ext cx="3031067" cy="3048000"/>
          </a:xfrm>
          <a:prstGeom prst="rect">
            <a:avLst/>
          </a:prstGeom>
        </p:spPr>
      </p:pic>
      <p:pic>
        <p:nvPicPr>
          <p:cNvPr id="14" name="Рисунок 13" descr="pgL7GpTYEF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9236" y="821434"/>
            <a:ext cx="3668775" cy="55031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75183" y="-1202190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D4A9FB-A45C-4F46-ADE4-2AC452E11337}"/>
              </a:ext>
            </a:extLst>
          </p:cNvPr>
          <p:cNvSpPr txBox="1"/>
          <p:nvPr/>
        </p:nvSpPr>
        <p:spPr>
          <a:xfrm>
            <a:off x="-108520" y="764705"/>
            <a:ext cx="4676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Работаем с руководством </a:t>
            </a:r>
          </a:p>
          <a:p>
            <a:pPr algn="ctr"/>
            <a:r>
              <a:rPr lang="ru-RU" sz="3200" b="1" dirty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г</a:t>
            </a:r>
            <a:r>
              <a:rPr lang="ru-RU" sz="32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орода</a:t>
            </a:r>
          </a:p>
          <a:p>
            <a:pPr algn="ctr"/>
            <a:r>
              <a:rPr lang="ru-RU" sz="32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 и республики</a:t>
            </a:r>
            <a:endParaRPr lang="ru-RU" sz="3200" b="1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9" y="3359213"/>
            <a:ext cx="4455797" cy="2970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74" y="3629497"/>
            <a:ext cx="3674881" cy="2450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31" y="458791"/>
            <a:ext cx="4788024" cy="2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6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72066" y="-1159657"/>
            <a:ext cx="7028098" cy="9172230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4ABF7-2E1A-48B8-9D0A-7E85E9B1DFE9}"/>
              </a:ext>
            </a:extLst>
          </p:cNvPr>
          <p:cNvSpPr txBox="1"/>
          <p:nvPr/>
        </p:nvSpPr>
        <p:spPr>
          <a:xfrm>
            <a:off x="611560" y="692696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9025"/>
            <a:ext cx="3988043" cy="59820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35283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  </a:t>
            </a:r>
            <a:r>
              <a:rPr lang="ru-RU" sz="2400" b="1" dirty="0" smtClean="0"/>
              <a:t>Проводим е</a:t>
            </a:r>
            <a:r>
              <a:rPr lang="ru-RU" sz="2400" b="1" dirty="0" smtClean="0">
                <a:latin typeface="+mj-lt"/>
              </a:rPr>
              <a:t>жегодный </a:t>
            </a:r>
            <a:r>
              <a:rPr lang="ru-RU" sz="2400" b="1" dirty="0">
                <a:latin typeface="+mj-lt"/>
              </a:rPr>
              <a:t>городской фестиваль скороговорок, посвященного Всемирному дню телевидения. </a:t>
            </a:r>
            <a:endParaRPr lang="ru-RU" sz="2400" b="1" dirty="0" smtClean="0">
              <a:latin typeface="+mj-lt"/>
            </a:endParaRPr>
          </a:p>
          <a:p>
            <a:pPr algn="ctr"/>
            <a:endParaRPr lang="ru-RU" sz="2400" b="1" dirty="0">
              <a:latin typeface="+mj-lt"/>
            </a:endParaRPr>
          </a:p>
          <a:p>
            <a:pPr algn="ctr"/>
            <a:r>
              <a:rPr lang="ru-RU" sz="2400" b="1" dirty="0" smtClean="0">
                <a:latin typeface="+mj-lt"/>
              </a:rPr>
              <a:t>Ребята из разных школ соревнуются в ораторском искусстве, узнают </a:t>
            </a:r>
            <a:r>
              <a:rPr lang="ru-RU" sz="2400" b="1" dirty="0">
                <a:latin typeface="+mj-lt"/>
              </a:rPr>
              <a:t>как правильно работать над дикцией, </a:t>
            </a:r>
            <a:r>
              <a:rPr lang="ru-RU" sz="2400" b="1" dirty="0" smtClean="0">
                <a:latin typeface="+mj-lt"/>
              </a:rPr>
              <a:t>повышают словарный </a:t>
            </a:r>
            <a:r>
              <a:rPr lang="ru-RU" sz="2400" b="1" dirty="0">
                <a:latin typeface="+mj-lt"/>
              </a:rPr>
              <a:t>запас и грамотность.</a:t>
            </a:r>
            <a:br>
              <a:rPr lang="ru-RU" sz="2400" b="1" dirty="0">
                <a:latin typeface="+mj-lt"/>
              </a:rPr>
            </a:br>
            <a:endParaRPr lang="ru-RU" sz="2400" dirty="0"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985714" y="-1193624"/>
            <a:ext cx="7173416" cy="9361881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Рисунок 6" descr="1W3-jK-ZbY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862449"/>
            <a:ext cx="5444435" cy="36273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3" y="2814558"/>
            <a:ext cx="2752719" cy="3670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5203"/>
            <a:ext cx="3557431" cy="2372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764704"/>
            <a:ext cx="3816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Проводим ежегодную благотворительную ярмарку -  ребята продают свои поделки, а все вырученные деньги мы отдаем приюту для собак «Право на жизнь»</a:t>
            </a:r>
            <a:endParaRPr lang="ru-RU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36522" y="-1106578"/>
            <a:ext cx="7034444" cy="9180512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116632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6E50B3-5608-4F59-922F-C5D4711EABAA}"/>
              </a:ext>
            </a:extLst>
          </p:cNvPr>
          <p:cNvSpPr txBox="1"/>
          <p:nvPr/>
        </p:nvSpPr>
        <p:spPr>
          <a:xfrm>
            <a:off x="323528" y="605781"/>
            <a:ext cx="4230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Волонтерим</a:t>
            </a:r>
            <a:r>
              <a:rPr lang="ru-RU" sz="28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на городских праздниках</a:t>
            </a:r>
            <a:endParaRPr lang="ru-RU" sz="2800" b="1" dirty="0" smtClean="0">
              <a:solidFill>
                <a:srgbClr val="FFC000"/>
              </a:solidFill>
              <a:latin typeface="+mj-lt"/>
              <a:cs typeface="VAG World" pitchFamily="2" charset="0"/>
            </a:endParaRPr>
          </a:p>
        </p:txBody>
      </p:sp>
      <p:pic>
        <p:nvPicPr>
          <p:cNvPr id="10" name="Picture 8" descr="https://sun9-44.userapi.com/c857436/v857436558/e0428/38FA5PHt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199893" cy="2798835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1" name="Рисунок 10" descr="32tyHW_PR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1988840"/>
            <a:ext cx="3600400" cy="4584509"/>
          </a:xfrm>
          <a:prstGeom prst="rect">
            <a:avLst/>
          </a:prstGeom>
        </p:spPr>
      </p:pic>
      <p:pic>
        <p:nvPicPr>
          <p:cNvPr id="12" name="Рисунок 11" descr="photo_2022-08-20_18-20-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476672"/>
            <a:ext cx="4176464" cy="28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7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36522" y="-1106578"/>
            <a:ext cx="7034444" cy="9180512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116632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6E50B3-5608-4F59-922F-C5D4711EABAA}"/>
              </a:ext>
            </a:extLst>
          </p:cNvPr>
          <p:cNvSpPr txBox="1"/>
          <p:nvPr/>
        </p:nvSpPr>
        <p:spPr>
          <a:xfrm>
            <a:off x="446916" y="402385"/>
            <a:ext cx="8229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+mj-lt"/>
              </a:rPr>
              <a:t>      </a:t>
            </a:r>
            <a:r>
              <a:rPr lang="ru-RU" sz="24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Выставляем на городских площадках старинные деревянные игры</a:t>
            </a:r>
            <a:endParaRPr lang="ru-RU" sz="2400" b="1" dirty="0" smtClean="0">
              <a:solidFill>
                <a:srgbClr val="FFC000"/>
              </a:solidFill>
              <a:latin typeface="+mj-lt"/>
              <a:cs typeface="VAG Worl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6" y="1238260"/>
            <a:ext cx="3549019" cy="5323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63" y="1238260"/>
            <a:ext cx="4269449" cy="2401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09" y="3706781"/>
            <a:ext cx="4242028" cy="28289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75183" y="-10679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CB2B77-0B85-45F8-9355-90ED0E3207EC}"/>
              </a:ext>
            </a:extLst>
          </p:cNvPr>
          <p:cNvSpPr txBox="1"/>
          <p:nvPr/>
        </p:nvSpPr>
        <p:spPr>
          <a:xfrm>
            <a:off x="2668781" y="404664"/>
            <a:ext cx="697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      </a:t>
            </a:r>
            <a:r>
              <a:rPr lang="ru-RU" sz="32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Имеем традиции   </a:t>
            </a:r>
            <a:endParaRPr lang="ru-RU" sz="3200" b="1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20917" r="7247" b="11871"/>
          <a:stretch/>
        </p:blipFill>
        <p:spPr>
          <a:xfrm>
            <a:off x="499819" y="3717032"/>
            <a:ext cx="5100428" cy="2940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r="9172"/>
          <a:stretch/>
        </p:blipFill>
        <p:spPr>
          <a:xfrm>
            <a:off x="5723792" y="1628800"/>
            <a:ext cx="3024554" cy="4923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9" b="15074"/>
          <a:stretch/>
        </p:blipFill>
        <p:spPr>
          <a:xfrm>
            <a:off x="499819" y="1111316"/>
            <a:ext cx="5656357" cy="25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0" y="-99392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33281D-21FD-434D-BEBD-DA9AA13745B5}"/>
              </a:ext>
            </a:extLst>
          </p:cNvPr>
          <p:cNvSpPr txBox="1"/>
          <p:nvPr/>
        </p:nvSpPr>
        <p:spPr>
          <a:xfrm>
            <a:off x="4860032" y="404664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Прославляем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регион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8" y="3487107"/>
            <a:ext cx="4428466" cy="2952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48" y="472112"/>
            <a:ext cx="4428466" cy="2952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48" y="1700808"/>
            <a:ext cx="340237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3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0" y="-99392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33281D-21FD-434D-BEBD-DA9AA13745B5}"/>
              </a:ext>
            </a:extLst>
          </p:cNvPr>
          <p:cNvSpPr txBox="1"/>
          <p:nvPr/>
        </p:nvSpPr>
        <p:spPr>
          <a:xfrm>
            <a:off x="4860032" y="40466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Побеждаем на </a:t>
            </a:r>
            <a:r>
              <a:rPr lang="ru-RU" sz="20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ФЕСТИВАЛЯХ</a:t>
            </a:r>
            <a:endParaRPr lang="ru-RU" sz="2000" b="1" dirty="0" smtClean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21" name="Рисунок 20" descr="QnGk9dGuWt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73016"/>
            <a:ext cx="4176464" cy="2782569"/>
          </a:xfrm>
          <a:prstGeom prst="rect">
            <a:avLst/>
          </a:prstGeom>
        </p:spPr>
      </p:pic>
      <p:pic>
        <p:nvPicPr>
          <p:cNvPr id="22" name="Рисунок 21" descr="049KRIv2K4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268760"/>
            <a:ext cx="3906434" cy="5208578"/>
          </a:xfrm>
          <a:prstGeom prst="rect">
            <a:avLst/>
          </a:prstGeom>
        </p:spPr>
      </p:pic>
      <p:pic>
        <p:nvPicPr>
          <p:cNvPr id="23" name="Рисунок 22" descr="kntwENLgqW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04664"/>
            <a:ext cx="4176464" cy="313234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Рисунок 15" descr="vkPtKltm6-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6365" y="783868"/>
            <a:ext cx="3780623" cy="2518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4ABF7-2E1A-48B8-9D0A-7E85E9B1DFE9}"/>
              </a:ext>
            </a:extLst>
          </p:cNvPr>
          <p:cNvSpPr txBox="1"/>
          <p:nvPr/>
        </p:nvSpPr>
        <p:spPr>
          <a:xfrm>
            <a:off x="2411760" y="260648"/>
            <a:ext cx="4960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Гордимся выпускниками</a:t>
            </a:r>
            <a:endParaRPr lang="ru-RU" sz="2800" b="1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18" name="Рисунок 17" descr="hQrC9MOtcF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2735" y="3573016"/>
            <a:ext cx="4265458" cy="2625068"/>
          </a:xfrm>
          <a:prstGeom prst="rect">
            <a:avLst/>
          </a:prstGeom>
        </p:spPr>
      </p:pic>
      <p:pic>
        <p:nvPicPr>
          <p:cNvPr id="19" name="Рисунок 18" descr="Mu1yRikpqD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235" y="3573016"/>
            <a:ext cx="3911285" cy="2609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18" y="799165"/>
            <a:ext cx="4487286" cy="25188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50641" y="-1119479"/>
            <a:ext cx="7022194" cy="916452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981586" y="490298"/>
            <a:ext cx="7622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Миссия 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киностудии «Куча 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мала!»  - через создание </a:t>
            </a:r>
            <a:r>
              <a:rPr lang="ru-RU" sz="2400" b="1" dirty="0" err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медиапродукта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раскрыть талант ребенка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 помочь </a:t>
            </a:r>
            <a:r>
              <a:rPr lang="ru-RU" sz="24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стать успешнее и найти дело всей жизни!  </a:t>
            </a:r>
            <a:endParaRPr lang="ru-RU" sz="24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Рисунок 16" descr="fUwtkv2Kdb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3244" y="1772816"/>
            <a:ext cx="7079543" cy="47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4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06143" y="-1157984"/>
            <a:ext cx="7060802" cy="9214911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" y="908720"/>
            <a:ext cx="4083918" cy="5445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29696"/>
            <a:ext cx="4057118" cy="54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75183" y="-1210816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4ABF7-2E1A-48B8-9D0A-7E85E9B1DFE9}"/>
              </a:ext>
            </a:extLst>
          </p:cNvPr>
          <p:cNvSpPr txBox="1"/>
          <p:nvPr/>
        </p:nvSpPr>
        <p:spPr>
          <a:xfrm>
            <a:off x="4716016" y="404664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vk.com/</a:t>
            </a:r>
            <a:r>
              <a:rPr lang="en-US" sz="2800" dirty="0" err="1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kucha.mala</a:t>
            </a:r>
            <a:endParaRPr lang="ru-RU" sz="2800" dirty="0" smtClean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  <a:p>
            <a:pPr algn="ctr"/>
            <a:r>
              <a:rPr lang="en-US" sz="28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#</a:t>
            </a:r>
            <a:r>
              <a:rPr lang="ru-RU" sz="2800" dirty="0" err="1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кучамалакрутовсегда</a:t>
            </a:r>
            <a:endParaRPr lang="ru-RU" sz="2800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4032448" cy="4032448"/>
          </a:xfrm>
          <a:prstGeom prst="rect">
            <a:avLst/>
          </a:prstGeom>
        </p:spPr>
      </p:pic>
      <p:pic>
        <p:nvPicPr>
          <p:cNvPr id="8" name="Рисунок 7" descr="G07yBxt0Co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908720"/>
            <a:ext cx="4248472" cy="42484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0679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58271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    </a:t>
            </a:r>
            <a:r>
              <a:rPr lang="ru-RU" sz="24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Всегда открыты для новых проектов</a:t>
            </a:r>
            <a:endParaRPr lang="ru-RU" sz="2400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28" y="1168388"/>
            <a:ext cx="7204673" cy="54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37372" y="-1125764"/>
            <a:ext cx="7040016" cy="918778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07504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" t="16085" r="6769" b="8476"/>
          <a:stretch/>
        </p:blipFill>
        <p:spPr>
          <a:xfrm>
            <a:off x="348766" y="1268760"/>
            <a:ext cx="4271355" cy="5173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3" y="319117"/>
            <a:ext cx="400956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>
                <a:latin typeface="+mj-lt"/>
                <a:cs typeface="Times New Roman" pitchFamily="18" charset="0"/>
              </a:rPr>
              <a:t>г</a:t>
            </a:r>
            <a:r>
              <a:rPr lang="ru-RU" dirty="0" smtClean="0">
                <a:latin typeface="+mj-lt"/>
                <a:cs typeface="Times New Roman" pitchFamily="18" charset="0"/>
              </a:rPr>
              <a:t>енеральный директор  </a:t>
            </a:r>
          </a:p>
          <a:p>
            <a:r>
              <a:rPr lang="ru-RU" dirty="0" smtClean="0">
                <a:latin typeface="+mj-lt"/>
                <a:cs typeface="Times New Roman" pitchFamily="18" charset="0"/>
              </a:rPr>
              <a:t>АНО «КДЮТ</a:t>
            </a:r>
            <a:r>
              <a:rPr lang="ru-RU" dirty="0">
                <a:latin typeface="+mj-lt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cs typeface="Times New Roman" pitchFamily="18" charset="0"/>
              </a:rPr>
              <a:t>«Куча </a:t>
            </a:r>
            <a:r>
              <a:rPr lang="ru-RU" dirty="0">
                <a:latin typeface="+mj-lt"/>
                <a:cs typeface="Times New Roman" pitchFamily="18" charset="0"/>
              </a:rPr>
              <a:t>мала</a:t>
            </a:r>
            <a:r>
              <a:rPr lang="ru-RU" dirty="0" smtClean="0">
                <a:latin typeface="+mj-lt"/>
                <a:cs typeface="Times New Roman" pitchFamily="18" charset="0"/>
              </a:rPr>
              <a:t>!»</a:t>
            </a:r>
          </a:p>
          <a:p>
            <a:endParaRPr lang="ru-RU" dirty="0">
              <a:latin typeface="+mj-lt"/>
              <a:cs typeface="Times New Roman" pitchFamily="18" charset="0"/>
            </a:endParaRPr>
          </a:p>
          <a:p>
            <a:r>
              <a:rPr lang="ru-RU" dirty="0">
                <a:latin typeface="+mj-lt"/>
                <a:cs typeface="Times New Roman" pitchFamily="18" charset="0"/>
              </a:rPr>
              <a:t>п</a:t>
            </a:r>
            <a:r>
              <a:rPr lang="ru-RU" dirty="0" smtClean="0">
                <a:latin typeface="+mj-lt"/>
                <a:cs typeface="Times New Roman" pitchFamily="18" charset="0"/>
              </a:rPr>
              <a:t>обедитель Всероссийского  конкурса «Знание. Лектор» 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руководитель службы </a:t>
            </a:r>
            <a:r>
              <a:rPr lang="ru-RU" dirty="0">
                <a:latin typeface="+mj-lt"/>
                <a:cs typeface="Times New Roman" pitchFamily="18" charset="0"/>
              </a:rPr>
              <a:t>кинематографии </a:t>
            </a:r>
            <a:r>
              <a:rPr lang="ru-RU" dirty="0" smtClean="0">
                <a:latin typeface="+mj-lt"/>
                <a:cs typeface="Times New Roman" pitchFamily="18" charset="0"/>
              </a:rPr>
              <a:t>«НТРК Чувашии»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член </a:t>
            </a:r>
            <a:r>
              <a:rPr lang="ru-RU" dirty="0">
                <a:latin typeface="+mj-lt"/>
                <a:cs typeface="Times New Roman" pitchFamily="18" charset="0"/>
              </a:rPr>
              <a:t>Союза журналистов </a:t>
            </a:r>
            <a:r>
              <a:rPr lang="ru-RU" dirty="0" smtClean="0">
                <a:latin typeface="+mj-lt"/>
                <a:cs typeface="Times New Roman" pitchFamily="18" charset="0"/>
              </a:rPr>
              <a:t>России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обладатель премии «ТЭФИ-регион» 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по образованию – педагог-психолог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err="1" smtClean="0">
                <a:latin typeface="+mj-lt"/>
                <a:cs typeface="Times New Roman" pitchFamily="18" charset="0"/>
              </a:rPr>
              <a:t>медиапедагог</a:t>
            </a:r>
            <a:r>
              <a:rPr lang="ru-RU" dirty="0" smtClean="0">
                <a:latin typeface="+mj-lt"/>
                <a:cs typeface="Times New Roman" pitchFamily="18" charset="0"/>
              </a:rPr>
              <a:t> «Артека»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мама </a:t>
            </a:r>
            <a:r>
              <a:rPr lang="ru-RU" dirty="0" smtClean="0">
                <a:latin typeface="+mj-lt"/>
                <a:cs typeface="Times New Roman" pitchFamily="18" charset="0"/>
              </a:rPr>
              <a:t>11-классницы</a:t>
            </a:r>
          </a:p>
          <a:p>
            <a:endParaRPr lang="ru-RU" dirty="0" smtClean="0">
              <a:latin typeface="+mj-lt"/>
              <a:cs typeface="Times New Roman" pitchFamily="18" charset="0"/>
            </a:endParaRPr>
          </a:p>
          <a:p>
            <a:r>
              <a:rPr lang="ru-RU" dirty="0" smtClean="0">
                <a:latin typeface="+mj-lt"/>
                <a:cs typeface="Times New Roman" pitchFamily="18" charset="0"/>
              </a:rPr>
              <a:t>прыгала с парашютом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62068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Руководитель  - Мария </a:t>
            </a:r>
            <a:r>
              <a:rPr lang="ru-RU" sz="2000" b="1" dirty="0" err="1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Шоклева</a:t>
            </a:r>
            <a:endParaRPr lang="ru-RU" sz="2000" b="1" dirty="0">
              <a:solidFill>
                <a:srgbClr val="FFC000"/>
              </a:solidFill>
              <a:latin typeface="+mj-lt"/>
              <a:cs typeface="VAG Wor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77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3" cstate="print"/>
          <a:srcRect l="2942" r="3922"/>
          <a:stretch>
            <a:fillRect/>
          </a:stretch>
        </p:blipFill>
        <p:spPr bwMode="auto">
          <a:xfrm rot="5400000">
            <a:off x="939458" y="-1329289"/>
            <a:ext cx="7118662" cy="9290423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4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611560" y="5715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 </a:t>
            </a:r>
            <a:r>
              <a:rPr lang="ru-RU" sz="2000" b="1" dirty="0">
                <a:solidFill>
                  <a:srgbClr val="FFC000"/>
                </a:solidFill>
                <a:latin typeface="+mj-lt"/>
                <a:cs typeface="VAG World" pitchFamily="2" charset="0"/>
              </a:rPr>
              <a:t>К</a:t>
            </a:r>
            <a:r>
              <a:rPr lang="ru-RU" sz="20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оманда </a:t>
            </a:r>
            <a:r>
              <a:rPr lang="ru-RU" sz="20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наставников: 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Андрей </a:t>
            </a:r>
            <a:r>
              <a:rPr lang="ru-RU" sz="1600" b="1" dirty="0" err="1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Шоклев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, Дмитрий Беляев, Анжелика Иванова, Надежда Андреева  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  <a:cs typeface="VAG World" pitchFamily="2" charset="0"/>
              </a:rPr>
              <a:t> </a:t>
            </a:r>
            <a:endParaRPr lang="ru-RU" sz="1600" b="1" dirty="0">
              <a:solidFill>
                <a:srgbClr val="FFC000"/>
              </a:solidFill>
              <a:latin typeface="+mj-lt"/>
              <a:cs typeface="VAG World" pitchFamily="2" charset="0"/>
            </a:endParaRPr>
          </a:p>
        </p:txBody>
      </p:sp>
      <p:pic>
        <p:nvPicPr>
          <p:cNvPr id="11" name="Рисунок 10" descr="IMG_2419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836712"/>
            <a:ext cx="4139952" cy="2759968"/>
          </a:xfrm>
          <a:prstGeom prst="rect">
            <a:avLst/>
          </a:prstGeom>
        </p:spPr>
      </p:pic>
      <p:pic>
        <p:nvPicPr>
          <p:cNvPr id="16" name="Рисунок 15" descr="IMG_2434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3596184"/>
            <a:ext cx="4212468" cy="2857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212468" cy="2759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1" y="3596184"/>
            <a:ext cx="4284146" cy="28566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00335" y="-1326657"/>
            <a:ext cx="7101408" cy="9267905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22694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0" y="692696"/>
            <a:ext cx="5436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    </a:t>
            </a:r>
            <a:r>
              <a:rPr lang="ru-RU" sz="32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Развиваем у воспитанников</a:t>
            </a:r>
            <a:endParaRPr lang="ru-RU" sz="3200" b="1" dirty="0" smtClean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  <a:p>
            <a:pPr algn="ctr">
              <a:buFontTx/>
              <a:buChar char="-"/>
            </a:pP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59297"/>
            <a:ext cx="50405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>
                <a:latin typeface="+mj-lt"/>
              </a:rPr>
              <a:t>- </a:t>
            </a:r>
            <a:r>
              <a:rPr lang="ru-RU" sz="2000" dirty="0" smtClean="0">
                <a:latin typeface="+mj-lt"/>
              </a:rPr>
              <a:t>лидерские </a:t>
            </a:r>
            <a:r>
              <a:rPr lang="ru-RU" sz="2000" dirty="0">
                <a:latin typeface="+mj-lt"/>
              </a:rPr>
              <a:t>качества </a:t>
            </a:r>
            <a:r>
              <a:rPr lang="ru-RU" sz="2000" dirty="0" smtClean="0">
                <a:latin typeface="+mj-lt"/>
              </a:rPr>
              <a:t>и организаторские </a:t>
            </a:r>
            <a:r>
              <a:rPr lang="ru-RU" sz="2000" dirty="0">
                <a:latin typeface="+mj-lt"/>
              </a:rPr>
              <a:t>способности</a:t>
            </a:r>
            <a:endParaRPr lang="ru-RU" sz="2000" dirty="0" smtClean="0">
              <a:latin typeface="+mj-lt"/>
            </a:endParaRPr>
          </a:p>
          <a:p>
            <a:r>
              <a:rPr lang="ru-RU" sz="2000" dirty="0" smtClean="0">
                <a:latin typeface="+mj-lt"/>
              </a:rPr>
              <a:t>- </a:t>
            </a:r>
            <a:r>
              <a:rPr lang="ru-RU" sz="2000" dirty="0" smtClean="0">
                <a:latin typeface="+mj-lt"/>
              </a:rPr>
              <a:t>работу </a:t>
            </a:r>
            <a:r>
              <a:rPr lang="ru-RU" sz="2000" dirty="0">
                <a:latin typeface="+mj-lt"/>
              </a:rPr>
              <a:t>в команде</a:t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самостоятельность </a:t>
            </a:r>
            <a:r>
              <a:rPr lang="ru-RU" sz="2000" dirty="0">
                <a:latin typeface="+mj-lt"/>
              </a:rPr>
              <a:t>и целеустремленность</a:t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стрессоустойчивость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умение работать с информацией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умение </a:t>
            </a:r>
            <a:r>
              <a:rPr lang="ru-RU" sz="2000" dirty="0">
                <a:latin typeface="+mj-lt"/>
              </a:rPr>
              <a:t>думать, критически в том числе</a:t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умение </a:t>
            </a:r>
            <a:r>
              <a:rPr lang="ru-RU" sz="2000" dirty="0">
                <a:latin typeface="+mj-lt"/>
              </a:rPr>
              <a:t>вести диалог</a:t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ораторское искусство, </a:t>
            </a:r>
            <a:r>
              <a:rPr lang="ru-RU" sz="2000" dirty="0" smtClean="0">
                <a:latin typeface="+mj-lt"/>
              </a:rPr>
              <a:t>красивую  </a:t>
            </a:r>
            <a:r>
              <a:rPr lang="ru-RU" sz="2000" dirty="0" smtClean="0">
                <a:latin typeface="+mj-lt"/>
              </a:rPr>
              <a:t>речь </a:t>
            </a:r>
          </a:p>
          <a:p>
            <a:r>
              <a:rPr lang="ru-RU" sz="2000" dirty="0" smtClean="0">
                <a:latin typeface="+mj-lt"/>
              </a:rPr>
              <a:t>- </a:t>
            </a:r>
            <a:r>
              <a:rPr lang="ru-RU" sz="2000" dirty="0" smtClean="0">
                <a:latin typeface="+mj-lt"/>
              </a:rPr>
              <a:t>н</a:t>
            </a:r>
            <a:r>
              <a:rPr lang="ru-RU" sz="2000" dirty="0" smtClean="0">
                <a:latin typeface="+mj-lt"/>
              </a:rPr>
              <a:t>авыки </a:t>
            </a:r>
            <a:r>
              <a:rPr lang="ru-RU" sz="2000" dirty="0" err="1" smtClean="0">
                <a:latin typeface="+mj-lt"/>
              </a:rPr>
              <a:t>самопрезентации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креативность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</a:t>
            </a:r>
            <a:r>
              <a:rPr lang="ru-RU" sz="2000" dirty="0" err="1" smtClean="0">
                <a:latin typeface="+mj-lt"/>
              </a:rPr>
              <a:t>медиабезопасность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 smtClean="0">
                <a:latin typeface="+mj-lt"/>
              </a:rPr>
              <a:t>- художественный вкус</a:t>
            </a:r>
          </a:p>
          <a:p>
            <a:r>
              <a:rPr lang="ru-RU" sz="2000" dirty="0" smtClean="0">
                <a:latin typeface="+mj-lt"/>
              </a:rPr>
              <a:t>- </a:t>
            </a:r>
            <a:r>
              <a:rPr lang="ru-RU" sz="2000" dirty="0" err="1" smtClean="0">
                <a:latin typeface="+mj-lt"/>
              </a:rPr>
              <a:t>эмпатию</a:t>
            </a:r>
            <a:endParaRPr lang="ru-RU" sz="2000" dirty="0">
              <a:latin typeface="+mj-lt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06318"/>
            <a:ext cx="3441303" cy="515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0679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116632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1763688" y="260649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</a:t>
            </a:r>
            <a:r>
              <a:rPr lang="ru-RU" sz="2400" b="1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Наши ценности</a:t>
            </a:r>
            <a:endParaRPr lang="ru-RU" sz="2400" b="1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8" name="Рисунок 7" descr="OPGr-OhKl1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980728"/>
            <a:ext cx="3528392" cy="52925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498" y="845424"/>
            <a:ext cx="475252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Талантлив каждый ребенок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Взаимоуважение и доброта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Ответственность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Патриотизм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Саморазвитие </a:t>
            </a:r>
          </a:p>
          <a:p>
            <a:pPr>
              <a:buFontTx/>
              <a:buChar char="-"/>
            </a:pPr>
            <a:r>
              <a:rPr lang="ru-RU" sz="2200" dirty="0">
                <a:latin typeface="+mj-lt"/>
                <a:cs typeface="Times New Roman" pitchFamily="18" charset="0"/>
              </a:rPr>
              <a:t> </a:t>
            </a:r>
            <a:r>
              <a:rPr lang="ru-RU" sz="2200" dirty="0" smtClean="0">
                <a:latin typeface="+mj-lt"/>
                <a:cs typeface="Times New Roman" pitchFamily="18" charset="0"/>
              </a:rPr>
              <a:t>Оперативность (время – ценный ресурс)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Нет лени (нацеленность на результат)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Вложение смысла в  </a:t>
            </a:r>
            <a:r>
              <a:rPr lang="ru-RU" sz="2200" dirty="0" err="1" smtClean="0">
                <a:latin typeface="+mj-lt"/>
                <a:cs typeface="Times New Roman" pitchFamily="18" charset="0"/>
              </a:rPr>
              <a:t>медиапродукт</a:t>
            </a:r>
            <a:endParaRPr lang="ru-RU" sz="2200" dirty="0" smtClean="0">
              <a:latin typeface="+mj-lt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Меньше теории — больше практики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Мы – команда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За любую «</a:t>
            </a:r>
            <a:r>
              <a:rPr lang="ru-RU" sz="2200" dirty="0" err="1" smtClean="0">
                <a:latin typeface="+mj-lt"/>
                <a:cs typeface="Times New Roman" pitchFamily="18" charset="0"/>
              </a:rPr>
              <a:t>движуху</a:t>
            </a:r>
            <a:r>
              <a:rPr lang="ru-RU" sz="2200" dirty="0" smtClean="0">
                <a:latin typeface="+mj-lt"/>
                <a:cs typeface="Times New Roman" pitchFamily="18" charset="0"/>
              </a:rPr>
              <a:t>» и приключения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</a:t>
            </a:r>
            <a:r>
              <a:rPr lang="ru-RU" sz="2200" dirty="0">
                <a:latin typeface="+mj-lt"/>
                <a:cs typeface="Times New Roman" pitchFamily="18" charset="0"/>
              </a:rPr>
              <a:t>Упускать возможности — </a:t>
            </a:r>
            <a:r>
              <a:rPr lang="ru-RU" sz="2200" dirty="0" smtClean="0">
                <a:latin typeface="+mj-lt"/>
                <a:cs typeface="Times New Roman" pitchFamily="18" charset="0"/>
              </a:rPr>
              <a:t>глупо</a:t>
            </a:r>
            <a:endParaRPr lang="ru-RU" sz="2200" dirty="0">
              <a:latin typeface="+mj-lt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За красивую </a:t>
            </a:r>
            <a:r>
              <a:rPr lang="ru-RU" sz="2200" dirty="0">
                <a:latin typeface="+mj-lt"/>
                <a:cs typeface="Times New Roman" pitchFamily="18" charset="0"/>
              </a:rPr>
              <a:t>речь </a:t>
            </a:r>
          </a:p>
          <a:p>
            <a:pPr>
              <a:buFontTx/>
              <a:buChar char="-"/>
            </a:pPr>
            <a:r>
              <a:rPr lang="ru-RU" sz="2200" dirty="0">
                <a:latin typeface="+mj-lt"/>
                <a:cs typeface="Times New Roman" pitchFamily="18" charset="0"/>
              </a:rPr>
              <a:t> </a:t>
            </a:r>
            <a:r>
              <a:rPr lang="ru-RU" sz="2200" dirty="0" smtClean="0">
                <a:latin typeface="+mj-lt"/>
                <a:cs typeface="Times New Roman" pitchFamily="18" charset="0"/>
              </a:rPr>
              <a:t>Позитивное мышление</a:t>
            </a:r>
          </a:p>
          <a:p>
            <a:pPr>
              <a:buFontTx/>
              <a:buChar char="-"/>
            </a:pPr>
            <a:r>
              <a:rPr lang="ru-RU" sz="2200" dirty="0" smtClean="0">
                <a:latin typeface="+mj-lt"/>
                <a:cs typeface="Times New Roman" pitchFamily="18" charset="0"/>
              </a:rPr>
              <a:t> Проигрывать, так достойно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5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CC676A9-7E40-4556-BC40-E99753F5924C}"/>
              </a:ext>
            </a:extLst>
          </p:cNvPr>
          <p:cNvSpPr txBox="1"/>
          <p:nvPr/>
        </p:nvSpPr>
        <p:spPr>
          <a:xfrm>
            <a:off x="522750" y="404664"/>
            <a:ext cx="8297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C000"/>
                </a:solidFill>
              </a:rPr>
              <a:t>    </a:t>
            </a:r>
            <a:endParaRPr lang="ru-RU" sz="3200" b="1" dirty="0" smtClean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  <a:p>
            <a:pPr algn="ctr">
              <a:buFontTx/>
              <a:buChar char="-"/>
            </a:pP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14" name="Рисунок 13" descr="PYJenIGek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751" y="1124744"/>
            <a:ext cx="8026489" cy="5353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478833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</a:t>
            </a:r>
            <a:r>
              <a:rPr lang="ru-RU" dirty="0" smtClean="0">
                <a:latin typeface="Aqum two Classic" pitchFamily="2" charset="0"/>
              </a:rPr>
              <a:t>Наши большие проекты</a:t>
            </a:r>
            <a:endParaRPr lang="ru-RU" dirty="0">
              <a:latin typeface="Aqum two Class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37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67917" y="-1210817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39552" y="260648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                       Детские сказки о русском и чувашском языках, 2020 и 2022 г.</a:t>
            </a:r>
            <a:endParaRPr lang="ru-RU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10" name="Рисунок 9" descr="IMG_38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7129" y="3406260"/>
            <a:ext cx="4091947" cy="3068960"/>
          </a:xfrm>
          <a:prstGeom prst="rect">
            <a:avLst/>
          </a:prstGeom>
        </p:spPr>
      </p:pic>
      <p:pic>
        <p:nvPicPr>
          <p:cNvPr id="11" name="Рисунок 10" descr="XvYDAL3Gox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764704"/>
            <a:ext cx="4068743" cy="57105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99" y="758214"/>
            <a:ext cx="4209717" cy="29767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sun9-7.userapi.com/c858520/v858520187/3e3ba/wdRGqFeNxtE.jpg"/>
          <p:cNvPicPr>
            <a:picLocks noChangeAspect="1" noChangeArrowheads="1"/>
          </p:cNvPicPr>
          <p:nvPr/>
        </p:nvPicPr>
        <p:blipFill>
          <a:blip r:embed="rId2" cstate="print"/>
          <a:srcRect l="2942" r="3922"/>
          <a:stretch>
            <a:fillRect/>
          </a:stretch>
        </p:blipFill>
        <p:spPr bwMode="auto">
          <a:xfrm rot="5400000">
            <a:off x="1075183" y="-1076543"/>
            <a:ext cx="7000900" cy="9136734"/>
          </a:xfrm>
          <a:prstGeom prst="rect">
            <a:avLst/>
          </a:prstGeom>
          <a:noFill/>
        </p:spPr>
      </p:pic>
      <p:pic>
        <p:nvPicPr>
          <p:cNvPr id="6" name="Picture 2" descr="https://sun9-53.userapi.com/c639331/v639331741/18ccd/FjGvDqyUGNw.jpg"/>
          <p:cNvPicPr>
            <a:picLocks noChangeAspect="1" noChangeArrowheads="1"/>
          </p:cNvPicPr>
          <p:nvPr/>
        </p:nvPicPr>
        <p:blipFill>
          <a:blip r:embed="rId3" cstate="print"/>
          <a:srcRect l="6498" t="38843" r="9007" b="26628"/>
          <a:stretch>
            <a:fillRect/>
          </a:stretch>
        </p:blipFill>
        <p:spPr bwMode="auto">
          <a:xfrm>
            <a:off x="179512" y="0"/>
            <a:ext cx="1748164" cy="57150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803722" y="348930"/>
            <a:ext cx="7884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>
              <a:latin typeface="VAG World" pitchFamily="2" charset="0"/>
              <a:cs typeface="VAG World" pitchFamily="2" charset="0"/>
            </a:endParaRPr>
          </a:p>
          <a:p>
            <a:r>
              <a:rPr lang="ru-RU" sz="2800" dirty="0">
                <a:latin typeface="VAG World" pitchFamily="2" charset="0"/>
                <a:cs typeface="VAG World" pitchFamily="2" charset="0"/>
              </a:rPr>
              <a:t> </a:t>
            </a:r>
            <a:r>
              <a:rPr lang="ru-RU" sz="2800" dirty="0" smtClean="0">
                <a:latin typeface="VAG World" pitchFamily="2" charset="0"/>
                <a:cs typeface="VAG World" pitchFamily="2" charset="0"/>
              </a:rPr>
              <a:t>        </a:t>
            </a:r>
            <a:r>
              <a:rPr lang="ru-RU" sz="2800" dirty="0" smtClean="0">
                <a:solidFill>
                  <a:srgbClr val="FFC000"/>
                </a:solidFill>
                <a:latin typeface="VAG World" pitchFamily="2" charset="0"/>
                <a:cs typeface="VAG World" pitchFamily="2" charset="0"/>
              </a:rPr>
              <a:t>Фильм о безопасности в сети – 2024 г.</a:t>
            </a:r>
            <a:endParaRPr lang="ru-RU" sz="2800" dirty="0">
              <a:solidFill>
                <a:srgbClr val="FFC000"/>
              </a:solidFill>
              <a:latin typeface="VAG World" pitchFamily="2" charset="0"/>
              <a:cs typeface="VAG World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5" y="1484784"/>
            <a:ext cx="8224915" cy="462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01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323</Words>
  <Application>Microsoft Office PowerPoint</Application>
  <PresentationFormat>Экран (4:3)</PresentationFormat>
  <Paragraphs>77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KOMP2</cp:lastModifiedBy>
  <cp:revision>101</cp:revision>
  <dcterms:created xsi:type="dcterms:W3CDTF">2019-11-09T16:56:07Z</dcterms:created>
  <dcterms:modified xsi:type="dcterms:W3CDTF">2026-01-29T14:35:50Z</dcterms:modified>
</cp:coreProperties>
</file>