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2" r:id="rId8"/>
    <p:sldId id="263" r:id="rId9"/>
    <p:sldId id="264" r:id="rId10"/>
    <p:sldId id="261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9"/>
    <p:restoredTop sz="94554"/>
  </p:normalViewPr>
  <p:slideViewPr>
    <p:cSldViewPr snapToGrid="0">
      <p:cViewPr varScale="1">
        <p:scale>
          <a:sx n="90" d="100"/>
          <a:sy n="90" d="100"/>
        </p:scale>
        <p:origin x="11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3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63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51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0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5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41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446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7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59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53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6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8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2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6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82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8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BCC25EA-BC10-48D4-8557-0129E132A16D}" type="datetimeFigureOut">
              <a:rPr lang="ru-RU" smtClean="0"/>
              <a:t>10.08.20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0B4579F-4BA9-49DF-B29B-B6DC4FF2E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9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Подари Солнечный свет</a:t>
            </a:r>
            <a:br>
              <a:rPr lang="ru-RU" dirty="0"/>
            </a:br>
            <a:r>
              <a:rPr lang="ru-RU" sz="2800" dirty="0"/>
              <a:t>Благотворительный фонд помощи детям, рожденным на раннем сроке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4800" dirty="0"/>
              <a:t>Школа для родителей </a:t>
            </a:r>
          </a:p>
          <a:p>
            <a:r>
              <a:rPr lang="ru-RU" sz="4800" dirty="0"/>
              <a:t>«Новая жизнь вместе»</a:t>
            </a:r>
          </a:p>
        </p:txBody>
      </p:sp>
      <p:pic>
        <p:nvPicPr>
          <p:cNvPr id="4" name="Изображение 7">
            <a:extLst>
              <a:ext uri="{FF2B5EF4-FFF2-40B4-BE49-F238E27FC236}">
                <a16:creationId xmlns="" xmlns:a16="http://schemas.microsoft.com/office/drawing/2014/main" id="{F355B867-F04B-B449-B0EB-C518F1AD2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9" y="222254"/>
            <a:ext cx="3066700" cy="8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FD38E72-D1B5-1E4C-A33A-24A57C456D00}"/>
              </a:ext>
            </a:extLst>
          </p:cNvPr>
          <p:cNvSpPr/>
          <p:nvPr/>
        </p:nvSpPr>
        <p:spPr>
          <a:xfrm>
            <a:off x="871178" y="2068643"/>
            <a:ext cx="10515600" cy="350769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797605" y="1442953"/>
            <a:ext cx="10515600" cy="5415047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Прослушали лекции в Перинатальных центрах и ЛПУ г. Москвы, Московской области и в регионах России более 5 000 мам</a:t>
            </a:r>
            <a:r>
              <a:rPr lang="ru-RU" sz="1800" dirty="0"/>
              <a:t>, включая многодетных родителей, где рождены недоношенные дети и дети с ОВЗ. Также они получили благотворительные наборы, подготовленные фондом «Подари солнечный свет».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Оказаны услуги в сфере просвещения и информирования более 7000 человек, включая родственников.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Более 1000 человек отметили увеличение своих компетенций в сфере здравоохранения.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Более 220 медицинских работников были вовлечены в наш проект и повысили свою профессиональную квалификацию.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Студенты ВУЗов были ознакомлены с деятельностью фонда и приняли решение участвовать в мероприятиях фонда в качестве волонтёров.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/>
              <a:t>Волонтёрское движение распространилось во многих городах.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Общий информационный охват проекта за 5 лет составил более 70 000 человек, включая тематические мероприятия, фестивали, круглые столы, общественные слушания, публикации в СМИ и журналах: </a:t>
            </a:r>
            <a:r>
              <a:rPr lang="ru-RU" sz="1800" dirty="0"/>
              <a:t>«Точка Опоры», «Детство», «</a:t>
            </a:r>
            <a:r>
              <a:rPr lang="ru-RU" sz="1800" dirty="0" err="1"/>
              <a:t>Luxury</a:t>
            </a:r>
            <a:r>
              <a:rPr lang="ru-RU" sz="1800" dirty="0"/>
              <a:t>», «</a:t>
            </a:r>
            <a:r>
              <a:rPr lang="ru-RU" sz="1800" dirty="0" err="1"/>
              <a:t>Status</a:t>
            </a:r>
            <a:r>
              <a:rPr lang="ru-RU" sz="1800" dirty="0"/>
              <a:t> </a:t>
            </a:r>
            <a:r>
              <a:rPr lang="ru-RU" sz="1800" dirty="0" err="1"/>
              <a:t>Praesens</a:t>
            </a:r>
            <a:r>
              <a:rPr lang="ru-RU" sz="1800" dirty="0"/>
              <a:t>», «Мегаполис Тайм», «Мода </a:t>
            </a:r>
            <a:r>
              <a:rPr lang="ru-RU" sz="1800" dirty="0" err="1"/>
              <a:t>Топикал</a:t>
            </a:r>
            <a:r>
              <a:rPr lang="ru-RU" sz="1800" dirty="0"/>
              <a:t>»; газетах: «Вертикальная власть Федерации», «Земляничка» (Вологда), РТ Общественно-политическая газета ТВ; ОТР, 1 канал, семья ТВ, ТЕО-ТВ, Мир-24, Москва-24, ТВЦ; радио: Говорит Москва, Радио России, АСИ, Милосердие.ru, а также в социальных сетях.</a:t>
            </a:r>
          </a:p>
        </p:txBody>
      </p:sp>
      <p:pic>
        <p:nvPicPr>
          <p:cNvPr id="3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3" y="570033"/>
            <a:ext cx="2750655" cy="7361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1E53F910-3751-6042-A019-0E572675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558" y="567668"/>
            <a:ext cx="7771219" cy="955072"/>
          </a:xfrm>
        </p:spPr>
        <p:txBody>
          <a:bodyPr>
            <a:normAutofit/>
          </a:bodyPr>
          <a:lstStyle/>
          <a:p>
            <a:r>
              <a:rPr lang="ru-RU" sz="2700" b="1" dirty="0"/>
              <a:t>За 5 лет в Школе для родителей </a:t>
            </a:r>
            <a:br>
              <a:rPr lang="ru-RU" sz="2700" b="1" dirty="0"/>
            </a:br>
            <a:r>
              <a:rPr lang="ru-RU" sz="2700" b="1" dirty="0"/>
              <a:t>«Новая жизнь вместе»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564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8759" y="942976"/>
            <a:ext cx="952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4800" b="1" dirty="0">
              <a:solidFill>
                <a:srgbClr val="7030A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8" y="1971677"/>
            <a:ext cx="6017412" cy="41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344" y="1531429"/>
            <a:ext cx="10515600" cy="515283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300" dirty="0"/>
              <a:t>Цель программы: </a:t>
            </a:r>
          </a:p>
          <a:p>
            <a:pPr marL="0" indent="0">
              <a:buNone/>
            </a:pPr>
            <a:r>
              <a:rPr lang="ru-RU" sz="2300" dirty="0"/>
              <a:t>Информационно-социально-психологическое сопровождение семей с недоношенными новорождёнными детьми для:</a:t>
            </a:r>
          </a:p>
          <a:p>
            <a:r>
              <a:rPr lang="ru-RU" sz="2300" dirty="0"/>
              <a:t>профилактики инвалидности у детей, рождённых на раннем сроке; </a:t>
            </a:r>
          </a:p>
          <a:p>
            <a:r>
              <a:rPr lang="ru-RU" sz="2300" dirty="0"/>
              <a:t>содействия сохранению психологического здоровья матери ребёнка, родившегося раньше срока; </a:t>
            </a:r>
          </a:p>
          <a:p>
            <a:r>
              <a:rPr lang="ru-RU" sz="2300" dirty="0"/>
              <a:t>налаживания диалога между врачом и родителями недоношенного новорождённого, находящимися в состоянии стресса. </a:t>
            </a:r>
          </a:p>
          <a:p>
            <a:pPr marL="0" indent="0" algn="ctr">
              <a:buNone/>
            </a:pPr>
            <a:r>
              <a:rPr lang="ru-RU" sz="2300" dirty="0"/>
              <a:t>Задачи программы: </a:t>
            </a:r>
          </a:p>
          <a:p>
            <a:pPr marL="0" indent="0">
              <a:buNone/>
            </a:pPr>
            <a:r>
              <a:rPr lang="ru-RU" sz="2300" dirty="0"/>
              <a:t>1. Организация и проведение группового информационно-психологического консультирования родителей недоношенных детей по вопросам сохранения эмоциональной стабильности и способам эффективной самопомощи в ситуации переживания стресса преждевременных родов. </a:t>
            </a:r>
          </a:p>
          <a:p>
            <a:pPr marL="0" indent="0">
              <a:buNone/>
            </a:pPr>
            <a:r>
              <a:rPr lang="ru-RU" sz="2300" dirty="0"/>
              <a:t>2. Организация и проведение информационно-разъяснительной работы по вопросам изучения основных аспектов выхаживания, особенностей ухода за недоношенным новорожденным, раннего развития и профилактики </a:t>
            </a:r>
            <a:r>
              <a:rPr lang="ru-RU" sz="2300" dirty="0" err="1"/>
              <a:t>инвалидизации</a:t>
            </a:r>
            <a:r>
              <a:rPr lang="ru-RU" sz="2300" dirty="0"/>
              <a:t> ребёнка, при преждевременных родах. </a:t>
            </a:r>
          </a:p>
          <a:p>
            <a:pPr marL="0" indent="0">
              <a:buNone/>
            </a:pPr>
            <a:r>
              <a:rPr lang="ru-RU" sz="2300" dirty="0"/>
              <a:t>3. Создание и распространение печатной продукции - памяток, брошюр для женских консультаций, родильных домов, перинатальных центров, клинических больниц.</a:t>
            </a:r>
          </a:p>
        </p:txBody>
      </p:sp>
      <p:pic>
        <p:nvPicPr>
          <p:cNvPr id="4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641978"/>
            <a:ext cx="3066700" cy="82077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3F456D13-FBB2-E341-BF38-3FF5BCB9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668" y="959823"/>
            <a:ext cx="8094689" cy="726240"/>
          </a:xfrm>
        </p:spPr>
        <p:txBody>
          <a:bodyPr>
            <a:noAutofit/>
          </a:bodyPr>
          <a:lstStyle/>
          <a:p>
            <a:r>
              <a:rPr lang="ru-RU" sz="1900" b="1" dirty="0"/>
              <a:t>Школа для родителей «Новая жизнь вместе» - социально-значимый проект информационно-психологической помощи. </a:t>
            </a:r>
            <a:br>
              <a:rPr lang="ru-RU" sz="1900" b="1" dirty="0"/>
            </a:br>
            <a:r>
              <a:rPr lang="ru-RU" sz="1900" b="1" dirty="0"/>
              <a:t>Проект реализуется с</a:t>
            </a:r>
            <a:r>
              <a:rPr lang="ru-RU" sz="2000" b="1" dirty="0"/>
              <a:t> 2016 года </a:t>
            </a:r>
            <a:br>
              <a:rPr lang="ru-RU" sz="2000" b="1" dirty="0"/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2346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100" y="657225"/>
            <a:ext cx="1074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charset="0"/>
                <a:ea typeface="ＭＳ 明朝" charset="-128"/>
                <a:cs typeface="Times New Roman" charset="0"/>
              </a:rPr>
              <a:t>П</a:t>
            </a:r>
            <a:r>
              <a:rPr lang="ru-R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роект «Новая жизнь вместе» получил Премию Лучшие социальные  проекты России и вошел в топ лучших проектов по Москве, </a:t>
            </a:r>
            <a:endParaRPr lang="ru-RU" dirty="0" smtClean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«Вектор</a:t>
            </a:r>
            <a:r>
              <a:rPr lang="ru-R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Детство-2018</a:t>
            </a:r>
            <a:r>
              <a:rPr lang="ru-RU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»,  который был инициирован Уполномоченным при Президенте Российской Федерации по правам ребенка.</a:t>
            </a:r>
            <a:endParaRPr lang="ru-RU" dirty="0">
              <a:latin typeface="Calibri" charset="0"/>
              <a:ea typeface="ＭＳ 明朝" charset="-128"/>
              <a:cs typeface="Times New Roman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charset="0"/>
                <a:ea typeface="ＭＳ 明朝" charset="-128"/>
                <a:cs typeface="Times New Roman" charset="0"/>
              </a:rPr>
              <a:t>Проекты Фонда в списке победителей «Фонда Президентских грантов» 2018 года. В 2019 году фонд стал победителем </a:t>
            </a:r>
            <a:r>
              <a:rPr lang="ru-RU" dirty="0">
                <a:solidFill>
                  <a:srgbClr val="000000"/>
                </a:solidFill>
                <a:latin typeface="Times New Roman" charset="0"/>
                <a:ea typeface="ＭＳ 明朝" charset="-128"/>
                <a:cs typeface="Times New Roman" charset="0"/>
              </a:rPr>
              <a:t>Гранта Мэра Душевная Москва, победителям гранта Москва Добрый город Департамента труда и социальной защиты населения города Москвы</a:t>
            </a:r>
            <a:r>
              <a:rPr lang="ru-RU" dirty="0" smtClean="0">
                <a:solidFill>
                  <a:srgbClr val="000000"/>
                </a:solidFill>
                <a:latin typeface="Times New Roman" charset="0"/>
                <a:ea typeface="ＭＳ 明朝" charset="-128"/>
                <a:cs typeface="Times New Roman" charset="0"/>
              </a:rPr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2688550"/>
            <a:ext cx="3197825" cy="32004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2275" y="3150814"/>
            <a:ext cx="3129300" cy="23469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87" y="2759651"/>
            <a:ext cx="4172399" cy="31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616" y="2701224"/>
            <a:ext cx="5294376" cy="2724912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В проекте приняли участие 28 ЛПУ и перинатальных центров Москвы, Московской области и регионов России.</a:t>
            </a:r>
            <a:br>
              <a:rPr lang="ru-RU" sz="3000" dirty="0"/>
            </a:br>
            <a:r>
              <a:rPr lang="ru-RU" sz="3000" dirty="0"/>
              <a:t>Готовится новая региональная программа.</a:t>
            </a:r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4" y="731519"/>
            <a:ext cx="3533991" cy="945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4D2C07-B92A-EF48-99A9-8F8264BB8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3" y="884419"/>
            <a:ext cx="4046528" cy="2381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594385A-6B6D-F542-8ED0-9805C4CFB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13" y="3571095"/>
            <a:ext cx="4030339" cy="24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6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356" y="897872"/>
            <a:ext cx="8040364" cy="955072"/>
          </a:xfrm>
        </p:spPr>
        <p:txBody>
          <a:bodyPr>
            <a:normAutofit fontScale="90000"/>
          </a:bodyPr>
          <a:lstStyle/>
          <a:p>
            <a:r>
              <a:rPr lang="ru-RU" sz="3300" b="1" dirty="0"/>
              <a:t>МЫ ПОМОГАЕМ ВЫСТРОИТЬ ДИАЛОГ МЕЖДУ ВРАЧАМИ И РОДИТЕЛЯМИ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092440" y="3827528"/>
            <a:ext cx="3383280" cy="18928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/>
              <a:t>Помогаем недоношенным детям – уменьшаем общую детскую смертность и инвалидность!</a:t>
            </a:r>
          </a:p>
          <a:p>
            <a:pPr marL="0" indent="0" algn="ctr">
              <a:buNone/>
            </a:pPr>
            <a:r>
              <a:rPr lang="ru-RU" sz="2000" dirty="0"/>
              <a:t>Работаем с родителями – помогаем детям!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41968"/>
              </p:ext>
            </p:extLst>
          </p:nvPr>
        </p:nvGraphicFramePr>
        <p:xfrm>
          <a:off x="877824" y="1536192"/>
          <a:ext cx="7074408" cy="4184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8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58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57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ОРГАНИЗАЦИОННАЯ поддержка</a:t>
                      </a:r>
                    </a:p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ПСИХОЛОГИЧЕСКАЯ поддержка</a:t>
                      </a:r>
                    </a:p>
                    <a:p>
                      <a:pPr algn="ctr"/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ИНФОРМАЦИОННАЯ поддержка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57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Сайт, </a:t>
                      </a:r>
                      <a:r>
                        <a:rPr lang="ru-RU" sz="1600" dirty="0" err="1"/>
                        <a:t>соцсети</a:t>
                      </a:r>
                      <a:r>
                        <a:rPr lang="ru-RU" sz="1600" dirty="0"/>
                        <a:t> и рассылка для мам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Школа для родителей «Новая жизнь вместе»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Сообщество родителей «</a:t>
                      </a:r>
                      <a:r>
                        <a:rPr lang="ru-RU" sz="1600" dirty="0" err="1"/>
                        <a:t>Семицветик</a:t>
                      </a:r>
                      <a:r>
                        <a:rPr lang="ru-RU" sz="1600" dirty="0"/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57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Фестиваль «Глазами детскими на мир»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Онлайн -консультации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Клуб друзей «</a:t>
                      </a:r>
                      <a:r>
                        <a:rPr lang="ru-RU" sz="1600" dirty="0" err="1"/>
                        <a:t>Санни</a:t>
                      </a:r>
                      <a:r>
                        <a:rPr lang="ru-RU" sz="1600" dirty="0"/>
                        <a:t>-Лэнд»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57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Акция «Дни красоты» для мам в родильных домах, перинатальных центрах, клинических больницах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Пособие «17 правил выхаживания»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Акции добрых дел и «Носочки для жизни»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Изображение 26" descr="../../Downloads/PHOTO-2018-12-07-16-49-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40" y="1536192"/>
            <a:ext cx="3099816" cy="213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2" y="673358"/>
            <a:ext cx="2767394" cy="7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0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869" y="708562"/>
            <a:ext cx="6773805" cy="79492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/>
              <a:t>САМЫЕ АКТУАЛЬНЫЕ 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900" dirty="0"/>
              <a:t>На сегодняшний день, согласно анкетирования, проводимого по окончанию занятия школы «Новая жизнь вместе», уровень информированности участниц по темам вырос более чем на 72,89%.</a:t>
            </a:r>
          </a:p>
          <a:p>
            <a:pPr marL="0" indent="0" algn="ctr">
              <a:buNone/>
            </a:pPr>
            <a:endParaRPr lang="ru-RU" sz="1900" dirty="0"/>
          </a:p>
          <a:p>
            <a:pPr marL="514350" indent="-514350">
              <a:buAutoNum type="arabicPeriod"/>
            </a:pPr>
            <a:r>
              <a:rPr lang="ru-RU" sz="1900" dirty="0"/>
              <a:t>Постродовая депрессия. </a:t>
            </a:r>
          </a:p>
          <a:p>
            <a:pPr marL="514350" indent="-514350">
              <a:buAutoNum type="arabicPeriod"/>
            </a:pPr>
            <a:r>
              <a:rPr lang="ru-RU" sz="1900" dirty="0"/>
              <a:t>Как избавиться от чувства вины. </a:t>
            </a:r>
          </a:p>
          <a:p>
            <a:pPr marL="514350" indent="-514350">
              <a:buAutoNum type="arabicPeriod"/>
            </a:pPr>
            <a:r>
              <a:rPr lang="ru-RU" sz="1900" dirty="0"/>
              <a:t>Медицинские аспекты ухода за недоношенным ребёнком. </a:t>
            </a:r>
          </a:p>
          <a:p>
            <a:pPr marL="514350" indent="-514350">
              <a:buAutoNum type="arabicPeriod"/>
            </a:pPr>
            <a:r>
              <a:rPr lang="ru-RU" sz="1900" dirty="0"/>
              <a:t>Грудное вскармливание. </a:t>
            </a:r>
          </a:p>
          <a:p>
            <a:pPr marL="514350" indent="-514350">
              <a:buAutoNum type="arabicPeriod"/>
            </a:pPr>
            <a:r>
              <a:rPr lang="ru-RU" sz="1900" dirty="0" err="1"/>
              <a:t>Абилитация</a:t>
            </a:r>
            <a:r>
              <a:rPr lang="ru-RU" sz="1900" dirty="0"/>
              <a:t> и реабилитация. </a:t>
            </a:r>
          </a:p>
          <a:p>
            <a:pPr marL="514350" indent="-514350">
              <a:buAutoNum type="arabicPeriod"/>
            </a:pPr>
            <a:r>
              <a:rPr lang="ru-RU" sz="1900" dirty="0"/>
              <a:t>Раннее развитие. </a:t>
            </a:r>
          </a:p>
          <a:p>
            <a:pPr marL="514350" indent="-514350">
              <a:buAutoNum type="arabicPeriod"/>
            </a:pPr>
            <a:r>
              <a:rPr lang="ru-RU" sz="1900" dirty="0"/>
              <a:t>Возможные последствия для жизни ребёнка. </a:t>
            </a:r>
          </a:p>
          <a:p>
            <a:pPr marL="514350" indent="-514350">
              <a:buAutoNum type="arabicPeriod"/>
            </a:pPr>
            <a:r>
              <a:rPr lang="ru-RU" sz="1900" dirty="0"/>
              <a:t>Перинатальная потеря. </a:t>
            </a:r>
          </a:p>
          <a:p>
            <a:pPr marL="514350" indent="-514350">
              <a:buAutoNum type="arabicPeriod"/>
            </a:pPr>
            <a:r>
              <a:rPr lang="ru-RU" sz="1900" dirty="0"/>
              <a:t>Паллиативная перинатальная помощь.</a:t>
            </a:r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7" name="Изображение 35" descr="../../Downloads/Только%20для%20отчета!%20Не%20выставлять%20в%20соц%20с">
            <a:extLst>
              <a:ext uri="{FF2B5EF4-FFF2-40B4-BE49-F238E27FC236}">
                <a16:creationId xmlns="" xmlns:a16="http://schemas.microsoft.com/office/drawing/2014/main" id="{347CA56D-4A3B-B045-A7D7-1047D40C29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398" y="2863119"/>
            <a:ext cx="3687385" cy="2803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83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869" y="708562"/>
            <a:ext cx="6773805" cy="79492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АРТ-ТЕРАПИЯ ДЛЯ МАМ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/>
              <a:t>Арт-терапия одно из направлений психотерапии, которое позволяет выразить своё внутреннее состояние и переживания через творчество. Творчество это мощный инструмент, с помощью которого дизайнер фонда, совместно с психологами работают с эмоционально-психическим состоянием мам, оказавшихся в ситуации ранних родов.</a:t>
            </a:r>
            <a:endParaRPr lang="ru-RU" sz="1400" dirty="0"/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6DD9D1-29DD-6E4C-A92C-42C78F413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5027" r="765"/>
          <a:stretch/>
        </p:blipFill>
        <p:spPr>
          <a:xfrm>
            <a:off x="1109237" y="2708677"/>
            <a:ext cx="3186093" cy="25033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4BC8A7C-341A-C441-9D4A-2C88B437A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5" y="2708677"/>
            <a:ext cx="2608253" cy="25474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ADFE2CD-30D8-A540-B603-2EBB1510C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01" y="2708678"/>
            <a:ext cx="3375630" cy="25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57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0869" y="708562"/>
            <a:ext cx="6773805" cy="79492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/>
              <a:t>ДНИ КРАСОТЫ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/>
              <a:t>С целью эмоциональной и психологической поддержки женщин, </a:t>
            </a:r>
          </a:p>
          <a:p>
            <a:pPr marL="0" indent="0">
              <a:buNone/>
            </a:pPr>
            <a:r>
              <a:rPr lang="ru-RU" sz="1900" dirty="0"/>
              <a:t>находящихся в стационаре проходят дни красоты</a:t>
            </a:r>
          </a:p>
          <a:p>
            <a:pPr marL="0" indent="0" algn="ctr">
              <a:buNone/>
            </a:pPr>
            <a:endParaRPr lang="ru-RU" sz="1900" dirty="0"/>
          </a:p>
          <a:p>
            <a:pPr marL="514350" indent="-514350">
              <a:buAutoNum type="arabicPeriod"/>
            </a:pPr>
            <a:endParaRPr lang="ru-RU" sz="1900" dirty="0"/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8206D5-D387-F542-9599-079BDD271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3" y="2689244"/>
            <a:ext cx="2117534" cy="1483853"/>
          </a:xfrm>
          <a:prstGeom prst="rect">
            <a:avLst/>
          </a:prstGeom>
        </p:spPr>
      </p:pic>
      <p:pic>
        <p:nvPicPr>
          <p:cNvPr id="7" name="Объект 1">
            <a:extLst>
              <a:ext uri="{FF2B5EF4-FFF2-40B4-BE49-F238E27FC236}">
                <a16:creationId xmlns="" xmlns:a16="http://schemas.microsoft.com/office/drawing/2014/main" id="{349E7915-0CB1-1D49-803F-CCBB495E3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19" y="708562"/>
            <a:ext cx="2468940" cy="3491982"/>
          </a:xfrm>
          <a:prstGeom prst="rect">
            <a:avLst/>
          </a:prstGeom>
        </p:spPr>
      </p:pic>
      <p:pic>
        <p:nvPicPr>
          <p:cNvPr id="9" name="Рисунок 8" descr="https://sunlightfond.ru/wp-content/uploads/2019/03/WhatsApp-Image-2019-03-13-at-11.37.37.jpeg">
            <a:extLst>
              <a:ext uri="{FF2B5EF4-FFF2-40B4-BE49-F238E27FC236}">
                <a16:creationId xmlns="" xmlns:a16="http://schemas.microsoft.com/office/drawing/2014/main" id="{DCEA3728-A6DA-7D4A-8023-59F47F9B06B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17310"/>
          <a:stretch/>
        </p:blipFill>
        <p:spPr bwMode="auto">
          <a:xfrm>
            <a:off x="3862553" y="4431786"/>
            <a:ext cx="2117534" cy="128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D373080-CC8B-784D-B87D-FD9A70433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67" y="2689244"/>
            <a:ext cx="2266950" cy="3022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209B89A-A114-124C-9BE6-65DA96D25F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t="20227" b="3249"/>
          <a:stretch/>
        </p:blipFill>
        <p:spPr>
          <a:xfrm>
            <a:off x="6162023" y="2689244"/>
            <a:ext cx="2259947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7537" y="708562"/>
            <a:ext cx="7834910" cy="794920"/>
          </a:xfrm>
        </p:spPr>
        <p:txBody>
          <a:bodyPr>
            <a:noAutofit/>
          </a:bodyPr>
          <a:lstStyle/>
          <a:p>
            <a:pPr algn="l"/>
            <a:r>
              <a:rPr lang="ru-RU" sz="2900" b="1" dirty="0"/>
              <a:t>НЕДЕЛЯ ГРУДНОГО ВСКАРМЛИВАНИЯ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318" y="1612880"/>
            <a:ext cx="10292356" cy="4697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Грудное молоко – лучшее питание, которое может дать мама своему малышу</a:t>
            </a:r>
            <a:r>
              <a:rPr lang="ru-RU" sz="1800" dirty="0" smtClean="0"/>
              <a:t>. Фонд проводит мероприятия по поддержке Всемирной недели грудного вскармливания  в ЛПУ и перинатальных центрах.  </a:t>
            </a:r>
            <a:endParaRPr lang="ru-RU" sz="1800" dirty="0"/>
          </a:p>
        </p:txBody>
      </p:sp>
      <p:pic>
        <p:nvPicPr>
          <p:cNvPr id="5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6" y="708562"/>
            <a:ext cx="2970111" cy="7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B871E1-3F97-3B40-9E45-46B43D189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5" t="21923" r="5192" b="12350"/>
          <a:stretch/>
        </p:blipFill>
        <p:spPr>
          <a:xfrm>
            <a:off x="4556121" y="2565551"/>
            <a:ext cx="6264967" cy="34252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C9B83D-95BC-8643-A373-0DEF47B62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56" y="2565551"/>
            <a:ext cx="2371328" cy="34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885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281</TotalTime>
  <Words>687</Words>
  <Application>Microsoft Macintosh PowerPoint</Application>
  <PresentationFormat>Широкоэкранный</PresentationFormat>
  <Paragraphs>61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Calibri</vt:lpstr>
      <vt:lpstr>Garamond</vt:lpstr>
      <vt:lpstr>ＭＳ 明朝</vt:lpstr>
      <vt:lpstr>Times New Roman</vt:lpstr>
      <vt:lpstr>Arial</vt:lpstr>
      <vt:lpstr>Натуральные материалы</vt:lpstr>
      <vt:lpstr>Подари Солнечный свет Благотворительный фонд помощи детям, рожденным на раннем сроке</vt:lpstr>
      <vt:lpstr>Школа для родителей «Новая жизнь вместе» - социально-значимый проект информационно-психологической помощи.  Проект реализуется с 2016 года  </vt:lpstr>
      <vt:lpstr>Презентация PowerPoint</vt:lpstr>
      <vt:lpstr>В проекте приняли участие 28 ЛПУ и перинатальных центров Москвы, Московской области и регионов России. Готовится новая региональная программа.</vt:lpstr>
      <vt:lpstr>МЫ ПОМОГАЕМ ВЫСТРОИТЬ ДИАЛОГ МЕЖДУ ВРАЧАМИ И РОДИТЕЛЯМИ </vt:lpstr>
      <vt:lpstr>САМЫЕ АКТУАЛЬНЫЕ ТЕМЫ</vt:lpstr>
      <vt:lpstr>АРТ-ТЕРАПИЯ ДЛЯ МАМ</vt:lpstr>
      <vt:lpstr>ДНИ КРАСОТЫ </vt:lpstr>
      <vt:lpstr>НЕДЕЛЯ ГРУДНОГО ВСКАРМЛИВАНИЯ</vt:lpstr>
      <vt:lpstr>За 5 лет в Школе для родителей  «Новая жизнь вместе»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Подари Солнечный свет Благотворительный фонд помощи детям, рожденным на раннем сроке</dc:title>
  <dc:creator>Учетная запись Майкрософт</dc:creator>
  <cp:lastModifiedBy>Пользователь Microsoft Office</cp:lastModifiedBy>
  <cp:revision>22</cp:revision>
  <dcterms:created xsi:type="dcterms:W3CDTF">2020-07-27T07:31:40Z</dcterms:created>
  <dcterms:modified xsi:type="dcterms:W3CDTF">2020-08-10T12:51:07Z</dcterms:modified>
</cp:coreProperties>
</file>