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7" r:id="rId4"/>
    <p:sldId id="269" r:id="rId5"/>
    <p:sldId id="268" r:id="rId6"/>
    <p:sldId id="257" r:id="rId7"/>
    <p:sldId id="258" r:id="rId8"/>
    <p:sldId id="263" r:id="rId9"/>
    <p:sldId id="264" r:id="rId10"/>
    <p:sldId id="260" r:id="rId11"/>
    <p:sldId id="261" r:id="rId12"/>
    <p:sldId id="265" r:id="rId13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5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8"/>
  </p:normalViewPr>
  <p:slideViewPr>
    <p:cSldViewPr>
      <p:cViewPr varScale="1">
        <p:scale>
          <a:sx n="117" d="100"/>
          <a:sy n="117" d="100"/>
        </p:scale>
        <p:origin x="360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20:42:09.8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330 289 24575,'4'7'0,"-1"0"0,-3 3 0,0-2 0,0 2 0,0-4 0,0 1 0,0 0 0,0 0 0,0 0 0,0 0 0,0 0 0,-3 0 0,2 0 0,-5 0 0,5 0 0,-5 0 0,2-1 0,-2 1 0,-4 0 0,2 0 0,-2-3 0,3 2 0,0-5 0,3 5 0,-5-2 0,4 3 0,-8 0 0,6-3 0,0 2 0,1-6 0,2 7 0,-3-10 0,0 3 0,3-7 0,-2 0 0,5-3 0,-6-7 0,6 2 0,-3-4 0,4 5 0,-3-3 0,2 2 0,-2-14 0,3 15 0,0-14 0,0 16 0,0-7 0,3 7 0,1-4 0,0 8 0,5-8 0,-4 11 0,-1-5 0,-2 14 0,-5-1 0,0 1 0,-7-1 0,2-3 0,-6 3 0,8-2 0,-1 2 0,-3-6 0,2 2 0,-5-8 0,8 5 0,-4-16 0,8 8 0,-2-14 0,3 14 0,0-11 0,0 15 0,0-8 0,0 8 0,6-8 0,-1 11 0,8-14 0,-5 14 0,8-8 0,-5 6 0,12 0 0,-7 3 0,10 1 0,-11 3 0,18 0 0,-17 0 0,14 0 0,-16 0 0,3 0 0,-6 0 0,-1 0 0,-3 3 0,-3 1 0,-1 3 0,-3 0 0,0 9 0,0-7 0,-6 20 0,-2-16 0,-14 24 0,9-19 0,-25 25 0,22-26 0,-39 28 0,29-25 0,-22 20 0,29-25 0,-9 10 0,22-16 0,-7-3 0,16-6 0,4-7 0,1 0 0,11-9 0,-10 10 0,14-16 0,-15 20 0,5-10 0,-6 11 0,3-5 0,-8 5 0,0-2 0,-9 3 0,-15 0 0,8 0 0,-21 3 0,18-2 0,-15 8 0,16-5 0,-7 13 0,12-12 0,1 10 0,10-13 0,0 4 0,10-6 0,18 0 0,-4 0 0,38 0 0,-35 0 0,20 0 0,-36 0 0,5-3 0,-8-1 0,5-3 0,-5 3 0,-4 1 0,-5 3 0,-6 0 0,-3 0 0,-1 0 0,-12 9 0,7-3 0,-16 16 0,16-13 0,-17 14 0,20-18 0,-6 7 0,15-8 0,4 0 0,4-1 0,6-3 0,4-3 0,1-1 0,11-9 0,-10 5 0,10-9 0,-18 10 0,8-6 0,-15 5 0,8 1 0,-8 1 0,-1 2 0,-1-3 0,-5 3 0,-1-2 0,-3 5 0,-28-6 0,19 7 0,-34-4 0,36 4 0,-24 0 0,27 0 0,-8 3 0,21-3 0,2 4 0,9-1 0,6-3 0,0 6 0,32-1 0,-11 5 0,39-1 0,-34-3 0,17-2 0,-36-4 0,3 0 0,-16 0 0,-6-3 0,-1-1 0,-6-3 0,-1 4 0,-3 0 0,0-1 0,6 4 0,2-3 0,9 0 0,-2 2 0,5-2 0,-2 3 0,9 0 0,-5 0 0,14 3 0,-16 1 0,0-1 0,-13 1 0,-7-4 0,-6 0 0,1 3 0,-14 0 0,13 1 0,-16 9 0,20-11 0,-7 10 0,12-8 0,4 0 0,4-1 0,6 0 0,1 1 0,3 0 0,6 2 0,-8-5 0,10 2 0,-13-6 0,4 2 0,-9-5 0,-4 2 0,-4 0 0,-3-2 0,-9 2 0,3-3 0,-19 3 0,15 1 0,-27 3 0,26 0 0,-23 0 0,25 0 0,-10 0 0,14 0 0,-1 0 0,12 0 0,5-3 0,4 2 0,2-5 0,0 2 0,7-3 0,-2 4 0,11-4 0,-13 7 0,9-6 0,-14 2 0,5 0 0,-12 1 0,-2 3 0,-6 0 0,0 0 0,-2 0 0,1 0 0,-2 0 0,3 0 0,3 3 0,1 1 0,3 3 0,0 0 0,0 2 0,0-1 0,6 14 0,-1-12 0,8 13 0,-5-19 0,5 9 0,-6-9 0,-3 3 0,-5-1 0,-6-5 0,-3 5 0,3-2 0,-12 6 0,9-2 0,-12 8 0,11-8 0,-13 11 0,12-10 0,-10 16 0,17-15 0,-5 12 0,10-14 0,0 5 0,0-5 0,10 5 0,-2-5 0,27 2 0,-16-3 0,16-4 0,-23 0 0,1-3 0,-9-3 0,2 0 0,-6-4 0,3 0 0,-6 3 0,3-2 0,-6 2 0,2-3 0,-3 3 0,-6-2 0,1 5 0,-11-5 0,8 5 0,-11-2 0,13 3 0,-12 0 0,16 0 0,-13 0 0,13 0 0,-4 0 0,6 0 0,0 0 0,0 0 0,0 0 0,0 0 0,4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20:42:09.8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330 289 24575,'4'7'0,"-1"0"0,-3 3 0,0-2 0,0 2 0,0-4 0,0 1 0,0 0 0,0 0 0,0 0 0,0 0 0,0 0 0,-3 0 0,2 0 0,-5 0 0,5 0 0,-5 0 0,2-1 0,-2 1 0,-4 0 0,2 0 0,-2-3 0,3 2 0,0-5 0,3 5 0,-5-2 0,4 3 0,-8 0 0,6-3 0,0 2 0,1-6 0,2 7 0,-3-10 0,0 3 0,3-7 0,-2 0 0,5-3 0,-6-7 0,6 2 0,-3-4 0,4 5 0,-3-3 0,2 2 0,-2-14 0,3 15 0,0-14 0,0 16 0,0-7 0,3 7 0,1-4 0,0 8 0,5-8 0,-4 11 0,-1-5 0,-2 14 0,-5-1 0,0 1 0,-7-1 0,2-3 0,-6 3 0,8-2 0,-1 2 0,-3-6 0,2 2 0,-5-8 0,8 5 0,-4-16 0,8 8 0,-2-14 0,3 14 0,0-11 0,0 15 0,0-8 0,0 8 0,6-8 0,-1 11 0,8-14 0,-5 14 0,8-8 0,-5 6 0,12 0 0,-7 3 0,10 1 0,-11 3 0,18 0 0,-17 0 0,14 0 0,-16 0 0,3 0 0,-6 0 0,-1 0 0,-3 3 0,-3 1 0,-1 3 0,-3 0 0,0 9 0,0-7 0,-6 20 0,-2-16 0,-14 24 0,9-19 0,-25 25 0,22-26 0,-39 28 0,29-25 0,-22 20 0,29-25 0,-9 10 0,22-16 0,-7-3 0,16-6 0,4-7 0,1 0 0,11-9 0,-10 10 0,14-16 0,-15 20 0,5-10 0,-6 11 0,3-5 0,-8 5 0,0-2 0,-9 3 0,-15 0 0,8 0 0,-21 3 0,18-2 0,-15 8 0,16-5 0,-7 13 0,12-12 0,1 10 0,10-13 0,0 4 0,10-6 0,18 0 0,-4 0 0,38 0 0,-35 0 0,20 0 0,-36 0 0,5-3 0,-8-1 0,5-3 0,-5 3 0,-4 1 0,-5 3 0,-6 0 0,-3 0 0,-1 0 0,-12 9 0,7-3 0,-16 16 0,16-13 0,-17 14 0,20-18 0,-6 7 0,15-8 0,4 0 0,4-1 0,6-3 0,4-3 0,1-1 0,11-9 0,-10 5 0,10-9 0,-18 10 0,8-6 0,-15 5 0,8 1 0,-8 1 0,-1 2 0,-1-3 0,-5 3 0,-1-2 0,-3 5 0,-28-6 0,19 7 0,-34-4 0,36 4 0,-24 0 0,27 0 0,-8 3 0,21-3 0,2 4 0,9-1 0,6-3 0,0 6 0,32-1 0,-11 5 0,39-1 0,-34-3 0,17-2 0,-36-4 0,3 0 0,-16 0 0,-6-3 0,-1-1 0,-6-3 0,-1 4 0,-3 0 0,0-1 0,6 4 0,2-3 0,9 0 0,-2 2 0,5-2 0,-2 3 0,9 0 0,-5 0 0,14 3 0,-16 1 0,0-1 0,-13 1 0,-7-4 0,-6 0 0,1 3 0,-14 0 0,13 1 0,-16 9 0,20-11 0,-7 10 0,12-8 0,4 0 0,4-1 0,6 0 0,1 1 0,3 0 0,6 2 0,-8-5 0,10 2 0,-13-6 0,4 2 0,-9-5 0,-4 2 0,-4 0 0,-3-2 0,-9 2 0,3-3 0,-19 3 0,15 1 0,-27 3 0,26 0 0,-23 0 0,25 0 0,-10 0 0,14 0 0,-1 0 0,12 0 0,5-3 0,4 2 0,2-5 0,0 2 0,7-3 0,-2 4 0,11-4 0,-13 7 0,9-6 0,-14 2 0,5 0 0,-12 1 0,-2 3 0,-6 0 0,0 0 0,-2 0 0,1 0 0,-2 0 0,3 0 0,3 3 0,1 1 0,3 3 0,0 0 0,0 2 0,0-1 0,6 14 0,-1-12 0,8 13 0,-5-19 0,5 9 0,-6-9 0,-3 3 0,-5-1 0,-6-5 0,-3 5 0,3-2 0,-12 6 0,9-2 0,-12 8 0,11-8 0,-13 11 0,12-10 0,-10 16 0,17-15 0,-5 12 0,10-14 0,0 5 0,0-5 0,10 5 0,-2-5 0,27 2 0,-16-3 0,16-4 0,-23 0 0,1-3 0,-9-3 0,2 0 0,-6-4 0,3 0 0,-6 3 0,3-2 0,-6 2 0,2-3 0,-3 3 0,-6-2 0,1 5 0,-11-5 0,8 5 0,-11-2 0,13 3 0,-12 0 0,16 0 0,-13 0 0,13 0 0,-4 0 0,6 0 0,0 0 0,0 0 0,0 0 0,0 0 0,4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20:42:09.8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330 289 24575,'4'7'0,"-1"0"0,-3 3 0,0-2 0,0 2 0,0-4 0,0 1 0,0 0 0,0 0 0,0 0 0,0 0 0,0 0 0,-3 0 0,2 0 0,-5 0 0,5 0 0,-5 0 0,2-1 0,-2 1 0,-4 0 0,2 0 0,-2-3 0,3 2 0,0-5 0,3 5 0,-5-2 0,4 3 0,-8 0 0,6-3 0,0 2 0,1-6 0,2 7 0,-3-10 0,0 3 0,3-7 0,-2 0 0,5-3 0,-6-7 0,6 2 0,-3-4 0,4 5 0,-3-3 0,2 2 0,-2-14 0,3 15 0,0-14 0,0 16 0,0-7 0,3 7 0,1-4 0,0 8 0,5-8 0,-4 11 0,-1-5 0,-2 14 0,-5-1 0,0 1 0,-7-1 0,2-3 0,-6 3 0,8-2 0,-1 2 0,-3-6 0,2 2 0,-5-8 0,8 5 0,-4-16 0,8 8 0,-2-14 0,3 14 0,0-11 0,0 15 0,0-8 0,0 8 0,6-8 0,-1 11 0,8-14 0,-5 14 0,8-8 0,-5 6 0,12 0 0,-7 3 0,10 1 0,-11 3 0,18 0 0,-17 0 0,14 0 0,-16 0 0,3 0 0,-6 0 0,-1 0 0,-3 3 0,-3 1 0,-1 3 0,-3 0 0,0 9 0,0-7 0,-6 20 0,-2-16 0,-14 24 0,9-19 0,-25 25 0,22-26 0,-39 28 0,29-25 0,-22 20 0,29-25 0,-9 10 0,22-16 0,-7-3 0,16-6 0,4-7 0,1 0 0,11-9 0,-10 10 0,14-16 0,-15 20 0,5-10 0,-6 11 0,3-5 0,-8 5 0,0-2 0,-9 3 0,-15 0 0,8 0 0,-21 3 0,18-2 0,-15 8 0,16-5 0,-7 13 0,12-12 0,1 10 0,10-13 0,0 4 0,10-6 0,18 0 0,-4 0 0,38 0 0,-35 0 0,20 0 0,-36 0 0,5-3 0,-8-1 0,5-3 0,-5 3 0,-4 1 0,-5 3 0,-6 0 0,-3 0 0,-1 0 0,-12 9 0,7-3 0,-16 16 0,16-13 0,-17 14 0,20-18 0,-6 7 0,15-8 0,4 0 0,4-1 0,6-3 0,4-3 0,1-1 0,11-9 0,-10 5 0,10-9 0,-18 10 0,8-6 0,-15 5 0,8 1 0,-8 1 0,-1 2 0,-1-3 0,-5 3 0,-1-2 0,-3 5 0,-28-6 0,19 7 0,-34-4 0,36 4 0,-24 0 0,27 0 0,-8 3 0,21-3 0,2 4 0,9-1 0,6-3 0,0 6 0,32-1 0,-11 5 0,39-1 0,-34-3 0,17-2 0,-36-4 0,3 0 0,-16 0 0,-6-3 0,-1-1 0,-6-3 0,-1 4 0,-3 0 0,0-1 0,6 4 0,2-3 0,9 0 0,-2 2 0,5-2 0,-2 3 0,9 0 0,-5 0 0,14 3 0,-16 1 0,0-1 0,-13 1 0,-7-4 0,-6 0 0,1 3 0,-14 0 0,13 1 0,-16 9 0,20-11 0,-7 10 0,12-8 0,4 0 0,4-1 0,6 0 0,1 1 0,3 0 0,6 2 0,-8-5 0,10 2 0,-13-6 0,4 2 0,-9-5 0,-4 2 0,-4 0 0,-3-2 0,-9 2 0,3-3 0,-19 3 0,15 1 0,-27 3 0,26 0 0,-23 0 0,25 0 0,-10 0 0,14 0 0,-1 0 0,12 0 0,5-3 0,4 2 0,2-5 0,0 2 0,7-3 0,-2 4 0,11-4 0,-13 7 0,9-6 0,-14 2 0,5 0 0,-12 1 0,-2 3 0,-6 0 0,0 0 0,-2 0 0,1 0 0,-2 0 0,3 0 0,3 3 0,1 1 0,3 3 0,0 0 0,0 2 0,0-1 0,6 14 0,-1-12 0,8 13 0,-5-19 0,5 9 0,-6-9 0,-3 3 0,-5-1 0,-6-5 0,-3 5 0,3-2 0,-12 6 0,9-2 0,-12 8 0,11-8 0,-13 11 0,12-10 0,-10 16 0,17-15 0,-5 12 0,10-14 0,0 5 0,0-5 0,10 5 0,-2-5 0,27 2 0,-16-3 0,16-4 0,-23 0 0,1-3 0,-9-3 0,2 0 0,-6-4 0,3 0 0,-6 3 0,3-2 0,-6 2 0,2-3 0,-3 3 0,-6-2 0,1 5 0,-11-5 0,8 5 0,-11-2 0,13 3 0,-12 0 0,16 0 0,-13 0 0,13 0 0,-4 0 0,6 0 0,0 0 0,0 0 0,0 0 0,0 0 0,4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20:42:09.8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330 289 24575,'4'7'0,"-1"0"0,-3 3 0,0-2 0,0 2 0,0-4 0,0 1 0,0 0 0,0 0 0,0 0 0,0 0 0,0 0 0,-3 0 0,2 0 0,-5 0 0,5 0 0,-5 0 0,2-1 0,-2 1 0,-4 0 0,2 0 0,-2-3 0,3 2 0,0-5 0,3 5 0,-5-2 0,4 3 0,-8 0 0,6-3 0,0 2 0,1-6 0,2 7 0,-3-10 0,0 3 0,3-7 0,-2 0 0,5-3 0,-6-7 0,6 2 0,-3-4 0,4 5 0,-3-3 0,2 2 0,-2-14 0,3 15 0,0-14 0,0 16 0,0-7 0,3 7 0,1-4 0,0 8 0,5-8 0,-4 11 0,-1-5 0,-2 14 0,-5-1 0,0 1 0,-7-1 0,2-3 0,-6 3 0,8-2 0,-1 2 0,-3-6 0,2 2 0,-5-8 0,8 5 0,-4-16 0,8 8 0,-2-14 0,3 14 0,0-11 0,0 15 0,0-8 0,0 8 0,6-8 0,-1 11 0,8-14 0,-5 14 0,8-8 0,-5 6 0,12 0 0,-7 3 0,10 1 0,-11 3 0,18 0 0,-17 0 0,14 0 0,-16 0 0,3 0 0,-6 0 0,-1 0 0,-3 3 0,-3 1 0,-1 3 0,-3 0 0,0 9 0,0-7 0,-6 20 0,-2-16 0,-14 24 0,9-19 0,-25 25 0,22-26 0,-39 28 0,29-25 0,-22 20 0,29-25 0,-9 10 0,22-16 0,-7-3 0,16-6 0,4-7 0,1 0 0,11-9 0,-10 10 0,14-16 0,-15 20 0,5-10 0,-6 11 0,3-5 0,-8 5 0,0-2 0,-9 3 0,-15 0 0,8 0 0,-21 3 0,18-2 0,-15 8 0,16-5 0,-7 13 0,12-12 0,1 10 0,10-13 0,0 4 0,10-6 0,18 0 0,-4 0 0,38 0 0,-35 0 0,20 0 0,-36 0 0,5-3 0,-8-1 0,5-3 0,-5 3 0,-4 1 0,-5 3 0,-6 0 0,-3 0 0,-1 0 0,-12 9 0,7-3 0,-16 16 0,16-13 0,-17 14 0,20-18 0,-6 7 0,15-8 0,4 0 0,4-1 0,6-3 0,4-3 0,1-1 0,11-9 0,-10 5 0,10-9 0,-18 10 0,8-6 0,-15 5 0,8 1 0,-8 1 0,-1 2 0,-1-3 0,-5 3 0,-1-2 0,-3 5 0,-28-6 0,19 7 0,-34-4 0,36 4 0,-24 0 0,27 0 0,-8 3 0,21-3 0,2 4 0,9-1 0,6-3 0,0 6 0,32-1 0,-11 5 0,39-1 0,-34-3 0,17-2 0,-36-4 0,3 0 0,-16 0 0,-6-3 0,-1-1 0,-6-3 0,-1 4 0,-3 0 0,0-1 0,6 4 0,2-3 0,9 0 0,-2 2 0,5-2 0,-2 3 0,9 0 0,-5 0 0,14 3 0,-16 1 0,0-1 0,-13 1 0,-7-4 0,-6 0 0,1 3 0,-14 0 0,13 1 0,-16 9 0,20-11 0,-7 10 0,12-8 0,4 0 0,4-1 0,6 0 0,1 1 0,3 0 0,6 2 0,-8-5 0,10 2 0,-13-6 0,4 2 0,-9-5 0,-4 2 0,-4 0 0,-3-2 0,-9 2 0,3-3 0,-19 3 0,15 1 0,-27 3 0,26 0 0,-23 0 0,25 0 0,-10 0 0,14 0 0,-1 0 0,12 0 0,5-3 0,4 2 0,2-5 0,0 2 0,7-3 0,-2 4 0,11-4 0,-13 7 0,9-6 0,-14 2 0,5 0 0,-12 1 0,-2 3 0,-6 0 0,0 0 0,-2 0 0,1 0 0,-2 0 0,3 0 0,3 3 0,1 1 0,3 3 0,0 0 0,0 2 0,0-1 0,6 14 0,-1-12 0,8 13 0,-5-19 0,5 9 0,-6-9 0,-3 3 0,-5-1 0,-6-5 0,-3 5 0,3-2 0,-12 6 0,9-2 0,-12 8 0,11-8 0,-13 11 0,12-10 0,-10 16 0,17-15 0,-5 12 0,10-14 0,0 5 0,0-5 0,10 5 0,-2-5 0,27 2 0,-16-3 0,16-4 0,-23 0 0,1-3 0,-9-3 0,2 0 0,-6-4 0,3 0 0,-6 3 0,3-2 0,-6 2 0,2-3 0,-3 3 0,-6-2 0,1 5 0,-11-5 0,8 5 0,-11-2 0,13 3 0,-12 0 0,16 0 0,-13 0 0,13 0 0,-4 0 0,6 0 0,0 0 0,0 0 0,0 0 0,0 0 0,4 0 0,0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03/09/2024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Click to edit Master title style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03/09/2024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Click to edit Master title style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03/09/2024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Click to edit Master title style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03/09/2024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03/09/2024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Click to edit Master title style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03/09/2024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Click to edit Master title style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03/09/2024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03/09/2024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Click to edit Master title style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03/09/2024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03/09/2024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03/09/2024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03/09/2024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png"/><Relationship Id="rId21" Type="http://schemas.openxmlformats.org/officeDocument/2006/relationships/image" Target="../media/image34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5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9" name="Shape 79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11852504" y="6557723"/>
            <a:ext cx="231153" cy="246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sz="10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1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767408" y="1700808"/>
            <a:ext cx="1042448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2800" b="1" dirty="0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Организация обучающего центра </a:t>
            </a:r>
          </a:p>
          <a:p>
            <a:pPr marL="0" indent="0" algn="ctr"/>
            <a:r>
              <a:rPr lang="ru-RU" sz="2800" b="1" dirty="0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«Путь к добру</a:t>
            </a:r>
            <a:r>
              <a:rPr lang="ru-RU" sz="2400" b="1" dirty="0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»</a:t>
            </a:r>
            <a:endParaRPr sz="2400" b="1" dirty="0">
              <a:solidFill>
                <a:srgbClr val="263669"/>
              </a:solidFill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6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7" name="Shape 147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48" name="Shape 148"/>
          <p:cNvSpPr txBox="1"/>
          <p:nvPr/>
        </p:nvSpPr>
        <p:spPr>
          <a:xfrm>
            <a:off x="11839678" y="6557723"/>
            <a:ext cx="256802" cy="246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sz="10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5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407368" y="886112"/>
            <a:ext cx="7914346" cy="954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2800" b="1" dirty="0" err="1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Профессиональные</a:t>
            </a:r>
            <a:r>
              <a:rPr sz="2800" b="1" dirty="0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 </a:t>
            </a:r>
            <a:br>
              <a:rPr sz="2800" b="1" dirty="0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</a:br>
            <a:r>
              <a:rPr sz="2800" b="1" dirty="0" err="1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и</a:t>
            </a:r>
            <a:r>
              <a:rPr sz="2800" b="1" dirty="0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2800" b="1" dirty="0" err="1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надпрофессиональные</a:t>
            </a:r>
            <a:r>
              <a:rPr sz="2800" b="1" dirty="0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2800" b="1" dirty="0" err="1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компетенции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818458" y="1896681"/>
            <a:ext cx="5548220" cy="25146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ts val="2437"/>
              </a:lnSpc>
              <a:spcAft>
                <a:spcPts val="1500"/>
              </a:spcAft>
            </a:pPr>
            <a:r>
              <a:rPr sz="1600" b="1" dirty="0" err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Приобретенные</a:t>
            </a:r>
            <a:r>
              <a:rPr sz="1600" b="1" dirty="0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 </a:t>
            </a:r>
            <a:br>
              <a:rPr sz="1600" b="1" dirty="0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</a:br>
            <a:r>
              <a:rPr sz="1600" b="1" dirty="0" err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профессиональные</a:t>
            </a:r>
            <a:r>
              <a:rPr sz="1600" b="1" dirty="0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b="1" dirty="0" err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компетенции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595274" y="2503352"/>
            <a:ext cx="0" cy="1097547"/>
          </a:xfrm>
          <a:prstGeom prst="line">
            <a:avLst/>
          </a:prstGeom>
          <a:ln w="38100">
            <a:solidFill>
              <a:srgbClr val="263669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52" name="Shape 152"/>
          <p:cNvSpPr/>
          <p:nvPr/>
        </p:nvSpPr>
        <p:spPr>
          <a:xfrm>
            <a:off x="802119" y="2550018"/>
            <a:ext cx="5076853" cy="695108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marL="244475" indent="-244475">
              <a:lnSpc>
                <a:spcPts val="2437"/>
              </a:lnSpc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разработка проекта</a:t>
            </a:r>
          </a:p>
          <a:p>
            <a:pPr marL="244475" indent="-244475" algn="l">
              <a:lnSpc>
                <a:spcPts val="2437"/>
              </a:lnSpc>
              <a:spcAft>
                <a:spcPts val="0"/>
              </a:spcAft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разработка социологического инструментария</a:t>
            </a:r>
          </a:p>
          <a:p>
            <a:pPr marL="244475" indent="-244475">
              <a:lnSpc>
                <a:spcPts val="2437"/>
              </a:lnSpc>
              <a:buFont typeface="Arial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выработка практических рекомендаций на основе анализа социальных проблем</a:t>
            </a:r>
            <a:endParaRPr sz="1400" b="1" dirty="0">
              <a:solidFill>
                <a:srgbClr val="263669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809588" y="3929066"/>
            <a:ext cx="5548220" cy="251459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ts val="2437"/>
              </a:lnSpc>
              <a:spcAft>
                <a:spcPts val="1500"/>
              </a:spcAft>
            </a:pPr>
            <a:r>
              <a:rPr sz="1600" b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Приобретенные </a:t>
            </a:r>
            <a:br>
              <a:rPr sz="1600" b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</a:br>
            <a:r>
              <a:rPr sz="1600" b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надпрофессиональные компетенции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595274" y="3951014"/>
            <a:ext cx="0" cy="1151092"/>
          </a:xfrm>
          <a:prstGeom prst="line">
            <a:avLst/>
          </a:prstGeom>
          <a:ln w="38100">
            <a:solidFill>
              <a:srgbClr val="263669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55" name="Shape 155"/>
          <p:cNvSpPr/>
          <p:nvPr/>
        </p:nvSpPr>
        <p:spPr>
          <a:xfrm>
            <a:off x="738150" y="4429132"/>
            <a:ext cx="5076853" cy="1261786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marL="244475" indent="-244475" algn="l">
              <a:lnSpc>
                <a:spcPts val="2437"/>
              </a:lnSpc>
              <a:spcAft>
                <a:spcPts val="0"/>
              </a:spcAft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р</a:t>
            </a:r>
            <a:r>
              <a:rPr lang="ru-RU" sz="1400" b="0" dirty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абота в условиях неопределенности</a:t>
            </a:r>
            <a:endParaRPr sz="1400" b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  <a:p>
            <a:pPr marL="244475" indent="-244475" algn="l">
              <a:lnSpc>
                <a:spcPts val="2437"/>
              </a:lnSpc>
              <a:spcAft>
                <a:spcPts val="0"/>
              </a:spcAft>
              <a:buFont typeface="Arial"/>
              <a:buChar char="•"/>
            </a:pPr>
            <a:r>
              <a:rPr lang="ru-RU" sz="1400" b="0" dirty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управление проектом</a:t>
            </a:r>
            <a:endParaRPr sz="1400" b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6453358" y="2018605"/>
            <a:ext cx="5548220" cy="25146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ts val="2437"/>
              </a:lnSpc>
              <a:spcAft>
                <a:spcPts val="1500"/>
              </a:spcAft>
            </a:pPr>
            <a:r>
              <a:rPr sz="1600" b="1" dirty="0" err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Развитые</a:t>
            </a:r>
            <a:r>
              <a:rPr sz="1600" b="1" dirty="0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b="1" dirty="0" err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профессиональные</a:t>
            </a:r>
            <a:r>
              <a:rPr sz="1600" b="1" dirty="0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b="1" dirty="0" err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компетенции</a:t>
            </a:r>
            <a:r>
              <a:rPr sz="1600" b="1" dirty="0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 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6190904" y="2204605"/>
            <a:ext cx="0" cy="1097547"/>
          </a:xfrm>
          <a:prstGeom prst="line">
            <a:avLst/>
          </a:prstGeom>
          <a:ln w="38100">
            <a:solidFill>
              <a:srgbClr val="263669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58" name="Shape 158"/>
          <p:cNvSpPr/>
          <p:nvPr/>
        </p:nvSpPr>
        <p:spPr>
          <a:xfrm>
            <a:off x="6429029" y="2339113"/>
            <a:ext cx="5076853" cy="1261786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marL="244475" indent="-244475" algn="l">
              <a:lnSpc>
                <a:spcPts val="2437"/>
              </a:lnSpc>
              <a:spcAft>
                <a:spcPts val="0"/>
              </a:spcAft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организационные навыки</a:t>
            </a:r>
            <a:endParaRPr sz="1400" dirty="0">
              <a:solidFill>
                <a:srgbClr val="263669"/>
              </a:solidFill>
              <a:latin typeface="Montserrat"/>
              <a:ea typeface="Montserrat"/>
              <a:cs typeface="Montserrat"/>
            </a:endParaRPr>
          </a:p>
          <a:p>
            <a:pPr marL="244475" indent="-244475">
              <a:lnSpc>
                <a:spcPts val="2437"/>
              </a:lnSpc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коммуникативные навыки</a:t>
            </a:r>
          </a:p>
          <a:p>
            <a:pPr marL="244475" indent="-244475" algn="l">
              <a:lnSpc>
                <a:spcPts val="2437"/>
              </a:lnSpc>
              <a:spcAft>
                <a:spcPts val="0"/>
              </a:spcAft>
              <a:buFont typeface="Arial"/>
              <a:buChar char="•"/>
            </a:pPr>
            <a:r>
              <a:rPr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анализ</a:t>
            </a:r>
            <a:r>
              <a:rPr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социальной</a:t>
            </a:r>
            <a:r>
              <a:rPr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проблематики</a:t>
            </a:r>
            <a:r>
              <a:rPr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и</a:t>
            </a:r>
            <a:r>
              <a:rPr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социальной</a:t>
            </a:r>
            <a:r>
              <a:rPr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сферы</a:t>
            </a:r>
            <a:endParaRPr sz="1400" dirty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6429029" y="3699555"/>
            <a:ext cx="5548220" cy="251459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ts val="2437"/>
              </a:lnSpc>
              <a:spcAft>
                <a:spcPts val="1500"/>
              </a:spcAft>
            </a:pPr>
            <a:r>
              <a:rPr sz="1600" b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Развитые надпрофессиональные компетенции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6192023" y="3825284"/>
            <a:ext cx="0" cy="1151092"/>
          </a:xfrm>
          <a:prstGeom prst="line">
            <a:avLst/>
          </a:prstGeom>
          <a:ln w="38100">
            <a:solidFill>
              <a:srgbClr val="263669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61" name="Shape 161"/>
          <p:cNvSpPr/>
          <p:nvPr/>
        </p:nvSpPr>
        <p:spPr>
          <a:xfrm>
            <a:off x="6453190" y="4000504"/>
            <a:ext cx="5076853" cy="1261786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marL="244475" indent="-244475">
              <a:lnSpc>
                <a:spcPts val="2437"/>
              </a:lnSpc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работа с людьми</a:t>
            </a:r>
          </a:p>
          <a:p>
            <a:pPr marL="244475" indent="-244475" algn="l">
              <a:lnSpc>
                <a:spcPts val="2437"/>
              </a:lnSpc>
              <a:spcAft>
                <a:spcPts val="0"/>
              </a:spcAft>
              <a:buFont typeface="Arial"/>
              <a:buChar char="•"/>
            </a:pPr>
            <a:r>
              <a:rPr lang="ru-RU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системное мышление</a:t>
            </a:r>
            <a:endParaRPr sz="1400" b="1">
              <a:solidFill>
                <a:srgbClr val="263669"/>
              </a:solidFill>
              <a:latin typeface="Montserrat"/>
              <a:ea typeface="Montserrat"/>
              <a:cs typeface="Montserrat"/>
            </a:endParaRPr>
          </a:p>
          <a:p>
            <a:pPr marL="244475" indent="-244475" algn="l">
              <a:lnSpc>
                <a:spcPts val="2437"/>
              </a:lnSpc>
              <a:spcAft>
                <a:spcPts val="0"/>
              </a:spcAft>
            </a:pP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595274" y="5286388"/>
            <a:ext cx="0" cy="1151092"/>
          </a:xfrm>
          <a:prstGeom prst="line">
            <a:avLst/>
          </a:prstGeom>
          <a:ln w="38100">
            <a:solidFill>
              <a:srgbClr val="263669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63" name="Shape 163"/>
          <p:cNvSpPr/>
          <p:nvPr/>
        </p:nvSpPr>
        <p:spPr>
          <a:xfrm>
            <a:off x="818458" y="5417480"/>
            <a:ext cx="283520" cy="283519"/>
          </a:xfrm>
          <a:prstGeom prst="ellipse">
            <a:avLst/>
          </a:prstGeom>
          <a:solidFill>
            <a:srgbClr val="263669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40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1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809588" y="5929330"/>
            <a:ext cx="283520" cy="283519"/>
          </a:xfrm>
          <a:prstGeom prst="ellipse">
            <a:avLst/>
          </a:prstGeom>
          <a:solidFill>
            <a:srgbClr val="263669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40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2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1166778" y="5429264"/>
            <a:ext cx="434753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lang="ru-RU" sz="1400" dirty="0">
                <a:solidFill>
                  <a:srgbClr val="000000"/>
                </a:solidFill>
                <a:latin typeface="Montserrat"/>
              </a:rPr>
              <a:t>Уникальная практика учебы в реальных условиях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809588" y="5072074"/>
            <a:ext cx="9214001" cy="251459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ts val="2437"/>
              </a:lnSpc>
              <a:spcAft>
                <a:spcPts val="1500"/>
              </a:spcAft>
            </a:pPr>
            <a:r>
              <a:rPr sz="1600" b="1" dirty="0" err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Общее</a:t>
            </a:r>
            <a:r>
              <a:rPr sz="1600" b="1" dirty="0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b="1" dirty="0" err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впечатление</a:t>
            </a:r>
            <a:r>
              <a:rPr sz="1600" b="1" dirty="0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b="1" dirty="0" err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от</a:t>
            </a:r>
            <a:r>
              <a:rPr sz="1600" b="1" dirty="0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b="1" dirty="0" err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участия</a:t>
            </a:r>
            <a:r>
              <a:rPr sz="1600" b="1" dirty="0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b="1" dirty="0" err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в</a:t>
            </a:r>
            <a:r>
              <a:rPr sz="1600" b="1" dirty="0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b="1" dirty="0" err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Программе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6167438" y="5429264"/>
            <a:ext cx="283519" cy="283519"/>
          </a:xfrm>
          <a:prstGeom prst="ellipse">
            <a:avLst/>
          </a:prstGeom>
          <a:solidFill>
            <a:srgbClr val="263669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40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3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1166778" y="5857893"/>
            <a:ext cx="51435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lang="ru-RU" sz="1400" dirty="0">
                <a:solidFill>
                  <a:srgbClr val="000000"/>
                </a:solidFill>
                <a:latin typeface="Montserrat"/>
              </a:rPr>
              <a:t>Постоянный самоанализ своих профессиональных действий 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6667504" y="5357826"/>
            <a:ext cx="43577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dirty="0"/>
              <a:t>Умение работать с коллективами, группами и отдельными людьми.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78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9" name="Shape 179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80" name="Shape 180"/>
          <p:cNvSpPr txBox="1"/>
          <p:nvPr/>
        </p:nvSpPr>
        <p:spPr>
          <a:xfrm>
            <a:off x="11833267" y="6557723"/>
            <a:ext cx="269626" cy="246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sz="10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6</a:t>
            </a:r>
          </a:p>
        </p:txBody>
      </p:sp>
      <p:pic>
        <p:nvPicPr>
          <p:cNvPr id="183" name="Picture 183"/>
          <p:cNvPicPr/>
          <p:nvPr/>
        </p:nvPicPr>
        <p:blipFill>
          <a:blip r:embed="rId3" cstate="print"/>
          <a:stretch/>
        </p:blipFill>
        <p:spPr>
          <a:xfrm>
            <a:off x="5738810" y="928670"/>
            <a:ext cx="816558" cy="714712"/>
          </a:xfrm>
          <a:prstGeom prst="rect">
            <a:avLst/>
          </a:prstGeom>
        </p:spPr>
      </p:pic>
      <p:pic>
        <p:nvPicPr>
          <p:cNvPr id="185" name="Picture 185"/>
          <p:cNvPicPr/>
          <p:nvPr/>
        </p:nvPicPr>
        <p:blipFill>
          <a:blip r:embed="rId4" cstate="print"/>
          <a:stretch/>
        </p:blipFill>
        <p:spPr>
          <a:xfrm>
            <a:off x="10668032" y="3143248"/>
            <a:ext cx="796903" cy="636092"/>
          </a:xfrm>
          <a:prstGeom prst="rect">
            <a:avLst/>
          </a:prstGeom>
        </p:spPr>
      </p:pic>
      <p:pic>
        <p:nvPicPr>
          <p:cNvPr id="187" name="Picture 187"/>
          <p:cNvPicPr/>
          <p:nvPr/>
        </p:nvPicPr>
        <p:blipFill>
          <a:blip r:embed="rId5" cstate="print"/>
          <a:stretch/>
        </p:blipFill>
        <p:spPr>
          <a:xfrm>
            <a:off x="595274" y="1571612"/>
            <a:ext cx="816558" cy="825491"/>
          </a:xfrm>
          <a:prstGeom prst="rect">
            <a:avLst/>
          </a:prstGeom>
        </p:spPr>
      </p:pic>
      <p:pic>
        <p:nvPicPr>
          <p:cNvPr id="189" name="Picture 189"/>
          <p:cNvPicPr/>
          <p:nvPr/>
        </p:nvPicPr>
        <p:blipFill>
          <a:blip r:embed="rId6" cstate="print"/>
          <a:stretch/>
        </p:blipFill>
        <p:spPr>
          <a:xfrm>
            <a:off x="1023902" y="5500702"/>
            <a:ext cx="759381" cy="636092"/>
          </a:xfrm>
          <a:prstGeom prst="rect">
            <a:avLst/>
          </a:prstGeom>
        </p:spPr>
      </p:pic>
      <p:pic>
        <p:nvPicPr>
          <p:cNvPr id="191" name="Picture 191"/>
          <p:cNvPicPr/>
          <p:nvPr/>
        </p:nvPicPr>
        <p:blipFill>
          <a:blip r:embed="rId7" cstate="print"/>
          <a:stretch/>
        </p:blipFill>
        <p:spPr>
          <a:xfrm>
            <a:off x="9167834" y="3000372"/>
            <a:ext cx="764740" cy="636092"/>
          </a:xfrm>
          <a:prstGeom prst="rect">
            <a:avLst/>
          </a:prstGeom>
        </p:spPr>
      </p:pic>
      <p:pic>
        <p:nvPicPr>
          <p:cNvPr id="197" name="Picture 197"/>
          <p:cNvPicPr/>
          <p:nvPr/>
        </p:nvPicPr>
        <p:blipFill>
          <a:blip r:embed="rId8" cstate="print"/>
          <a:stretch/>
        </p:blipFill>
        <p:spPr>
          <a:xfrm>
            <a:off x="9525024" y="4429132"/>
            <a:ext cx="943123" cy="825491"/>
          </a:xfrm>
          <a:prstGeom prst="rect">
            <a:avLst/>
          </a:prstGeom>
        </p:spPr>
      </p:pic>
      <p:pic>
        <p:nvPicPr>
          <p:cNvPr id="199" name="Picture 199"/>
          <p:cNvPicPr/>
          <p:nvPr/>
        </p:nvPicPr>
        <p:blipFill>
          <a:blip r:embed="rId9" cstate="print"/>
          <a:stretch/>
        </p:blipFill>
        <p:spPr>
          <a:xfrm>
            <a:off x="1952596" y="3071810"/>
            <a:ext cx="920424" cy="734688"/>
          </a:xfrm>
          <a:prstGeom prst="rect">
            <a:avLst/>
          </a:prstGeom>
        </p:spPr>
      </p:pic>
      <p:pic>
        <p:nvPicPr>
          <p:cNvPr id="205" name="Picture 205"/>
          <p:cNvPicPr/>
          <p:nvPr/>
        </p:nvPicPr>
        <p:blipFill>
          <a:blip r:embed="rId10" cstate="print"/>
          <a:stretch/>
        </p:blipFill>
        <p:spPr>
          <a:xfrm>
            <a:off x="738150" y="4286256"/>
            <a:ext cx="883277" cy="734688"/>
          </a:xfrm>
          <a:prstGeom prst="rect">
            <a:avLst/>
          </a:prstGeom>
        </p:spPr>
      </p:pic>
      <p:pic>
        <p:nvPicPr>
          <p:cNvPr id="207" name="Picture 207"/>
          <p:cNvPicPr/>
          <p:nvPr/>
        </p:nvPicPr>
        <p:blipFill>
          <a:blip r:embed="rId11"/>
          <a:stretch/>
        </p:blipFill>
        <p:spPr>
          <a:xfrm>
            <a:off x="11025222" y="1000108"/>
            <a:ext cx="720241" cy="722305"/>
          </a:xfrm>
          <a:prstGeom prst="rect">
            <a:avLst/>
          </a:prstGeom>
        </p:spPr>
      </p:pic>
      <p:pic>
        <p:nvPicPr>
          <p:cNvPr id="209" name="Picture 209"/>
          <p:cNvPicPr/>
          <p:nvPr/>
        </p:nvPicPr>
        <p:blipFill>
          <a:blip r:embed="rId12" cstate="print"/>
          <a:stretch/>
        </p:blipFill>
        <p:spPr>
          <a:xfrm>
            <a:off x="10810908" y="5429264"/>
            <a:ext cx="790409" cy="792471"/>
          </a:xfrm>
          <a:prstGeom prst="rect">
            <a:avLst/>
          </a:prstGeom>
        </p:spPr>
      </p:pic>
      <p:pic>
        <p:nvPicPr>
          <p:cNvPr id="22" name="Picture 14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381488" y="1643050"/>
            <a:ext cx="2060517" cy="2747356"/>
          </a:xfrm>
          <a:prstGeom prst="rect">
            <a:avLst/>
          </a:prstGeom>
        </p:spPr>
      </p:pic>
      <p:pic>
        <p:nvPicPr>
          <p:cNvPr id="203" name="Picture 203"/>
          <p:cNvPicPr/>
          <p:nvPr/>
        </p:nvPicPr>
        <p:blipFill>
          <a:blip r:embed="rId14" cstate="print"/>
          <a:stretch/>
        </p:blipFill>
        <p:spPr>
          <a:xfrm>
            <a:off x="2524100" y="928670"/>
            <a:ext cx="877086" cy="734688"/>
          </a:xfrm>
          <a:prstGeom prst="rect">
            <a:avLst/>
          </a:prstGeom>
        </p:spPr>
      </p:pic>
      <p:pic>
        <p:nvPicPr>
          <p:cNvPr id="195" name="Picture 195"/>
          <p:cNvPicPr/>
          <p:nvPr/>
        </p:nvPicPr>
        <p:blipFill>
          <a:blip r:embed="rId15" cstate="print"/>
          <a:stretch/>
        </p:blipFill>
        <p:spPr>
          <a:xfrm>
            <a:off x="9024958" y="928670"/>
            <a:ext cx="684336" cy="686123"/>
          </a:xfrm>
          <a:prstGeom prst="rect">
            <a:avLst/>
          </a:prstGeom>
        </p:spPr>
      </p:pic>
      <p:pic>
        <p:nvPicPr>
          <p:cNvPr id="201" name="Picture 201"/>
          <p:cNvPicPr/>
          <p:nvPr/>
        </p:nvPicPr>
        <p:blipFill>
          <a:blip r:embed="rId16" cstate="print"/>
          <a:stretch/>
        </p:blipFill>
        <p:spPr>
          <a:xfrm>
            <a:off x="4310050" y="5214950"/>
            <a:ext cx="943125" cy="953442"/>
          </a:xfrm>
          <a:prstGeom prst="rect">
            <a:avLst/>
          </a:prstGeom>
        </p:spPr>
      </p:pic>
      <p:pic>
        <p:nvPicPr>
          <p:cNvPr id="193" name="Picture 193"/>
          <p:cNvPicPr/>
          <p:nvPr/>
        </p:nvPicPr>
        <p:blipFill>
          <a:blip r:embed="rId17"/>
          <a:stretch/>
        </p:blipFill>
        <p:spPr>
          <a:xfrm>
            <a:off x="6310314" y="5143512"/>
            <a:ext cx="623585" cy="625373"/>
          </a:xfrm>
          <a:prstGeom prst="rect">
            <a:avLst/>
          </a:prstGeom>
        </p:spPr>
      </p:pic>
      <p:pic>
        <p:nvPicPr>
          <p:cNvPr id="20" name="Picture 143"/>
          <p:cNvPicPr/>
          <p:nvPr/>
        </p:nvPicPr>
        <p:blipFill>
          <a:blip r:embed="rId18"/>
          <a:stretch>
            <a:fillRect/>
          </a:stretch>
        </p:blipFill>
        <p:spPr>
          <a:xfrm>
            <a:off x="1095340" y="1500174"/>
            <a:ext cx="3217986" cy="2747356"/>
          </a:xfrm>
          <a:prstGeom prst="rect">
            <a:avLst/>
          </a:prstGeom>
        </p:spPr>
      </p:pic>
      <p:pic>
        <p:nvPicPr>
          <p:cNvPr id="21" name="Picture 14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666976" y="4714884"/>
            <a:ext cx="2866409" cy="1604348"/>
          </a:xfrm>
          <a:prstGeom prst="rect">
            <a:avLst/>
          </a:prstGeom>
        </p:spPr>
      </p:pic>
      <p:pic>
        <p:nvPicPr>
          <p:cNvPr id="23" name="Picture 143"/>
          <p:cNvPicPr/>
          <p:nvPr/>
        </p:nvPicPr>
        <p:blipFill>
          <a:blip r:embed="rId20"/>
          <a:stretch>
            <a:fillRect/>
          </a:stretch>
        </p:blipFill>
        <p:spPr>
          <a:xfrm>
            <a:off x="6738942" y="1571612"/>
            <a:ext cx="4614953" cy="2558116"/>
          </a:xfrm>
          <a:prstGeom prst="rect">
            <a:avLst/>
          </a:prstGeom>
        </p:spPr>
      </p:pic>
      <p:pic>
        <p:nvPicPr>
          <p:cNvPr id="24" name="Picture 14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953388" y="4572008"/>
            <a:ext cx="1156885" cy="16043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78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9" name="Shape 179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80" name="Shape 180"/>
          <p:cNvSpPr txBox="1"/>
          <p:nvPr/>
        </p:nvSpPr>
        <p:spPr>
          <a:xfrm>
            <a:off x="11833267" y="6557723"/>
            <a:ext cx="269626" cy="246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sz="10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6</a:t>
            </a:r>
          </a:p>
        </p:txBody>
      </p:sp>
      <p:pic>
        <p:nvPicPr>
          <p:cNvPr id="183" name="Picture 183"/>
          <p:cNvPicPr/>
          <p:nvPr/>
        </p:nvPicPr>
        <p:blipFill>
          <a:blip r:embed="rId3" cstate="print"/>
          <a:stretch/>
        </p:blipFill>
        <p:spPr>
          <a:xfrm>
            <a:off x="5595934" y="928670"/>
            <a:ext cx="816558" cy="714712"/>
          </a:xfrm>
          <a:prstGeom prst="rect">
            <a:avLst/>
          </a:prstGeom>
        </p:spPr>
      </p:pic>
      <p:pic>
        <p:nvPicPr>
          <p:cNvPr id="185" name="Picture 185"/>
          <p:cNvPicPr/>
          <p:nvPr/>
        </p:nvPicPr>
        <p:blipFill>
          <a:blip r:embed="rId4" cstate="print"/>
          <a:stretch/>
        </p:blipFill>
        <p:spPr>
          <a:xfrm>
            <a:off x="10668032" y="3143248"/>
            <a:ext cx="796903" cy="636092"/>
          </a:xfrm>
          <a:prstGeom prst="rect">
            <a:avLst/>
          </a:prstGeom>
        </p:spPr>
      </p:pic>
      <p:pic>
        <p:nvPicPr>
          <p:cNvPr id="187" name="Picture 187"/>
          <p:cNvPicPr/>
          <p:nvPr/>
        </p:nvPicPr>
        <p:blipFill>
          <a:blip r:embed="rId5" cstate="print"/>
          <a:stretch/>
        </p:blipFill>
        <p:spPr>
          <a:xfrm>
            <a:off x="595274" y="1571612"/>
            <a:ext cx="816558" cy="825491"/>
          </a:xfrm>
          <a:prstGeom prst="rect">
            <a:avLst/>
          </a:prstGeom>
        </p:spPr>
      </p:pic>
      <p:pic>
        <p:nvPicPr>
          <p:cNvPr id="189" name="Picture 189"/>
          <p:cNvPicPr/>
          <p:nvPr/>
        </p:nvPicPr>
        <p:blipFill>
          <a:blip r:embed="rId6" cstate="print"/>
          <a:stretch/>
        </p:blipFill>
        <p:spPr>
          <a:xfrm>
            <a:off x="2381224" y="5643578"/>
            <a:ext cx="759381" cy="636092"/>
          </a:xfrm>
          <a:prstGeom prst="rect">
            <a:avLst/>
          </a:prstGeom>
        </p:spPr>
      </p:pic>
      <p:pic>
        <p:nvPicPr>
          <p:cNvPr id="191" name="Picture 191"/>
          <p:cNvPicPr/>
          <p:nvPr/>
        </p:nvPicPr>
        <p:blipFill>
          <a:blip r:embed="rId7" cstate="print"/>
          <a:stretch/>
        </p:blipFill>
        <p:spPr>
          <a:xfrm>
            <a:off x="9167834" y="3000372"/>
            <a:ext cx="764740" cy="636092"/>
          </a:xfrm>
          <a:prstGeom prst="rect">
            <a:avLst/>
          </a:prstGeom>
        </p:spPr>
      </p:pic>
      <p:pic>
        <p:nvPicPr>
          <p:cNvPr id="197" name="Picture 197"/>
          <p:cNvPicPr/>
          <p:nvPr/>
        </p:nvPicPr>
        <p:blipFill>
          <a:blip r:embed="rId8" cstate="print"/>
          <a:stretch/>
        </p:blipFill>
        <p:spPr>
          <a:xfrm>
            <a:off x="9167834" y="4500570"/>
            <a:ext cx="943123" cy="825491"/>
          </a:xfrm>
          <a:prstGeom prst="rect">
            <a:avLst/>
          </a:prstGeom>
        </p:spPr>
      </p:pic>
      <p:pic>
        <p:nvPicPr>
          <p:cNvPr id="199" name="Picture 199"/>
          <p:cNvPicPr/>
          <p:nvPr/>
        </p:nvPicPr>
        <p:blipFill>
          <a:blip r:embed="rId9" cstate="print"/>
          <a:stretch/>
        </p:blipFill>
        <p:spPr>
          <a:xfrm>
            <a:off x="1952596" y="3071810"/>
            <a:ext cx="920424" cy="734688"/>
          </a:xfrm>
          <a:prstGeom prst="rect">
            <a:avLst/>
          </a:prstGeom>
        </p:spPr>
      </p:pic>
      <p:pic>
        <p:nvPicPr>
          <p:cNvPr id="205" name="Picture 205"/>
          <p:cNvPicPr/>
          <p:nvPr/>
        </p:nvPicPr>
        <p:blipFill>
          <a:blip r:embed="rId10" cstate="print"/>
          <a:stretch/>
        </p:blipFill>
        <p:spPr>
          <a:xfrm>
            <a:off x="738150" y="4286256"/>
            <a:ext cx="883277" cy="734688"/>
          </a:xfrm>
          <a:prstGeom prst="rect">
            <a:avLst/>
          </a:prstGeom>
        </p:spPr>
      </p:pic>
      <p:pic>
        <p:nvPicPr>
          <p:cNvPr id="207" name="Picture 207"/>
          <p:cNvPicPr/>
          <p:nvPr/>
        </p:nvPicPr>
        <p:blipFill>
          <a:blip r:embed="rId11"/>
          <a:stretch/>
        </p:blipFill>
        <p:spPr>
          <a:xfrm>
            <a:off x="10167966" y="1357298"/>
            <a:ext cx="720241" cy="722305"/>
          </a:xfrm>
          <a:prstGeom prst="rect">
            <a:avLst/>
          </a:prstGeom>
        </p:spPr>
      </p:pic>
      <p:pic>
        <p:nvPicPr>
          <p:cNvPr id="209" name="Picture 209"/>
          <p:cNvPicPr/>
          <p:nvPr/>
        </p:nvPicPr>
        <p:blipFill>
          <a:blip r:embed="rId12" cstate="print"/>
          <a:stretch/>
        </p:blipFill>
        <p:spPr>
          <a:xfrm>
            <a:off x="10953784" y="5000636"/>
            <a:ext cx="790409" cy="792471"/>
          </a:xfrm>
          <a:prstGeom prst="rect">
            <a:avLst/>
          </a:prstGeom>
        </p:spPr>
      </p:pic>
      <p:pic>
        <p:nvPicPr>
          <p:cNvPr id="22" name="Picture 143"/>
          <p:cNvPicPr/>
          <p:nvPr/>
        </p:nvPicPr>
        <p:blipFill>
          <a:blip r:embed="rId13"/>
          <a:stretch>
            <a:fillRect/>
          </a:stretch>
        </p:blipFill>
        <p:spPr>
          <a:xfrm>
            <a:off x="2849029" y="1660023"/>
            <a:ext cx="5701153" cy="3638448"/>
          </a:xfrm>
          <a:prstGeom prst="rect">
            <a:avLst/>
          </a:prstGeom>
        </p:spPr>
      </p:pic>
      <p:pic>
        <p:nvPicPr>
          <p:cNvPr id="203" name="Picture 203"/>
          <p:cNvPicPr/>
          <p:nvPr/>
        </p:nvPicPr>
        <p:blipFill>
          <a:blip r:embed="rId14" cstate="print"/>
          <a:stretch/>
        </p:blipFill>
        <p:spPr>
          <a:xfrm>
            <a:off x="8453454" y="1071546"/>
            <a:ext cx="877086" cy="734688"/>
          </a:xfrm>
          <a:prstGeom prst="rect">
            <a:avLst/>
          </a:prstGeom>
        </p:spPr>
      </p:pic>
      <p:pic>
        <p:nvPicPr>
          <p:cNvPr id="195" name="Picture 195"/>
          <p:cNvPicPr/>
          <p:nvPr/>
        </p:nvPicPr>
        <p:blipFill>
          <a:blip r:embed="rId15" cstate="print"/>
          <a:stretch/>
        </p:blipFill>
        <p:spPr>
          <a:xfrm>
            <a:off x="2952728" y="1214422"/>
            <a:ext cx="684336" cy="686123"/>
          </a:xfrm>
          <a:prstGeom prst="rect">
            <a:avLst/>
          </a:prstGeom>
        </p:spPr>
      </p:pic>
      <p:pic>
        <p:nvPicPr>
          <p:cNvPr id="201" name="Picture 201"/>
          <p:cNvPicPr/>
          <p:nvPr/>
        </p:nvPicPr>
        <p:blipFill>
          <a:blip r:embed="rId16" cstate="print"/>
          <a:stretch/>
        </p:blipFill>
        <p:spPr>
          <a:xfrm>
            <a:off x="4310050" y="5214950"/>
            <a:ext cx="943125" cy="953442"/>
          </a:xfrm>
          <a:prstGeom prst="rect">
            <a:avLst/>
          </a:prstGeom>
        </p:spPr>
      </p:pic>
      <p:pic>
        <p:nvPicPr>
          <p:cNvPr id="193" name="Picture 193"/>
          <p:cNvPicPr/>
          <p:nvPr/>
        </p:nvPicPr>
        <p:blipFill>
          <a:blip r:embed="rId17"/>
          <a:stretch/>
        </p:blipFill>
        <p:spPr>
          <a:xfrm>
            <a:off x="7167570" y="5357826"/>
            <a:ext cx="623585" cy="6253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/>
          <p:nvPr/>
        </p:nvPicPr>
        <p:blipFill>
          <a:blip r:embed="rId2" cstate="print"/>
          <a:stretch/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sp>
        <p:nvSpPr>
          <p:cNvPr id="79" name="Shape 79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11852504" y="6557723"/>
            <a:ext cx="231153" cy="246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sz="10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79E20B-EFC9-0AE4-CD24-ACDECA0D8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r="3293"/>
          <a:stretch/>
        </p:blipFill>
        <p:spPr>
          <a:xfrm>
            <a:off x="107655" y="822648"/>
            <a:ext cx="11748297" cy="56669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FB1B0176-3B2F-B42E-76E6-C4AA2F6A4672}"/>
                  </a:ext>
                </a:extLst>
              </p14:cNvPr>
              <p14:cNvContentPartPr/>
              <p14:nvPr/>
            </p14:nvContentPartPr>
            <p14:xfrm>
              <a:off x="11869663" y="6547869"/>
              <a:ext cx="173880" cy="232920"/>
            </p14:xfrm>
          </p:contentPart>
        </mc:Choice>
        <mc:Fallback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FB1B0176-3B2F-B42E-76E6-C4AA2F6A46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63543" y="6541749"/>
                <a:ext cx="186120" cy="2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624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/>
          <p:nvPr/>
        </p:nvPicPr>
        <p:blipFill>
          <a:blip r:embed="rId2" cstate="print"/>
          <a:stretch/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sp>
        <p:nvSpPr>
          <p:cNvPr id="79" name="Shape 79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11852504" y="6557723"/>
            <a:ext cx="231153" cy="246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sz="10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79E20B-EFC9-0AE4-CD24-ACDECA0D8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 r="2038"/>
          <a:stretch/>
        </p:blipFill>
        <p:spPr>
          <a:xfrm>
            <a:off x="107655" y="822648"/>
            <a:ext cx="11748297" cy="56669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FB1B0176-3B2F-B42E-76E6-C4AA2F6A4672}"/>
                  </a:ext>
                </a:extLst>
              </p14:cNvPr>
              <p14:cNvContentPartPr/>
              <p14:nvPr/>
            </p14:nvContentPartPr>
            <p14:xfrm>
              <a:off x="11869663" y="6547869"/>
              <a:ext cx="173880" cy="232920"/>
            </p14:xfrm>
          </p:contentPart>
        </mc:Choice>
        <mc:Fallback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FB1B0176-3B2F-B42E-76E6-C4AA2F6A46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63543" y="6541749"/>
                <a:ext cx="186120" cy="2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069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/>
          <p:nvPr/>
        </p:nvPicPr>
        <p:blipFill>
          <a:blip r:embed="rId2" cstate="print"/>
          <a:stretch/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sp>
        <p:nvSpPr>
          <p:cNvPr id="79" name="Shape 79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11852504" y="6557723"/>
            <a:ext cx="231153" cy="246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sz="10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79E20B-EFC9-0AE4-CD24-ACDECA0D8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r="2191"/>
          <a:stretch/>
        </p:blipFill>
        <p:spPr>
          <a:xfrm>
            <a:off x="107655" y="822648"/>
            <a:ext cx="11748297" cy="56669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FB1B0176-3B2F-B42E-76E6-C4AA2F6A4672}"/>
                  </a:ext>
                </a:extLst>
              </p14:cNvPr>
              <p14:cNvContentPartPr/>
              <p14:nvPr/>
            </p14:nvContentPartPr>
            <p14:xfrm>
              <a:off x="11869663" y="6547869"/>
              <a:ext cx="173880" cy="232920"/>
            </p14:xfrm>
          </p:contentPart>
        </mc:Choice>
        <mc:Fallback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FB1B0176-3B2F-B42E-76E6-C4AA2F6A46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63543" y="6541749"/>
                <a:ext cx="186120" cy="2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429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/>
          <p:nvPr/>
        </p:nvPicPr>
        <p:blipFill>
          <a:blip r:embed="rId2" cstate="print"/>
          <a:stretch/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sp>
        <p:nvSpPr>
          <p:cNvPr id="79" name="Shape 79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11852504" y="6557723"/>
            <a:ext cx="231153" cy="246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sz="10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79E20B-EFC9-0AE4-CD24-ACDECA0D8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r="2427"/>
          <a:stretch/>
        </p:blipFill>
        <p:spPr>
          <a:xfrm>
            <a:off x="220327" y="836712"/>
            <a:ext cx="11748297" cy="56669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FB1B0176-3B2F-B42E-76E6-C4AA2F6A4672}"/>
                  </a:ext>
                </a:extLst>
              </p14:cNvPr>
              <p14:cNvContentPartPr/>
              <p14:nvPr/>
            </p14:nvContentPartPr>
            <p14:xfrm>
              <a:off x="11869663" y="6547869"/>
              <a:ext cx="173880" cy="232920"/>
            </p14:xfrm>
          </p:contentPart>
        </mc:Choice>
        <mc:Fallback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FB1B0176-3B2F-B42E-76E6-C4AA2F6A46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63543" y="6541749"/>
                <a:ext cx="186120" cy="2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592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5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6" name="Shape 86"/>
          <p:cNvSpPr/>
          <p:nvPr/>
        </p:nvSpPr>
        <p:spPr>
          <a:xfrm rot="21192630">
            <a:off x="698190" y="2277865"/>
            <a:ext cx="2463225" cy="3095743"/>
          </a:xfrm>
          <a:prstGeom prst="roundRect">
            <a:avLst>
              <a:gd name="adj" fmla="val 2014"/>
            </a:avLst>
          </a:prstGeom>
          <a:solidFill>
            <a:srgbClr val="E6592B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-16879" y="10851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809588" y="1071546"/>
            <a:ext cx="6215105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>
                <a:solidFill>
                  <a:srgbClr val="F65A04"/>
                </a:solidFill>
                <a:latin typeface="Montserrat"/>
                <a:ea typeface="Montserrat"/>
                <a:cs typeface="Montserrat"/>
              </a:rPr>
              <a:t>Социальный заказчик:</a:t>
            </a:r>
            <a:endParaRPr lang="ru-RU" b="1" dirty="0">
              <a:solidFill>
                <a:srgbClr val="263669"/>
              </a:solidFill>
              <a:latin typeface="Montserrat"/>
              <a:ea typeface="Montserrat"/>
              <a:cs typeface="Montserrat"/>
            </a:endParaRPr>
          </a:p>
          <a:p>
            <a:r>
              <a:rPr lang="ru-RU" sz="2800" b="1" dirty="0" err="1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Хрустова</a:t>
            </a:r>
            <a:r>
              <a:rPr lang="ru-RU" sz="2800" b="1" dirty="0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 Наталья Евгеньевна</a:t>
            </a:r>
            <a:endParaRPr sz="2800" b="1">
              <a:solidFill>
                <a:srgbClr val="E6592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11839679" y="6557723"/>
            <a:ext cx="256802" cy="246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sz="10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2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3738546" y="2357430"/>
            <a:ext cx="400052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b="1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Образовательная программа: </a:t>
            </a:r>
            <a:br>
              <a:rPr b="1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</a:br>
            <a:r>
              <a:rPr lang="ru-RU" dirty="0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39.03.02 Социальная работа</a:t>
            </a:r>
            <a:endParaRPr sz="2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600" b="1">
              <a:solidFill>
                <a:srgbClr val="E6592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3667108" y="3143248"/>
            <a:ext cx="51742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/>
            <a:r>
              <a:rPr b="1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Формат участия в программе:</a:t>
            </a:r>
            <a:br>
              <a:rPr b="1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</a:br>
            <a:r>
              <a:rPr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(дисциплина</a:t>
            </a:r>
            <a:r>
              <a:rPr lang="ru-RU" dirty="0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 «Проектирование в социальной работе с </a:t>
            </a:r>
            <a:r>
              <a:rPr lang="ru-RU" dirty="0" err="1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дезадаптированной</a:t>
            </a:r>
            <a:r>
              <a:rPr lang="ru-RU" dirty="0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 молодежью», 3 курс, 5 семестр</a:t>
            </a:r>
            <a:r>
              <a:rPr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)</a:t>
            </a:r>
            <a:endParaRPr b="1">
              <a:solidFill>
                <a:srgbClr val="E6592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5667372" y="5000636"/>
            <a:ext cx="5885073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r"/>
            <a:r>
              <a:rPr lang="ru-RU" sz="1800" b="1" dirty="0" err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Преподаватель-н</a:t>
            </a:r>
            <a:r>
              <a:rPr sz="1800" b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аставник: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r"/>
            <a:r>
              <a:rPr sz="2800" b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Андрющенко Ольга Евгеньевна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6524628" y="5929330"/>
            <a:ext cx="51742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r"/>
            <a:r>
              <a:rPr lang="ru-RU" sz="1600" dirty="0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Доцент кафедры педагогики, психологии  социальной работы, </a:t>
            </a:r>
            <a:r>
              <a:rPr lang="ru-RU" sz="1600" dirty="0" err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к.социол.н</a:t>
            </a:r>
            <a:r>
              <a:rPr lang="ru-RU" sz="1600" dirty="0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.</a:t>
            </a:r>
            <a:endParaRPr sz="1600">
              <a:solidFill>
                <a:srgbClr val="263669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96" name="Shape 96"/>
          <p:cNvSpPr/>
          <p:nvPr/>
        </p:nvSpPr>
        <p:spPr>
          <a:xfrm rot="21192630">
            <a:off x="8913562" y="1277733"/>
            <a:ext cx="2463224" cy="3095744"/>
          </a:xfrm>
          <a:prstGeom prst="roundRect">
            <a:avLst>
              <a:gd name="adj" fmla="val 2014"/>
            </a:avLst>
          </a:prstGeom>
          <a:solidFill>
            <a:srgbClr val="263669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8" name="Picture 9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39272" y="1285860"/>
            <a:ext cx="2321808" cy="3095744"/>
          </a:xfrm>
          <a:prstGeom prst="rect">
            <a:avLst/>
          </a:prstGeom>
        </p:spPr>
      </p:pic>
      <p:pic>
        <p:nvPicPr>
          <p:cNvPr id="100" name="Picture 100"/>
          <p:cNvPicPr/>
          <p:nvPr/>
        </p:nvPicPr>
        <p:blipFill>
          <a:blip r:embed="rId4" cstate="print"/>
          <a:stretch/>
        </p:blipFill>
        <p:spPr>
          <a:xfrm rot="336664" flipH="1" flipV="1">
            <a:off x="2388972" y="1788855"/>
            <a:ext cx="694059" cy="501050"/>
          </a:xfrm>
          <a:prstGeom prst="rect">
            <a:avLst/>
          </a:prstGeom>
        </p:spPr>
      </p:pic>
      <p:pic>
        <p:nvPicPr>
          <p:cNvPr id="102" name="Picture 102"/>
          <p:cNvPicPr/>
          <p:nvPr/>
        </p:nvPicPr>
        <p:blipFill>
          <a:blip r:embed="rId5" cstate="print"/>
          <a:stretch/>
        </p:blipFill>
        <p:spPr>
          <a:xfrm rot="21397515">
            <a:off x="9678975" y="5236549"/>
            <a:ext cx="745532" cy="398271"/>
          </a:xfrm>
          <a:prstGeom prst="rect">
            <a:avLst/>
          </a:prstGeom>
        </p:spPr>
      </p:pic>
      <p:sp>
        <p:nvSpPr>
          <p:cNvPr id="16" name="Shape 95"/>
          <p:cNvSpPr txBox="1"/>
          <p:nvPr/>
        </p:nvSpPr>
        <p:spPr>
          <a:xfrm>
            <a:off x="0" y="5572140"/>
            <a:ext cx="51742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600" dirty="0">
                <a:solidFill>
                  <a:srgbClr val="F65A04"/>
                </a:solidFill>
              </a:rPr>
              <a:t>заведующий социально-реабилитационным отделением ГБССУ СО ГПВИ «Волгоградский психоневрологический интернат»</a:t>
            </a:r>
            <a:endParaRPr sz="1600">
              <a:solidFill>
                <a:srgbClr val="F65A04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76" r="11458"/>
          <a:stretch/>
        </p:blipFill>
        <p:spPr>
          <a:xfrm>
            <a:off x="833228" y="2357430"/>
            <a:ext cx="2193147" cy="28984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5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6" name="Shape 106"/>
          <p:cNvSpPr/>
          <p:nvPr/>
        </p:nvSpPr>
        <p:spPr>
          <a:xfrm>
            <a:off x="7234" y="119364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11839679" y="6557723"/>
            <a:ext cx="256802" cy="246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sz="10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3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523836" y="1000108"/>
            <a:ext cx="60468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2800" b="1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Решенная социальная задача</a:t>
            </a:r>
          </a:p>
        </p:txBody>
      </p:sp>
      <p:sp>
        <p:nvSpPr>
          <p:cNvPr id="109" name="Shape 109"/>
          <p:cNvSpPr/>
          <p:nvPr/>
        </p:nvSpPr>
        <p:spPr>
          <a:xfrm>
            <a:off x="809588" y="1643050"/>
            <a:ext cx="5548220" cy="25146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ts val="2437"/>
              </a:lnSpc>
              <a:spcAft>
                <a:spcPts val="1500"/>
              </a:spcAft>
            </a:pPr>
            <a:r>
              <a:rPr sz="1600" b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Краткое описание социальной задачи</a:t>
            </a:r>
          </a:p>
        </p:txBody>
      </p:sp>
      <p:sp>
        <p:nvSpPr>
          <p:cNvPr id="110" name="Shape 110"/>
          <p:cNvSpPr/>
          <p:nvPr/>
        </p:nvSpPr>
        <p:spPr>
          <a:xfrm>
            <a:off x="595274" y="1714488"/>
            <a:ext cx="0" cy="1745772"/>
          </a:xfrm>
          <a:prstGeom prst="line">
            <a:avLst/>
          </a:prstGeom>
          <a:ln w="38100">
            <a:solidFill>
              <a:srgbClr val="263669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11" name="Shape 111"/>
          <p:cNvSpPr/>
          <p:nvPr/>
        </p:nvSpPr>
        <p:spPr>
          <a:xfrm>
            <a:off x="809588" y="2000240"/>
            <a:ext cx="5076853" cy="1261786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>
              <a:lnSpc>
                <a:spcPts val="2437"/>
              </a:lnSpc>
              <a:spcAft>
                <a:spcPts val="1500"/>
              </a:spcAft>
            </a:pPr>
            <a:r>
              <a:rPr lang="ru-RU" sz="1400" dirty="0">
                <a:latin typeface="Montserrat"/>
                <a:ea typeface="Times New Roman" panose="02020603050405020304" pitchFamily="18" charset="0"/>
              </a:rPr>
              <a:t>создать обучающий центр «Путь к добру» и организовать работу по обучению волонтеров из числа инвалидов с ментальными нарушениями, проживающими в социальных стационарных психоневрологических учреждениях Волгоградской области.</a:t>
            </a:r>
            <a:endParaRPr sz="1400" b="1" dirty="0">
              <a:latin typeface="Montserrat"/>
              <a:ea typeface="Montserrat"/>
              <a:cs typeface="Montserrat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881026" y="3786190"/>
            <a:ext cx="5548220" cy="251459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ts val="2437"/>
              </a:lnSpc>
              <a:spcAft>
                <a:spcPts val="1500"/>
              </a:spcAft>
            </a:pPr>
            <a:r>
              <a:rPr sz="1600" b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Социальный партнер</a:t>
            </a:r>
          </a:p>
        </p:txBody>
      </p:sp>
      <p:sp>
        <p:nvSpPr>
          <p:cNvPr id="113" name="Shape 113"/>
          <p:cNvSpPr/>
          <p:nvPr/>
        </p:nvSpPr>
        <p:spPr>
          <a:xfrm>
            <a:off x="586741" y="4390926"/>
            <a:ext cx="0" cy="1151092"/>
          </a:xfrm>
          <a:prstGeom prst="line">
            <a:avLst/>
          </a:prstGeom>
          <a:ln w="38100">
            <a:solidFill>
              <a:srgbClr val="263669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14" name="Shape 114"/>
          <p:cNvSpPr/>
          <p:nvPr/>
        </p:nvSpPr>
        <p:spPr>
          <a:xfrm>
            <a:off x="1809720" y="4286256"/>
            <a:ext cx="4547498" cy="1764558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437"/>
              </a:lnSpc>
            </a:pPr>
            <a:r>
              <a:rPr lang="ru-RU" sz="1400" dirty="0">
                <a:latin typeface="Montserrat"/>
              </a:rPr>
              <a:t>Государственное бюджетное специализированное стационарное учреждение социального обслуживания граждан пожилого возраста и инвалидов </a:t>
            </a:r>
            <a:r>
              <a:rPr lang="ru-RU" sz="1400" dirty="0">
                <a:latin typeface="Montserrat"/>
                <a:ea typeface="Open Sans Light" pitchFamily="2" charset="0"/>
                <a:cs typeface="Open Sans Light" pitchFamily="2" charset="0"/>
              </a:rPr>
              <a:t>«Волгоградский психоневрологический интернат</a:t>
            </a:r>
            <a:r>
              <a:rPr sz="1400" dirty="0">
                <a:latin typeface="Montserrat"/>
                <a:ea typeface="Montserrat"/>
                <a:cs typeface="Montserrat"/>
              </a:rPr>
              <a:t>», </a:t>
            </a:r>
            <a:r>
              <a:rPr sz="1400" dirty="0" err="1">
                <a:latin typeface="Montserrat"/>
                <a:ea typeface="Montserrat"/>
                <a:cs typeface="Montserrat"/>
              </a:rPr>
              <a:t>Волгоград</a:t>
            </a:r>
            <a:endParaRPr sz="1400" dirty="0">
              <a:latin typeface="Montserrat"/>
              <a:ea typeface="Montserrat"/>
              <a:cs typeface="Montserrat"/>
            </a:endParaRPr>
          </a:p>
          <a:p>
            <a:pPr marL="0" indent="0" algn="l">
              <a:lnSpc>
                <a:spcPts val="2437"/>
              </a:lnSpc>
              <a:spcAft>
                <a:spcPts val="0"/>
              </a:spcAft>
            </a:pPr>
            <a:r>
              <a:rPr sz="1400" dirty="0" err="1">
                <a:latin typeface="Montserrat"/>
                <a:ea typeface="Montserrat"/>
                <a:cs typeface="Montserrat"/>
              </a:rPr>
              <a:t>Директор</a:t>
            </a:r>
            <a:r>
              <a:rPr sz="1400" dirty="0">
                <a:latin typeface="Montserrat"/>
                <a:ea typeface="Montserrat"/>
                <a:cs typeface="Montserrat"/>
              </a:rPr>
              <a:t> </a:t>
            </a:r>
            <a:r>
              <a:rPr lang="ru-RU" sz="1400" dirty="0">
                <a:latin typeface="Montserrat"/>
                <a:ea typeface="Montserrat"/>
                <a:cs typeface="Montserrat"/>
              </a:rPr>
              <a:t>Кузнецов Алексей Сергеевич</a:t>
            </a:r>
            <a:endParaRPr sz="1400" dirty="0">
              <a:latin typeface="Montserrat"/>
              <a:ea typeface="Montserrat"/>
              <a:cs typeface="Montserrat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6596066" y="1150278"/>
            <a:ext cx="4861901" cy="25146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ts val="2437"/>
              </a:lnSpc>
              <a:spcAft>
                <a:spcPts val="1500"/>
              </a:spcAft>
            </a:pPr>
            <a:r>
              <a:rPr sz="1600" b="1" dirty="0" err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Целевая</a:t>
            </a:r>
            <a:r>
              <a:rPr sz="1600" b="1" dirty="0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b="1" dirty="0" err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аудитория</a:t>
            </a:r>
            <a:r>
              <a:rPr sz="1600" b="1" dirty="0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b="1" dirty="0" err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проекта</a:t>
            </a:r>
            <a:endParaRPr sz="1600" b="1" dirty="0">
              <a:solidFill>
                <a:srgbClr val="263669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6460756" y="1150278"/>
            <a:ext cx="0" cy="1094128"/>
          </a:xfrm>
          <a:prstGeom prst="line">
            <a:avLst/>
          </a:prstGeom>
          <a:ln w="38100">
            <a:solidFill>
              <a:srgbClr val="263669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17" name="Shape 117"/>
          <p:cNvSpPr/>
          <p:nvPr/>
        </p:nvSpPr>
        <p:spPr>
          <a:xfrm>
            <a:off x="6574168" y="1524998"/>
            <a:ext cx="4403944" cy="1261786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indent="450215" algn="just"/>
            <a:r>
              <a:rPr lang="ru-RU" sz="1400" dirty="0">
                <a:latin typeface="Montserrat"/>
                <a:ea typeface="Times New Roman" panose="02020603050405020304" pitchFamily="18" charset="0"/>
              </a:rPr>
              <a:t>- инвалиды с ментальными нарушениями легкой и умеренной степени, проживающие в социальных стационарных учреждениях психоневрологического профиля Волгоградской области.</a:t>
            </a:r>
          </a:p>
          <a:p>
            <a:pPr indent="450215" algn="just"/>
            <a:r>
              <a:rPr lang="ru-RU" sz="1400" dirty="0">
                <a:latin typeface="Montserrat"/>
                <a:ea typeface="Times New Roman" panose="02020603050405020304" pitchFamily="18" charset="0"/>
              </a:rPr>
              <a:t> -специалисты Волгоградского ПНИ;</a:t>
            </a:r>
          </a:p>
          <a:p>
            <a:r>
              <a:rPr lang="ru-RU" sz="1400" dirty="0">
                <a:latin typeface="Montserrat"/>
                <a:ea typeface="Times New Roman" panose="02020603050405020304" pitchFamily="18" charset="0"/>
              </a:rPr>
              <a:t>-эксперты-кураторы из НКО Волгоградской области и Волгоградского государственного университета.</a:t>
            </a:r>
            <a:r>
              <a:rPr lang="ru-RU" sz="1400" dirty="0">
                <a:latin typeface="Montserrat"/>
              </a:rPr>
              <a:t> </a:t>
            </a:r>
          </a:p>
        </p:txBody>
      </p:sp>
      <p:sp>
        <p:nvSpPr>
          <p:cNvPr id="119" name="Shape 119"/>
          <p:cNvSpPr/>
          <p:nvPr/>
        </p:nvSpPr>
        <p:spPr>
          <a:xfrm>
            <a:off x="6524628" y="4286256"/>
            <a:ext cx="0" cy="1692332"/>
          </a:xfrm>
          <a:prstGeom prst="line">
            <a:avLst/>
          </a:prstGeom>
          <a:ln w="38100">
            <a:solidFill>
              <a:srgbClr val="263669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1026" name="Picture 2" descr="C:\Users\User\Favorites\Downloads\photo_5424967943583818348_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12" y="4357694"/>
            <a:ext cx="1043169" cy="1033722"/>
          </a:xfrm>
          <a:prstGeom prst="rect">
            <a:avLst/>
          </a:prstGeom>
          <a:noFill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6FBA839-1306-4642-8969-48D917B984E5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574169" y="3378743"/>
            <a:ext cx="3050224" cy="2012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t="42147" r="23707"/>
          <a:stretch/>
        </p:blipFill>
        <p:spPr>
          <a:xfrm>
            <a:off x="8688288" y="4874555"/>
            <a:ext cx="2880217" cy="1539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5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6" name="Shape 106"/>
          <p:cNvSpPr/>
          <p:nvPr/>
        </p:nvSpPr>
        <p:spPr>
          <a:xfrm>
            <a:off x="7234" y="119364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11839679" y="6557723"/>
            <a:ext cx="256802" cy="246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sz="10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3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523836" y="1000108"/>
            <a:ext cx="60468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2800" b="1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Решенная социальная задача</a:t>
            </a:r>
          </a:p>
        </p:txBody>
      </p:sp>
      <p:sp>
        <p:nvSpPr>
          <p:cNvPr id="109" name="Shape 109"/>
          <p:cNvSpPr/>
          <p:nvPr/>
        </p:nvSpPr>
        <p:spPr>
          <a:xfrm>
            <a:off x="738150" y="1500174"/>
            <a:ext cx="5548220" cy="25146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>
              <a:lnSpc>
                <a:spcPts val="2437"/>
              </a:lnSpc>
              <a:spcAft>
                <a:spcPts val="1500"/>
              </a:spcAft>
            </a:pP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Для обучающихся</a:t>
            </a:r>
            <a:endParaRPr sz="1600" b="1">
              <a:solidFill>
                <a:srgbClr val="00206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595274" y="1714488"/>
            <a:ext cx="0" cy="1745772"/>
          </a:xfrm>
          <a:prstGeom prst="line">
            <a:avLst/>
          </a:prstGeom>
          <a:ln w="38100">
            <a:solidFill>
              <a:srgbClr val="263669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11" name="Shape 111"/>
          <p:cNvSpPr/>
          <p:nvPr/>
        </p:nvSpPr>
        <p:spPr>
          <a:xfrm>
            <a:off x="738150" y="1785926"/>
            <a:ext cx="5076853" cy="1261786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r>
              <a:rPr lang="ru-RU" sz="1400" dirty="0">
                <a:ea typeface="Times New Roman" panose="02020603050405020304" pitchFamily="18" charset="0"/>
              </a:rPr>
              <a:t>1.Овладение навыками разработки социального проекта, исходя из задач практической деятельности в рамках осваиваемого направления подготовки. </a:t>
            </a:r>
          </a:p>
          <a:p>
            <a:r>
              <a:rPr lang="ru-RU" sz="1400" dirty="0">
                <a:ea typeface="Times New Roman" panose="02020603050405020304" pitchFamily="18" charset="0"/>
              </a:rPr>
              <a:t>2. Развитие чувства социальной ответственности за результаты своей профессиональной деятельности.</a:t>
            </a:r>
          </a:p>
          <a:p>
            <a:r>
              <a:rPr lang="ru-RU" sz="1400" dirty="0">
                <a:ea typeface="Times New Roman" panose="02020603050405020304" pitchFamily="18" charset="0"/>
              </a:rPr>
              <a:t>3. Овладение навыками реализации проекта. </a:t>
            </a:r>
          </a:p>
          <a:p>
            <a:r>
              <a:rPr lang="ru-RU" sz="1400" dirty="0">
                <a:ea typeface="Times New Roman" panose="02020603050405020304" pitchFamily="18" charset="0"/>
              </a:rPr>
              <a:t>4. Овладения навыками проведения тематических мероприятий для лиц с ментальными нарушениями здоровья.</a:t>
            </a:r>
          </a:p>
          <a:p>
            <a:r>
              <a:rPr lang="ru-RU" sz="1400" dirty="0">
                <a:ea typeface="Times New Roman" panose="02020603050405020304" pitchFamily="18" charset="0"/>
              </a:rPr>
              <a:t>5. Популяризация образовательной методики «Обучение служением». </a:t>
            </a:r>
          </a:p>
          <a:p>
            <a:endParaRPr lang="ru-RU" sz="1400" b="1" dirty="0">
              <a:ea typeface="Times New Roman" panose="02020603050405020304" pitchFamily="18" charset="0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666712" y="4214818"/>
            <a:ext cx="5548220" cy="251459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>
              <a:spcAft>
                <a:spcPts val="1500"/>
              </a:spcAft>
            </a:pP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Для лиц с ментальными нарушениями здоровья, проживающими в стационарных социальных Волгоградской области:</a:t>
            </a:r>
            <a:endParaRPr sz="1600" b="1">
              <a:solidFill>
                <a:srgbClr val="00206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595274" y="5000636"/>
            <a:ext cx="0" cy="1151092"/>
          </a:xfrm>
          <a:prstGeom prst="line">
            <a:avLst/>
          </a:prstGeom>
          <a:ln w="38100">
            <a:solidFill>
              <a:srgbClr val="263669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14" name="Shape 114"/>
          <p:cNvSpPr/>
          <p:nvPr/>
        </p:nvSpPr>
        <p:spPr>
          <a:xfrm>
            <a:off x="738150" y="4929198"/>
            <a:ext cx="4547498" cy="1764558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>
            <a:noAutofit/>
          </a:bodyPr>
          <a:lstStyle/>
          <a:p>
            <a:r>
              <a:rPr lang="ru-RU" sz="1400" dirty="0">
                <a:ea typeface="Times New Roman" panose="02020603050405020304" pitchFamily="18" charset="0"/>
              </a:rPr>
              <a:t>6. Повышение уровня социализации и социально-психологической адаптации, независимости посредством формирования волонтерских навыков. </a:t>
            </a:r>
          </a:p>
          <a:p>
            <a:r>
              <a:rPr lang="ru-RU" sz="1400" dirty="0">
                <a:ea typeface="Times New Roman" panose="02020603050405020304" pitchFamily="18" charset="0"/>
              </a:rPr>
              <a:t>7. Мобилизация добровольческих усилий волонтеров из числа лиц с инвалидностью для участия в решении социально значимых проблем общества и оказание помощи сотрудникам учреждений. </a:t>
            </a:r>
          </a:p>
        </p:txBody>
      </p:sp>
      <p:sp>
        <p:nvSpPr>
          <p:cNvPr id="115" name="Shape 115"/>
          <p:cNvSpPr/>
          <p:nvPr/>
        </p:nvSpPr>
        <p:spPr>
          <a:xfrm>
            <a:off x="6738942" y="1571612"/>
            <a:ext cx="4861901" cy="25146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>
              <a:lnSpc>
                <a:spcPts val="2437"/>
              </a:lnSpc>
              <a:spcAft>
                <a:spcPts val="1500"/>
              </a:spcAft>
            </a:pP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Для регионального сообщества: </a:t>
            </a:r>
          </a:p>
        </p:txBody>
      </p:sp>
      <p:sp>
        <p:nvSpPr>
          <p:cNvPr id="116" name="Shape 116"/>
          <p:cNvSpPr/>
          <p:nvPr/>
        </p:nvSpPr>
        <p:spPr>
          <a:xfrm>
            <a:off x="6453190" y="2000240"/>
            <a:ext cx="0" cy="1094128"/>
          </a:xfrm>
          <a:prstGeom prst="line">
            <a:avLst/>
          </a:prstGeom>
          <a:ln w="38100">
            <a:solidFill>
              <a:srgbClr val="263669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17" name="Shape 117"/>
          <p:cNvSpPr/>
          <p:nvPr/>
        </p:nvSpPr>
        <p:spPr>
          <a:xfrm>
            <a:off x="6596066" y="1928802"/>
            <a:ext cx="4403944" cy="1261786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r>
              <a:rPr lang="ru-RU" sz="1400" dirty="0">
                <a:ea typeface="Times New Roman" panose="02020603050405020304" pitchFamily="18" charset="0"/>
              </a:rPr>
              <a:t>8. Популяризация идей и принципов инклюзивного общества. </a:t>
            </a:r>
          </a:p>
          <a:p>
            <a:r>
              <a:rPr lang="ru-RU" sz="1400" dirty="0">
                <a:ea typeface="Times New Roman" panose="02020603050405020304" pitchFamily="18" charset="0"/>
              </a:rPr>
              <a:t>9. Популяризация идей и принципов инклюзивного </a:t>
            </a:r>
            <a:r>
              <a:rPr lang="ru-RU" sz="1400" dirty="0" err="1">
                <a:ea typeface="Times New Roman" panose="02020603050405020304" pitchFamily="18" charset="0"/>
              </a:rPr>
              <a:t>волонтерства</a:t>
            </a:r>
            <a:r>
              <a:rPr lang="ru-RU" sz="1400" dirty="0">
                <a:ea typeface="Times New Roman" panose="02020603050405020304" pitchFamily="18" charset="0"/>
              </a:rPr>
              <a:t>. </a:t>
            </a:r>
          </a:p>
          <a:p>
            <a:r>
              <a:rPr lang="ru-RU" sz="1400" dirty="0">
                <a:ea typeface="Times New Roman" panose="02020603050405020304" pitchFamily="18" charset="0"/>
              </a:rPr>
              <a:t>10. Повышение качества жизни социально уязвимых категорий граждан. </a:t>
            </a:r>
          </a:p>
        </p:txBody>
      </p:sp>
      <p:sp>
        <p:nvSpPr>
          <p:cNvPr id="118" name="Shape 118"/>
          <p:cNvSpPr/>
          <p:nvPr/>
        </p:nvSpPr>
        <p:spPr>
          <a:xfrm>
            <a:off x="6747076" y="3772623"/>
            <a:ext cx="5448645" cy="251459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Для профессионального сообщества: </a:t>
            </a:r>
          </a:p>
        </p:txBody>
      </p:sp>
      <p:sp>
        <p:nvSpPr>
          <p:cNvPr id="119" name="Shape 119"/>
          <p:cNvSpPr/>
          <p:nvPr/>
        </p:nvSpPr>
        <p:spPr>
          <a:xfrm>
            <a:off x="6524628" y="4214818"/>
            <a:ext cx="0" cy="1692332"/>
          </a:xfrm>
          <a:prstGeom prst="line">
            <a:avLst/>
          </a:prstGeom>
          <a:ln w="38100">
            <a:solidFill>
              <a:srgbClr val="263669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20" name="Shape 120"/>
          <p:cNvSpPr/>
          <p:nvPr/>
        </p:nvSpPr>
        <p:spPr>
          <a:xfrm>
            <a:off x="6667504" y="4143380"/>
            <a:ext cx="4462020" cy="2383083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r>
              <a:rPr lang="ru-RU" sz="1400" dirty="0">
                <a:ea typeface="Times New Roman" panose="02020603050405020304" pitchFamily="18" charset="0"/>
              </a:rPr>
              <a:t>11. Развитие навыков сопровождения инклюзивных волонтеров у специалистов стационарных социальных учреждений. </a:t>
            </a:r>
          </a:p>
          <a:p>
            <a:r>
              <a:rPr lang="ru-RU" sz="1400" dirty="0">
                <a:ea typeface="Times New Roman" panose="02020603050405020304" pitchFamily="18" charset="0"/>
              </a:rPr>
              <a:t>12. Повышение количества государственных учреждений и организаций, принимающих участие в развитии инклюзивного </a:t>
            </a:r>
            <a:r>
              <a:rPr lang="ru-RU" sz="1400" dirty="0" err="1">
                <a:ea typeface="Times New Roman" panose="02020603050405020304" pitchFamily="18" charset="0"/>
              </a:rPr>
              <a:t>волонтерства</a:t>
            </a:r>
            <a:r>
              <a:rPr lang="ru-RU" sz="1400" dirty="0">
                <a:ea typeface="Times New Roman" panose="02020603050405020304" pitchFamily="18" charset="0"/>
              </a:rPr>
              <a:t>. </a:t>
            </a:r>
          </a:p>
          <a:p>
            <a:r>
              <a:rPr lang="ru-RU" sz="1400" dirty="0">
                <a:ea typeface="Times New Roman" panose="02020603050405020304" pitchFamily="18" charset="0"/>
              </a:rPr>
              <a:t>13. Увеличение количества мероприятий по распространению новых технологий и методик в работе с инклюзивными волонтерами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.</a:t>
            </a:r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2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3" name="Shape 13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11833267" y="6557723"/>
            <a:ext cx="269626" cy="246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sz="10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4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595274" y="1142984"/>
            <a:ext cx="75456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2800" b="1" dirty="0" err="1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Вклад</a:t>
            </a:r>
            <a:r>
              <a:rPr sz="2800" b="1" dirty="0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2800" b="1" dirty="0" err="1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в</a:t>
            </a:r>
            <a:r>
              <a:rPr sz="2800" b="1" dirty="0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2800" b="1" dirty="0" err="1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решение</a:t>
            </a:r>
            <a:r>
              <a:rPr sz="2800" b="1" dirty="0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2800" b="1" dirty="0" err="1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социальной</a:t>
            </a:r>
            <a:r>
              <a:rPr sz="2800" b="1" dirty="0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2800" b="1" dirty="0" err="1">
                <a:solidFill>
                  <a:srgbClr val="E6592B"/>
                </a:solidFill>
                <a:latin typeface="Montserrat"/>
                <a:ea typeface="Montserrat"/>
                <a:cs typeface="Montserrat"/>
              </a:rPr>
              <a:t>задачи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523836" y="1928802"/>
            <a:ext cx="5194934" cy="25146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ts val="2437"/>
              </a:lnSpc>
              <a:spcAft>
                <a:spcPts val="1500"/>
              </a:spcAft>
            </a:pPr>
            <a:r>
              <a:rPr sz="1600" b="1" dirty="0" err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Какие</a:t>
            </a:r>
            <a:r>
              <a:rPr sz="1600" b="1" dirty="0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b="1" dirty="0" err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действия</a:t>
            </a:r>
            <a:r>
              <a:rPr sz="1600" b="1" dirty="0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b="1" dirty="0" err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для</a:t>
            </a:r>
            <a:r>
              <a:rPr sz="1600" b="1" dirty="0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b="1" dirty="0" err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решения</a:t>
            </a:r>
            <a:r>
              <a:rPr sz="1600" b="1" dirty="0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 </a:t>
            </a:r>
            <a:br>
              <a:rPr sz="1600" b="1" dirty="0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</a:br>
            <a:r>
              <a:rPr sz="1600" b="1" dirty="0" err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социальной</a:t>
            </a:r>
            <a:r>
              <a:rPr sz="1600" b="1" dirty="0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b="1" dirty="0" err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задачи</a:t>
            </a:r>
            <a:r>
              <a:rPr sz="1600" b="1" dirty="0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1600" b="1" dirty="0" err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совершал</a:t>
            </a:r>
            <a:r>
              <a:rPr sz="1600" b="1" dirty="0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 </a:t>
            </a:r>
          </a:p>
        </p:txBody>
      </p:sp>
      <p:sp>
        <p:nvSpPr>
          <p:cNvPr id="137" name="Shape 137"/>
          <p:cNvSpPr/>
          <p:nvPr/>
        </p:nvSpPr>
        <p:spPr>
          <a:xfrm>
            <a:off x="586741" y="2859924"/>
            <a:ext cx="0" cy="2007350"/>
          </a:xfrm>
          <a:prstGeom prst="line">
            <a:avLst/>
          </a:prstGeom>
          <a:ln w="38100">
            <a:solidFill>
              <a:srgbClr val="263669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38" name="Shape 138"/>
          <p:cNvSpPr/>
          <p:nvPr/>
        </p:nvSpPr>
        <p:spPr>
          <a:xfrm>
            <a:off x="809588" y="2714620"/>
            <a:ext cx="5076853" cy="2865362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marL="244475" indent="-244475" algn="l">
              <a:lnSpc>
                <a:spcPts val="2437"/>
              </a:lnSpc>
              <a:spcAft>
                <a:spcPts val="0"/>
              </a:spcAft>
              <a:buFont typeface="Arial"/>
              <a:buChar char="•"/>
            </a:pPr>
            <a:r>
              <a:rPr lang="ru-RU" sz="1600" b="1" dirty="0">
                <a:solidFill>
                  <a:srgbClr val="F65A04"/>
                </a:solidFill>
                <a:latin typeface="Montserrat"/>
                <a:ea typeface="Montserrat"/>
                <a:cs typeface="Montserrat"/>
              </a:rPr>
              <a:t>посещение учреждения с целью знакомства с его структурой и целевыми группами</a:t>
            </a:r>
            <a:endParaRPr sz="1600" b="1" dirty="0">
              <a:solidFill>
                <a:srgbClr val="F65A04"/>
              </a:solidFill>
              <a:latin typeface="Montserrat"/>
              <a:ea typeface="Montserrat"/>
              <a:cs typeface="Montserrat"/>
            </a:endParaRPr>
          </a:p>
          <a:p>
            <a:pPr marL="244475" indent="-244475" algn="l">
              <a:lnSpc>
                <a:spcPts val="2437"/>
              </a:lnSpc>
              <a:spcAft>
                <a:spcPts val="0"/>
              </a:spcAft>
              <a:buFont typeface="Arial"/>
              <a:buChar char="•"/>
            </a:pPr>
            <a:r>
              <a:rPr lang="ru-RU" sz="1600" b="1" dirty="0">
                <a:solidFill>
                  <a:srgbClr val="F65A04"/>
                </a:solidFill>
                <a:latin typeface="Montserrat"/>
                <a:ea typeface="Montserrat"/>
                <a:cs typeface="Montserrat"/>
              </a:rPr>
              <a:t>разработка и оформление </a:t>
            </a:r>
            <a:r>
              <a:rPr lang="ru-RU" sz="1600" b="1" dirty="0" err="1">
                <a:solidFill>
                  <a:srgbClr val="F65A04"/>
                </a:solidFill>
                <a:latin typeface="Montserrat"/>
                <a:ea typeface="Montserrat"/>
                <a:cs typeface="Montserrat"/>
              </a:rPr>
              <a:t>пилотной</a:t>
            </a:r>
            <a:r>
              <a:rPr lang="ru-RU" sz="1600" b="1" dirty="0">
                <a:solidFill>
                  <a:srgbClr val="F65A04"/>
                </a:solidFill>
                <a:latin typeface="Montserrat"/>
                <a:ea typeface="Montserrat"/>
                <a:cs typeface="Montserrat"/>
              </a:rPr>
              <a:t> программы</a:t>
            </a:r>
            <a:endParaRPr sz="1600" b="1" dirty="0">
              <a:solidFill>
                <a:srgbClr val="F65A04"/>
              </a:solidFill>
              <a:latin typeface="Montserrat"/>
              <a:ea typeface="Montserrat"/>
              <a:cs typeface="Montserrat"/>
            </a:endParaRPr>
          </a:p>
          <a:p>
            <a:pPr marL="244475" indent="-244475">
              <a:lnSpc>
                <a:spcPts val="2437"/>
              </a:lnSpc>
              <a:buFont typeface="Arial"/>
              <a:buChar char="•"/>
            </a:pPr>
            <a:r>
              <a:rPr lang="ru-RU" sz="1600" b="1" dirty="0">
                <a:solidFill>
                  <a:srgbClr val="F65A04"/>
                </a:solidFill>
                <a:ea typeface="Times New Roman" panose="02020603050405020304" pitchFamily="18" charset="0"/>
              </a:rPr>
              <a:t>разработка 2 бланков опросов (для  наставников инклюзивных волонтеров с целью оценки их готовности к наставничеству мотивации и лиц с ментальными особенностями здоровья для оценки их опыта и интересов в сфере </a:t>
            </a:r>
            <a:r>
              <a:rPr lang="ru-RU" sz="1600" b="1" dirty="0" err="1">
                <a:solidFill>
                  <a:srgbClr val="F65A04"/>
                </a:solidFill>
                <a:ea typeface="Times New Roman" panose="02020603050405020304" pitchFamily="18" charset="0"/>
              </a:rPr>
              <a:t>волонтерства</a:t>
            </a:r>
            <a:r>
              <a:rPr lang="ru-RU" sz="1600" b="1" dirty="0">
                <a:solidFill>
                  <a:srgbClr val="F65A04"/>
                </a:solidFill>
                <a:ea typeface="Times New Roman" panose="02020603050405020304" pitchFamily="18" charset="0"/>
              </a:rPr>
              <a:t>)</a:t>
            </a:r>
          </a:p>
          <a:p>
            <a:pPr marL="244475" indent="-244475">
              <a:lnSpc>
                <a:spcPts val="2437"/>
              </a:lnSpc>
              <a:buFont typeface="Arial"/>
              <a:buChar char="•"/>
            </a:pPr>
            <a:r>
              <a:rPr lang="ru-RU" sz="1600" b="1" dirty="0">
                <a:solidFill>
                  <a:srgbClr val="F65A04"/>
                </a:solidFill>
                <a:latin typeface="Montserrat"/>
                <a:ea typeface="Montserrat"/>
                <a:cs typeface="Montserrat"/>
              </a:rPr>
              <a:t>проведение совместных мероприятий</a:t>
            </a:r>
            <a:endParaRPr lang="ru-RU" sz="1400" dirty="0">
              <a:solidFill>
                <a:srgbClr val="F65A04"/>
              </a:solidFill>
              <a:ea typeface="Times New Roman" panose="02020603050405020304" pitchFamily="18" charset="0"/>
            </a:endParaRPr>
          </a:p>
          <a:p>
            <a:pPr marL="244475" indent="-244475">
              <a:lnSpc>
                <a:spcPts val="2437"/>
              </a:lnSpc>
              <a:buFont typeface="Arial"/>
              <a:buChar char="•"/>
            </a:pPr>
            <a:endParaRPr lang="ru-RU" sz="1400" dirty="0">
              <a:solidFill>
                <a:srgbClr val="F65A04"/>
              </a:solidFill>
              <a:ea typeface="Times New Roman" panose="02020603050405020304" pitchFamily="18" charset="0"/>
            </a:endParaRPr>
          </a:p>
          <a:p>
            <a:pPr marL="244475" indent="-244475">
              <a:lnSpc>
                <a:spcPts val="2437"/>
              </a:lnSpc>
              <a:buFont typeface="Arial"/>
              <a:buChar char="•"/>
            </a:pPr>
            <a:endParaRPr sz="1400" b="1" dirty="0">
              <a:solidFill>
                <a:srgbClr val="FD9326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6453190" y="1857364"/>
            <a:ext cx="4861901" cy="251460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/>
          <a:lstStyle/>
          <a:p>
            <a:pPr marL="0" indent="0" algn="l">
              <a:lnSpc>
                <a:spcPts val="2437"/>
              </a:lnSpc>
              <a:spcAft>
                <a:spcPts val="1500"/>
              </a:spcAft>
            </a:pPr>
            <a:r>
              <a:rPr sz="1600" b="1">
                <a:solidFill>
                  <a:srgbClr val="263669"/>
                </a:solidFill>
                <a:latin typeface="Montserrat"/>
                <a:ea typeface="Montserrat"/>
                <a:cs typeface="Montserrat"/>
              </a:rPr>
              <a:t>Самая интересная задача в процессе реализации проекта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6400454" y="2863343"/>
            <a:ext cx="0" cy="2003931"/>
          </a:xfrm>
          <a:prstGeom prst="line">
            <a:avLst/>
          </a:prstGeom>
          <a:ln w="38100">
            <a:solidFill>
              <a:srgbClr val="263669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41" name="Shape 141"/>
          <p:cNvSpPr/>
          <p:nvPr/>
        </p:nvSpPr>
        <p:spPr>
          <a:xfrm>
            <a:off x="6524628" y="2714620"/>
            <a:ext cx="2797556" cy="1792292"/>
          </a:xfrm>
          <a:prstGeom prst="rect">
            <a:avLst/>
          </a:prstGeom>
          <a:noFill/>
          <a:ln>
            <a:prstDash val="solid"/>
          </a:ln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437"/>
              </a:lnSpc>
              <a:spcAft>
                <a:spcPts val="1500"/>
              </a:spcAft>
            </a:pPr>
            <a:r>
              <a:rPr lang="ru-RU" sz="1400" b="1" dirty="0">
                <a:solidFill>
                  <a:srgbClr val="F65A04"/>
                </a:solidFill>
                <a:latin typeface="Century Gothic" panose="020B0502020202020204" pitchFamily="34" charset="0"/>
                <a:ea typeface="Open Sans Light" pitchFamily="2" charset="0"/>
                <a:cs typeface="Open Sans Light" pitchFamily="2" charset="0"/>
              </a:rPr>
              <a:t> присвоение разработанной программе статуса пилотной на заседании Экспертно-методического совета комитета социальной защиты населения Волгоградской области   -  благодаря чему в январе 2024 года центр был ОТКРЫТ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6FBA839-1306-4642-8969-48D917B984E5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453586" y="2428868"/>
            <a:ext cx="242889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180</TotalTime>
  <Words>572</Words>
  <Application>Microsoft Macintosh PowerPoint</Application>
  <DocSecurity>0</DocSecurity>
  <PresentationFormat>Широкоэкранный</PresentationFormat>
  <Paragraphs>80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Century Gothic</vt:lpstr>
      <vt:lpstr>Montserrat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Microsoft Office User</cp:lastModifiedBy>
  <cp:revision>25</cp:revision>
  <dcterms:modified xsi:type="dcterms:W3CDTF">2024-10-29T20:47:17Z</dcterms:modified>
</cp:coreProperties>
</file>