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5" r:id="rId5"/>
    <p:sldId id="270" r:id="rId6"/>
    <p:sldId id="269" r:id="rId7"/>
    <p:sldId id="264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8" autoAdjust="0"/>
    <p:restoredTop sz="94660"/>
  </p:normalViewPr>
  <p:slideViewPr>
    <p:cSldViewPr snapToGrid="0">
      <p:cViewPr varScale="1">
        <p:scale>
          <a:sx n="76" d="100"/>
          <a:sy n="76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702D-9C58-4D14-98E4-A649C4A309C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A05E-B35A-4E96-950B-2CEDC2C9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40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702D-9C58-4D14-98E4-A649C4A309C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A05E-B35A-4E96-950B-2CEDC2C9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232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702D-9C58-4D14-98E4-A649C4A309C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A05E-B35A-4E96-950B-2CEDC2C9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94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702D-9C58-4D14-98E4-A649C4A309C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A05E-B35A-4E96-950B-2CEDC2C9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6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702D-9C58-4D14-98E4-A649C4A309C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A05E-B35A-4E96-950B-2CEDC2C9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68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702D-9C58-4D14-98E4-A649C4A309C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A05E-B35A-4E96-950B-2CEDC2C9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87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702D-9C58-4D14-98E4-A649C4A309C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A05E-B35A-4E96-950B-2CEDC2C9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8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702D-9C58-4D14-98E4-A649C4A309C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A05E-B35A-4E96-950B-2CEDC2C9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68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702D-9C58-4D14-98E4-A649C4A309C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A05E-B35A-4E96-950B-2CEDC2C9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43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702D-9C58-4D14-98E4-A649C4A309C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A05E-B35A-4E96-950B-2CEDC2C9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0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702D-9C58-4D14-98E4-A649C4A309C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A05E-B35A-4E96-950B-2CEDC2C9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39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4702D-9C58-4D14-98E4-A649C4A309C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0A05E-B35A-4E96-950B-2CEDC2C9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68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903426-CEA4-F821-A0D2-5FB3AA0FB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038" y="92645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99"/>
                </a:solidFill>
              </a:rPr>
              <a:t>Центр поддержки семей </a:t>
            </a:r>
            <a:r>
              <a:rPr lang="ru-RU" sz="9600" b="1" dirty="0">
                <a:solidFill>
                  <a:srgbClr val="FFFF99"/>
                </a:solidFill>
              </a:rPr>
              <a:t/>
            </a:r>
            <a:br>
              <a:rPr lang="ru-RU" sz="9600" b="1" dirty="0">
                <a:solidFill>
                  <a:srgbClr val="FFFF99"/>
                </a:solidFill>
              </a:rPr>
            </a:br>
            <a:r>
              <a:rPr lang="ru-RU" sz="12000" b="1" dirty="0">
                <a:solidFill>
                  <a:srgbClr val="FFFF99"/>
                </a:solidFill>
              </a:rPr>
              <a:t>«Круг надежд»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1DE166B-99D5-EE3F-20AE-F4113F25A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958" y="378070"/>
            <a:ext cx="10634597" cy="523568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2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pl-PL" sz="32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ВТОНОМНАЯ НЕКОММЕРЧЕСКАЯ ОРГАНИЗАЦИЯ </a:t>
            </a:r>
            <a:endParaRPr lang="ru-RU" sz="3200" dirty="0">
              <a:solidFill>
                <a:srgbClr val="FFFF99"/>
              </a:solidFill>
            </a:endParaRPr>
          </a:p>
        </p:txBody>
      </p:sp>
      <p:pic>
        <p:nvPicPr>
          <p:cNvPr id="4" name="Рисунок 3" descr="изображение_viber_2021-06-21_12-10-39">
            <a:extLst>
              <a:ext uri="{FF2B5EF4-FFF2-40B4-BE49-F238E27FC236}">
                <a16:creationId xmlns:a16="http://schemas.microsoft.com/office/drawing/2014/main" xmlns="" id="{F69C5D48-8E6E-F157-FF69-5538E97D39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3" t="16124" r="16231" b="14532"/>
          <a:stretch/>
        </p:blipFill>
        <p:spPr bwMode="auto">
          <a:xfrm>
            <a:off x="4695825" y="3568763"/>
            <a:ext cx="2922740" cy="2881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006576-FF0C-B27D-E8A6-48D348F8F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27" y="3568763"/>
            <a:ext cx="2254686" cy="225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2F8B094-500B-150C-6BBB-EC47826E0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870" y="3568763"/>
            <a:ext cx="2254686" cy="22546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41A4A0-9E8E-03F9-F891-382A1E750537}"/>
              </a:ext>
            </a:extLst>
          </p:cNvPr>
          <p:cNvSpPr txBox="1"/>
          <p:nvPr/>
        </p:nvSpPr>
        <p:spPr>
          <a:xfrm>
            <a:off x="450936" y="6016213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Официальный сайт организации </a:t>
            </a:r>
            <a:endParaRPr lang="ru-RU" dirty="0">
              <a:solidFill>
                <a:srgbClr val="FFFF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04DB1E-9421-4102-8FC2-6422FC0E4339}"/>
              </a:ext>
            </a:extLst>
          </p:cNvPr>
          <p:cNvSpPr txBox="1"/>
          <p:nvPr/>
        </p:nvSpPr>
        <p:spPr>
          <a:xfrm>
            <a:off x="8598334" y="6012493"/>
            <a:ext cx="5606443" cy="373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Открытая группа ВКонтакте </a:t>
            </a:r>
            <a:endParaRPr lang="ru-RU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48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22A5E3-2B07-2477-2742-70D13C9F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82" y="-123390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FFFF99"/>
                </a:solidFill>
              </a:rPr>
              <a:t>Направления деятельности Центра: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495338-10F1-68A6-1C26-ADA48E581F5E}"/>
              </a:ext>
            </a:extLst>
          </p:cNvPr>
          <p:cNvSpPr txBox="1"/>
          <p:nvPr/>
        </p:nvSpPr>
        <p:spPr>
          <a:xfrm>
            <a:off x="825673" y="1202173"/>
            <a:ext cx="1092374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FFFF99"/>
                </a:solidFill>
                <a:effectLst/>
                <a:latin typeface="-apple-system"/>
              </a:rPr>
              <a:t>- </a:t>
            </a:r>
            <a:r>
              <a:rPr lang="ru-RU" sz="2400" b="0" i="0" dirty="0">
                <a:solidFill>
                  <a:srgbClr val="FFFF99"/>
                </a:solidFill>
                <a:effectLst/>
                <a:latin typeface="-apple-system"/>
              </a:rPr>
              <a:t>Организация мероприятий по поддержке многодетных и малообеспеченных семей;           семей, оказавшихся в сложной жизненной ситуации;</a:t>
            </a:r>
            <a:r>
              <a:rPr lang="ru-RU" sz="2400" dirty="0">
                <a:solidFill>
                  <a:srgbClr val="FFFF99"/>
                </a:solidFill>
              </a:rPr>
              <a:t/>
            </a:r>
            <a:br>
              <a:rPr lang="ru-RU" sz="2400" dirty="0">
                <a:solidFill>
                  <a:srgbClr val="FFFF99"/>
                </a:solidFill>
              </a:rPr>
            </a:br>
            <a:r>
              <a:rPr lang="ru-RU" sz="2400" dirty="0">
                <a:solidFill>
                  <a:srgbClr val="FFFF99"/>
                </a:solidFill>
              </a:rPr>
              <a:t/>
            </a:r>
            <a:br>
              <a:rPr lang="ru-RU" sz="2400" dirty="0">
                <a:solidFill>
                  <a:srgbClr val="FFFF99"/>
                </a:solidFill>
              </a:rPr>
            </a:br>
            <a:r>
              <a:rPr lang="ru-RU" sz="2400" b="0" i="0" dirty="0">
                <a:solidFill>
                  <a:srgbClr val="FFFF99"/>
                </a:solidFill>
                <a:effectLst/>
                <a:latin typeface="-apple-system"/>
              </a:rPr>
              <a:t>-Социальное обслуживание семей с детьми с ОВЗ  (повышение коммуникативного потенциала) и пожилых одиноких пенсионеров;</a:t>
            </a:r>
            <a:r>
              <a:rPr lang="ru-RU" sz="2400" dirty="0">
                <a:solidFill>
                  <a:srgbClr val="FFFF99"/>
                </a:solidFill>
              </a:rPr>
              <a:t/>
            </a:r>
            <a:br>
              <a:rPr lang="ru-RU" sz="2400" dirty="0">
                <a:solidFill>
                  <a:srgbClr val="FFFF99"/>
                </a:solidFill>
              </a:rPr>
            </a:br>
            <a:r>
              <a:rPr lang="ru-RU" sz="2400" dirty="0">
                <a:solidFill>
                  <a:srgbClr val="FFFF99"/>
                </a:solidFill>
              </a:rPr>
              <a:t/>
            </a:r>
            <a:br>
              <a:rPr lang="ru-RU" sz="2400" dirty="0">
                <a:solidFill>
                  <a:srgbClr val="FFFF99"/>
                </a:solidFill>
              </a:rPr>
            </a:br>
            <a:r>
              <a:rPr lang="ru-RU" sz="2400" b="0" i="0" dirty="0">
                <a:solidFill>
                  <a:srgbClr val="FFFF99"/>
                </a:solidFill>
                <a:effectLst/>
                <a:latin typeface="-apple-system"/>
              </a:rPr>
              <a:t>- Организация досуговой деятельности и культурного развития членов многодетных семей;</a:t>
            </a:r>
            <a:r>
              <a:rPr lang="ru-RU" sz="2400" dirty="0">
                <a:solidFill>
                  <a:srgbClr val="FFFF99"/>
                </a:solidFill>
              </a:rPr>
              <a:t/>
            </a:r>
            <a:br>
              <a:rPr lang="ru-RU" sz="2400" dirty="0">
                <a:solidFill>
                  <a:srgbClr val="FFFF99"/>
                </a:solidFill>
              </a:rPr>
            </a:br>
            <a:r>
              <a:rPr lang="ru-RU" sz="2400" dirty="0">
                <a:solidFill>
                  <a:srgbClr val="FFFF99"/>
                </a:solidFill>
              </a:rPr>
              <a:t/>
            </a:r>
            <a:br>
              <a:rPr lang="ru-RU" sz="2400" dirty="0">
                <a:solidFill>
                  <a:srgbClr val="FFFF99"/>
                </a:solidFill>
              </a:rPr>
            </a:br>
            <a:r>
              <a:rPr lang="ru-RU" sz="2400" b="0" i="0" dirty="0">
                <a:solidFill>
                  <a:srgbClr val="FFFF99"/>
                </a:solidFill>
                <a:effectLst/>
                <a:latin typeface="-apple-system"/>
              </a:rPr>
              <a:t>- Реализация Программы по вовлечению и обучению подростков волонтерской деятельности.</a:t>
            </a:r>
            <a:endParaRPr lang="ru-RU" sz="24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79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22A5E3-2B07-2477-2742-70D13C9F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80" y="-77920"/>
            <a:ext cx="7792233" cy="101737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FFFF99"/>
                </a:solidFill>
              </a:rPr>
              <a:t>Реализованные проекты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07DA4C-ABA4-B99D-B664-597870AA43C4}"/>
              </a:ext>
            </a:extLst>
          </p:cNvPr>
          <p:cNvSpPr txBox="1"/>
          <p:nvPr/>
        </p:nvSpPr>
        <p:spPr>
          <a:xfrm>
            <a:off x="375780" y="838918"/>
            <a:ext cx="6388275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FFFF99"/>
                </a:solidFill>
                <a:effectLst/>
                <a:latin typeface="-apple-system"/>
              </a:rPr>
              <a:t>Свою деятельность </a:t>
            </a:r>
            <a:r>
              <a:rPr lang="ru-RU" sz="2000" dirty="0">
                <a:solidFill>
                  <a:srgbClr val="FFFF99"/>
                </a:solidFill>
                <a:latin typeface="-apple-system"/>
              </a:rPr>
              <a:t>о</a:t>
            </a:r>
            <a:r>
              <a:rPr lang="ru-RU" sz="2000" b="0" i="0" dirty="0">
                <a:solidFill>
                  <a:srgbClr val="FFFF99"/>
                </a:solidFill>
                <a:effectLst/>
                <a:latin typeface="-apple-system"/>
              </a:rPr>
              <a:t>рганизация ведет более </a:t>
            </a:r>
            <a:r>
              <a:rPr lang="ru-RU" sz="2000" dirty="0">
                <a:solidFill>
                  <a:srgbClr val="FFFF99"/>
                </a:solidFill>
                <a:latin typeface="-apple-system"/>
              </a:rPr>
              <a:t>4-х лет, официально некоммерческая организация зарегистрирована в 2021 году.</a:t>
            </a:r>
          </a:p>
          <a:p>
            <a:endParaRPr lang="ru-RU" sz="1200" dirty="0">
              <a:solidFill>
                <a:srgbClr val="FFFF99"/>
              </a:solidFill>
              <a:latin typeface="-apple-system"/>
            </a:endParaRPr>
          </a:p>
          <a:p>
            <a:r>
              <a:rPr lang="ru-RU" sz="2000" dirty="0">
                <a:solidFill>
                  <a:srgbClr val="FFFF99"/>
                </a:solidFill>
                <a:latin typeface="-apple-system"/>
              </a:rPr>
              <a:t>За это время реализованы два гранта </a:t>
            </a:r>
            <a:r>
              <a:rPr lang="ru-RU" sz="2000" dirty="0" smtClean="0">
                <a:solidFill>
                  <a:srgbClr val="FFFF99"/>
                </a:solidFill>
                <a:latin typeface="-apple-system"/>
              </a:rPr>
              <a:t>Президентского </a:t>
            </a:r>
            <a:r>
              <a:rPr lang="ru-RU" sz="2000" dirty="0">
                <a:solidFill>
                  <a:srgbClr val="FFFF99"/>
                </a:solidFill>
                <a:latin typeface="-apple-system"/>
              </a:rPr>
              <a:t>фонда культурных инициатив: 2022 г. - «Мама, папа, я – культурная семья!», 2023 г. – продолжение проекта, версия 2.0</a:t>
            </a:r>
          </a:p>
          <a:p>
            <a:pPr algn="l"/>
            <a:endParaRPr lang="ru-RU" sz="1200" dirty="0">
              <a:solidFill>
                <a:srgbClr val="FFFF99"/>
              </a:solidFill>
              <a:latin typeface="-apple-system"/>
            </a:endParaRPr>
          </a:p>
          <a:p>
            <a:r>
              <a:rPr lang="pl-PL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Проект направлен на творческое, культурное развитие всех членов многодетных малоимущих семей города, на организацию совместного досуга для больших семей.</a:t>
            </a:r>
            <a:endParaRPr lang="ru-RU" dirty="0">
              <a:solidFill>
                <a:srgbClr val="FFFF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pl-PL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рамках проекта </a:t>
            </a:r>
            <a:r>
              <a:rPr lang="ru-RU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течение двух лет работали</a:t>
            </a:r>
            <a:r>
              <a:rPr lang="pl-PL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семейные </a:t>
            </a:r>
            <a:r>
              <a:rPr lang="ru-RU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мастерские – </a:t>
            </a:r>
            <a:r>
              <a:rPr lang="pl-PL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кондитерск</a:t>
            </a:r>
            <a:r>
              <a:rPr lang="ru-RU" dirty="0" err="1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ая</a:t>
            </a:r>
            <a:r>
              <a:rPr lang="ru-RU" dirty="0">
                <a:solidFill>
                  <a:srgbClr val="FFFF9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и </a:t>
            </a:r>
            <a:r>
              <a:rPr lang="pl-PL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столярная</a:t>
            </a:r>
            <a:r>
              <a:rPr lang="ru-RU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r>
              <a:rPr lang="pl-P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проводились</a:t>
            </a: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l-PL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музыкальные квартирники</a:t>
            </a:r>
            <a:r>
              <a:rPr lang="ru-RU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 литературные вечера, работала </a:t>
            </a:r>
            <a:r>
              <a:rPr lang="ru-RU" dirty="0" err="1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мультистудия</a:t>
            </a:r>
            <a:r>
              <a:rPr lang="ru-RU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06615937-BC72-2836-4CF5-03B4EA30E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19214" r="14350" b="24179"/>
          <a:stretch/>
        </p:blipFill>
        <p:spPr bwMode="auto">
          <a:xfrm>
            <a:off x="8537764" y="245845"/>
            <a:ext cx="3478872" cy="353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8DB58406-3FEF-76B6-9B26-268AA0657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t="18269" r="3234" b="27973"/>
          <a:stretch/>
        </p:blipFill>
        <p:spPr bwMode="auto">
          <a:xfrm>
            <a:off x="6814366" y="4152900"/>
            <a:ext cx="5202269" cy="256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8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1F5055-2832-209D-3CAB-1849A1970DBD}"/>
              </a:ext>
            </a:extLst>
          </p:cNvPr>
          <p:cNvSpPr txBox="1"/>
          <p:nvPr/>
        </p:nvSpPr>
        <p:spPr>
          <a:xfrm>
            <a:off x="391438" y="194305"/>
            <a:ext cx="609391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99"/>
                </a:solidFill>
                <a:latin typeface="-apple-system"/>
              </a:rPr>
              <a:t>В течение года Центр проводит ряд мероприятий, приуроченных к праздникам (День матери, 8 Марта, 23 февраля, День Победы и др.) и направленных на воспитание чувства патриотизма и укрепление семейных ценностей – это конкурсы, выставки, акции, спортивные мероприятия.</a:t>
            </a:r>
          </a:p>
          <a:p>
            <a:endParaRPr lang="ru-RU" sz="2400" dirty="0">
              <a:solidFill>
                <a:srgbClr val="FFFF99"/>
              </a:solidFill>
              <a:latin typeface="-apple-system"/>
            </a:endParaRPr>
          </a:p>
          <a:p>
            <a:r>
              <a:rPr lang="ru-RU" sz="2400" dirty="0">
                <a:solidFill>
                  <a:srgbClr val="FFFF99"/>
                </a:solidFill>
                <a:latin typeface="-apple-system"/>
              </a:rPr>
              <a:t>Важное направление деятельности Центра – вовлечение старших школьников и студентов в волонтерскую деятельность. Подростки и молодежь регулярно выступают в качестве волонтеров, помогают в организации мероприятий, проведении мастер-классов, участвуют в социальном обслуживании пожилых и людей с ОВЗ.</a:t>
            </a:r>
            <a:endParaRPr lang="ru-RU" sz="2400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A8F47DF7-2214-CE98-1523-7FD1EBE56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5"/>
          <a:stretch/>
        </p:blipFill>
        <p:spPr bwMode="auto">
          <a:xfrm>
            <a:off x="7803714" y="194305"/>
            <a:ext cx="3492839" cy="314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466A369-C72F-6E86-F8DE-863F92E32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4" t="5312" r="8492"/>
          <a:stretch/>
        </p:blipFill>
        <p:spPr>
          <a:xfrm>
            <a:off x="7803715" y="3668078"/>
            <a:ext cx="3492838" cy="299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31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366CD7-3EE7-9D1E-F676-27044FACEC2B}"/>
              </a:ext>
            </a:extLst>
          </p:cNvPr>
          <p:cNvSpPr txBox="1"/>
          <p:nvPr/>
        </p:nvSpPr>
        <p:spPr>
          <a:xfrm>
            <a:off x="291231" y="76241"/>
            <a:ext cx="722438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sz="1400" b="0" i="0" dirty="0">
              <a:solidFill>
                <a:srgbClr val="FFFF99"/>
              </a:solidFill>
              <a:effectLst/>
              <a:latin typeface="-apple-system"/>
            </a:endParaRPr>
          </a:p>
          <a:p>
            <a:r>
              <a:rPr lang="ru-RU" sz="24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С </a:t>
            </a:r>
            <a:r>
              <a:rPr lang="pl-PL" sz="24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2022</a:t>
            </a:r>
            <a:r>
              <a:rPr lang="ru-RU" sz="24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г. по настоящее время </a:t>
            </a:r>
            <a:r>
              <a:rPr lang="ru-RU" sz="24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Центр является </a:t>
            </a:r>
            <a:r>
              <a:rPr lang="ru-RU" sz="2400" dirty="0">
                <a:solidFill>
                  <a:srgbClr val="FFFF99"/>
                </a:solidFill>
                <a:latin typeface="-apple-system"/>
                <a:ea typeface="Times New Roman" panose="02020603050405020304" pitchFamily="18" charset="0"/>
              </a:rPr>
              <a:t>о</a:t>
            </a:r>
            <a:r>
              <a:rPr lang="pl-PL" sz="24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рганизатор</a:t>
            </a:r>
            <a:r>
              <a:rPr lang="ru-RU" sz="24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ом </a:t>
            </a:r>
            <a:r>
              <a:rPr lang="pl-PL" sz="24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 акции </a:t>
            </a:r>
            <a:r>
              <a:rPr lang="pl-PL" sz="2400" dirty="0" smtClean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Я внук и я рядом</a:t>
            </a:r>
            <a:r>
              <a:rPr lang="ru-RU" sz="2400" dirty="0" smtClean="0">
                <a:solidFill>
                  <a:srgbClr val="FFFF99"/>
                </a:solidFill>
                <a:latin typeface="-apple-system"/>
                <a:ea typeface="Times New Roman" panose="02020603050405020304" pitchFamily="18" charset="0"/>
              </a:rPr>
              <a:t>»</a:t>
            </a:r>
            <a:r>
              <a:rPr lang="pl-PL" sz="2400" dirty="0" smtClean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Ежемесячная поставка продуктовой корзины одиноко проживающим пенсионерам 69+. В программе зарегистрировано на данный момент </a:t>
            </a:r>
            <a:r>
              <a:rPr lang="ru-RU" sz="2400" dirty="0" smtClean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50</a:t>
            </a:r>
            <a:r>
              <a:rPr lang="pl-PL" sz="2400" dirty="0" smtClean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пенсионеров</a:t>
            </a:r>
            <a:r>
              <a:rPr lang="pl-PL" sz="2400" dirty="0" smtClean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 Волонтерская помощь в уборке и доставке лекарств, </a:t>
            </a:r>
            <a:r>
              <a:rPr lang="ru-RU" sz="2400" dirty="0" err="1" smtClean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автоволонтерство</a:t>
            </a:r>
            <a:r>
              <a:rPr lang="ru-RU" sz="2400" dirty="0" smtClean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,</a:t>
            </a:r>
            <a:endParaRPr lang="ru-RU" sz="2400" dirty="0">
              <a:solidFill>
                <a:srgbClr val="FFFF99"/>
              </a:solidFill>
              <a:effectLst/>
              <a:latin typeface="-apple-system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FFFF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l"/>
            <a:endParaRPr lang="ru-RU" sz="2400" b="0" i="0" dirty="0">
              <a:solidFill>
                <a:srgbClr val="FFFF99"/>
              </a:solidFill>
              <a:effectLst/>
              <a:latin typeface="-apple-system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2F0A2C-1A35-2A6F-AA3C-CE6E9C75E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6" t="13150" r="15023" b="8128"/>
          <a:stretch/>
        </p:blipFill>
        <p:spPr>
          <a:xfrm>
            <a:off x="7683674" y="160792"/>
            <a:ext cx="4217095" cy="32682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6280B0A-89AC-D12A-44AB-125F6ECBE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88" y="3052134"/>
            <a:ext cx="4638805" cy="34791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9AD5CC-55A4-932C-AEA1-E2D194B48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445" y="3052134"/>
            <a:ext cx="4638805" cy="34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04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3C4809-967F-ECF8-926D-50609B82ADD8}"/>
              </a:ext>
            </a:extLst>
          </p:cNvPr>
          <p:cNvSpPr txBox="1"/>
          <p:nvPr/>
        </p:nvSpPr>
        <p:spPr>
          <a:xfrm>
            <a:off x="430408" y="622300"/>
            <a:ext cx="530790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С</a:t>
            </a:r>
            <a:r>
              <a:rPr lang="ru-RU" sz="2000" dirty="0">
                <a:solidFill>
                  <a:srgbClr val="FFFF99"/>
                </a:solidFill>
                <a:latin typeface="-apple-system"/>
                <a:ea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2021г. по настоящее время</a:t>
            </a:r>
            <a:r>
              <a:rPr lang="ru-RU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 реализуется проект </a:t>
            </a:r>
            <a:r>
              <a:rPr lang="pl-PL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«Логовыходной»</a:t>
            </a:r>
            <a:endParaRPr lang="ru-RU" sz="2000" dirty="0">
              <a:solidFill>
                <a:srgbClr val="FFFF99"/>
              </a:solidFill>
              <a:effectLst/>
              <a:latin typeface="-apple-system"/>
              <a:ea typeface="Times New Roman" panose="02020603050405020304" pitchFamily="18" charset="0"/>
            </a:endParaRPr>
          </a:p>
          <a:p>
            <a:r>
              <a:rPr lang="pl-PL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(занятия с детьми</a:t>
            </a:r>
            <a:r>
              <a:rPr lang="ru-RU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FF99"/>
                </a:solidFill>
                <a:latin typeface="-apple-system"/>
                <a:ea typeface="Times New Roman" panose="02020603050405020304" pitchFamily="18" charset="0"/>
              </a:rPr>
              <a:t>с</a:t>
            </a:r>
            <a:r>
              <a:rPr lang="pl-PL" sz="2000" dirty="0">
                <a:solidFill>
                  <a:srgbClr val="FFFF99"/>
                </a:solidFill>
                <a:latin typeface="-apple-system"/>
                <a:ea typeface="Times New Roman" panose="02020603050405020304" pitchFamily="18" charset="0"/>
              </a:rPr>
              <a:t> ОВЗ  </a:t>
            </a:r>
            <a:r>
              <a:rPr lang="pl-PL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дошкольного возраста</a:t>
            </a:r>
            <a:r>
              <a:rPr lang="ru-RU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по повышению коммуникативного потенциала</a:t>
            </a:r>
            <a:r>
              <a:rPr lang="ru-RU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)</a:t>
            </a:r>
            <a:r>
              <a:rPr lang="pl-PL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.</a:t>
            </a:r>
            <a:endParaRPr lang="ru-RU" sz="2000" dirty="0">
              <a:solidFill>
                <a:srgbClr val="FFFF99"/>
              </a:solidFill>
              <a:latin typeface="-apple-system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С</a:t>
            </a:r>
            <a:r>
              <a:rPr lang="pl-PL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 детьми работают такие специалисты как - логопед, психолог, дефектолог, специалист по сенсорной интеграции.</a:t>
            </a:r>
            <a:endParaRPr lang="ru-RU" sz="2000" dirty="0">
              <a:solidFill>
                <a:srgbClr val="FFFF99"/>
              </a:solidFill>
              <a:effectLst/>
              <a:latin typeface="-apple-system"/>
              <a:ea typeface="Times New Roman" panose="02020603050405020304" pitchFamily="18" charset="0"/>
            </a:endParaRPr>
          </a:p>
          <a:p>
            <a:r>
              <a:rPr lang="pl-PL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 За время реализации проекта занятия посе</a:t>
            </a:r>
            <a:r>
              <a:rPr lang="ru-RU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тили </a:t>
            </a:r>
            <a:r>
              <a:rPr lang="pl-PL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 42 ребенка</a:t>
            </a:r>
            <a:r>
              <a:rPr lang="ru-RU" sz="2000" dirty="0">
                <a:solidFill>
                  <a:srgbClr val="FFFF99"/>
                </a:solidFill>
                <a:effectLst/>
                <a:latin typeface="-apple-system"/>
                <a:ea typeface="Times New Roman" panose="02020603050405020304" pitchFamily="18" charset="0"/>
              </a:rPr>
              <a:t>.</a:t>
            </a:r>
          </a:p>
          <a:p>
            <a:endParaRPr lang="ru-RU" sz="2000" dirty="0">
              <a:solidFill>
                <a:srgbClr val="FFFF99"/>
              </a:solidFill>
              <a:latin typeface="-apple-system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FFFF99"/>
                </a:solidFill>
                <a:latin typeface="-apple-system"/>
              </a:rPr>
              <a:t>Три года подряд активисты Центра проводят благотворительную </a:t>
            </a:r>
            <a:r>
              <a:rPr lang="ru-RU" sz="2000" b="0" i="0" dirty="0">
                <a:solidFill>
                  <a:srgbClr val="FFFF99"/>
                </a:solidFill>
                <a:effectLst/>
                <a:latin typeface="-apple-system"/>
              </a:rPr>
              <a:t>акцию "Ёлка желаний - мечты сбываются". За это время осуществлены </a:t>
            </a:r>
            <a:r>
              <a:rPr lang="ru-RU" sz="2000" b="0" i="0" dirty="0" smtClean="0">
                <a:solidFill>
                  <a:srgbClr val="FFFF99"/>
                </a:solidFill>
                <a:effectLst/>
                <a:latin typeface="-apple-system"/>
              </a:rPr>
              <a:t>2500 желаний детей </a:t>
            </a:r>
            <a:r>
              <a:rPr lang="ru-RU" sz="2000" b="0" i="0" dirty="0">
                <a:solidFill>
                  <a:srgbClr val="FFFF99"/>
                </a:solidFill>
                <a:effectLst/>
                <a:latin typeface="-apple-system"/>
              </a:rPr>
              <a:t>из числа льготных категорий.</a:t>
            </a:r>
          </a:p>
          <a:p>
            <a:endParaRPr lang="ru-RU" sz="2400" dirty="0">
              <a:solidFill>
                <a:srgbClr val="FFFF99"/>
              </a:solidFill>
              <a:effectLst/>
              <a:latin typeface="-apple-system"/>
              <a:ea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30DE9D6-B3A1-8AE8-561D-9F32CCE67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13150" r="9680" b="15070"/>
          <a:stretch/>
        </p:blipFill>
        <p:spPr bwMode="auto">
          <a:xfrm>
            <a:off x="6417504" y="3223024"/>
            <a:ext cx="5219178" cy="334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5F6F879-BB8E-D4D5-5649-08B7B0312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504" y="294361"/>
            <a:ext cx="3482235" cy="261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9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22A5E3-2B07-2477-2742-70D13C9F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107" y="-125260"/>
            <a:ext cx="9520825" cy="132556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FFFF99"/>
                </a:solidFill>
              </a:rPr>
              <a:t>Команда ЦПС «Круг надежд»: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C734E2-5DE8-867E-DBC1-9E267BA985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5" t="16148" r="20301" b="59216"/>
          <a:stretch/>
        </p:blipFill>
        <p:spPr bwMode="auto">
          <a:xfrm>
            <a:off x="438413" y="1200303"/>
            <a:ext cx="3647476" cy="17433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58B11D-48D8-D3E2-BF4D-D55CE8E1F578}"/>
              </a:ext>
            </a:extLst>
          </p:cNvPr>
          <p:cNvSpPr txBox="1"/>
          <p:nvPr/>
        </p:nvSpPr>
        <p:spPr>
          <a:xfrm>
            <a:off x="510072" y="3068704"/>
            <a:ext cx="35041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Руководитель центра – </a:t>
            </a:r>
          </a:p>
          <a:p>
            <a:r>
              <a:rPr lang="ru-RU" sz="2400" b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Сергаева</a:t>
            </a:r>
            <a:r>
              <a:rPr lang="ru-RU" sz="24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Надежда. </a:t>
            </a:r>
          </a:p>
          <a:p>
            <a:r>
              <a:rPr lang="ru-RU" sz="2000" b="1" dirty="0">
                <a:solidFill>
                  <a:srgbClr val="FFFF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Специалист по реабилитации детей с ОВЗ.</a:t>
            </a:r>
            <a:endParaRPr lang="ru-RU" sz="2000" b="1" dirty="0">
              <a:solidFill>
                <a:srgbClr val="FFFF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 err="1">
                <a:solidFill>
                  <a:srgbClr val="FFFF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</a:t>
            </a:r>
            <a:r>
              <a:rPr lang="ru-RU" sz="2000" b="1" dirty="0">
                <a:solidFill>
                  <a:srgbClr val="FFFF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4-х детей.</a:t>
            </a:r>
            <a:endParaRPr lang="ru-RU" sz="2000" dirty="0">
              <a:solidFill>
                <a:srgbClr val="FFFF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6FB8D48-4CBA-4869-0E6D-2B66CD4F15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r="8409" b="14031"/>
          <a:stretch/>
        </p:blipFill>
        <p:spPr bwMode="auto">
          <a:xfrm>
            <a:off x="4679708" y="1200303"/>
            <a:ext cx="3033000" cy="37368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A45FF9A-36DD-11AD-670D-AD2E41BD6AFE}"/>
              </a:ext>
            </a:extLst>
          </p:cNvPr>
          <p:cNvSpPr txBox="1"/>
          <p:nvPr/>
        </p:nvSpPr>
        <p:spPr>
          <a:xfrm>
            <a:off x="4592026" y="4919008"/>
            <a:ext cx="35718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Трифонова Екатерина, </a:t>
            </a:r>
          </a:p>
          <a:p>
            <a:r>
              <a:rPr lang="ru-RU" sz="2000" b="1" dirty="0">
                <a:solidFill>
                  <a:srgbClr val="FFFF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0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уководитель творческой </a:t>
            </a:r>
          </a:p>
          <a:p>
            <a:r>
              <a:rPr lang="ru-RU" sz="20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мастерской. </a:t>
            </a:r>
          </a:p>
          <a:p>
            <a:r>
              <a:rPr lang="ru-RU" sz="20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Мама 7-х детей.</a:t>
            </a:r>
            <a:endParaRPr lang="ru-RU" sz="2000" dirty="0">
              <a:solidFill>
                <a:srgbClr val="FFFF99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66F07AD-555E-6498-D92A-6572856A3C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4"/>
          <a:stretch/>
        </p:blipFill>
        <p:spPr bwMode="auto">
          <a:xfrm>
            <a:off x="8306527" y="1200303"/>
            <a:ext cx="2904268" cy="37063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984D38-2609-D384-BDF4-F18300EF1616}"/>
              </a:ext>
            </a:extLst>
          </p:cNvPr>
          <p:cNvSpPr txBox="1"/>
          <p:nvPr/>
        </p:nvSpPr>
        <p:spPr>
          <a:xfrm>
            <a:off x="8306527" y="4937105"/>
            <a:ext cx="32150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Казаева</a:t>
            </a:r>
            <a:r>
              <a:rPr lang="ru-RU" sz="24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Елена, </a:t>
            </a:r>
            <a:r>
              <a:rPr lang="ru-RU" sz="20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руководитель кондитерской мастерской. </a:t>
            </a:r>
          </a:p>
          <a:p>
            <a:r>
              <a:rPr lang="ru-RU" sz="20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Мама 3-х детей.</a:t>
            </a:r>
            <a:r>
              <a:rPr lang="ru-RU" sz="2400" b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5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22A5E3-2B07-2477-2742-70D13C9F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097" y="1"/>
            <a:ext cx="8067805" cy="1051520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rgbClr val="FFFF99"/>
                </a:solidFill>
              </a:rPr>
              <a:t>Наши постоянные партнеры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976DE8-65BC-8389-7DA8-E74606A60394}"/>
              </a:ext>
            </a:extLst>
          </p:cNvPr>
          <p:cNvSpPr txBox="1"/>
          <p:nvPr/>
        </p:nvSpPr>
        <p:spPr>
          <a:xfrm>
            <a:off x="3298739" y="1177083"/>
            <a:ext cx="56962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99"/>
                </a:solidFill>
                <a:latin typeface="-apple-system"/>
              </a:rPr>
              <a:t>В результате социальной и общественной деятельности у Центра сложились устойчивые партнерские отношения с рядом общественных организаций и городских учреждений. </a:t>
            </a:r>
          </a:p>
          <a:p>
            <a:endParaRPr lang="ru-RU" sz="2400" dirty="0">
              <a:solidFill>
                <a:srgbClr val="FFFF99"/>
              </a:solidFill>
              <a:latin typeface="-apple-system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1466900-4681-78E8-3F65-D0B79869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07" y="1177083"/>
            <a:ext cx="201136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9D4434-F496-73CE-2856-7D4B6AFFE7C3}"/>
              </a:ext>
            </a:extLst>
          </p:cNvPr>
          <p:cNvSpPr txBox="1"/>
          <p:nvPr/>
        </p:nvSpPr>
        <p:spPr>
          <a:xfrm>
            <a:off x="549507" y="3391462"/>
            <a:ext cx="2394109" cy="3466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Региональная общественная организация Ханты-Мансийского автономного округа-Югры по борьбе с противоправным контентом и просветительской деятельности в сети Интернет "Киберхранители"</a:t>
            </a:r>
            <a:endParaRPr lang="ru-RU" sz="1400" dirty="0">
              <a:solidFill>
                <a:srgbClr val="FFFF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26AE15D-8D6F-0FB0-A7E2-D121C933D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10" y="3429000"/>
            <a:ext cx="2947670" cy="150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E1FB8B3-3C16-CC52-34C3-AC082EA4A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481" y="4007965"/>
            <a:ext cx="1855470" cy="185547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9016AF-06A7-C923-2223-57FF0101E1C3}"/>
              </a:ext>
            </a:extLst>
          </p:cNvPr>
          <p:cNvSpPr txBox="1"/>
          <p:nvPr/>
        </p:nvSpPr>
        <p:spPr>
          <a:xfrm>
            <a:off x="9932481" y="5963533"/>
            <a:ext cx="2537179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</a:pPr>
            <a:r>
              <a:rPr lang="ru-RU" sz="2000" kern="1800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Молодёжный ресурсный центр</a:t>
            </a:r>
            <a:endParaRPr lang="ru-RU" sz="2000" dirty="0">
              <a:solidFill>
                <a:srgbClr val="FFFF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B5C94F7-D900-966D-01FF-D01AD3AF6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036" y="528265"/>
            <a:ext cx="1855469" cy="309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Централизованная библиотечная система Сургута">
            <a:extLst>
              <a:ext uri="{FF2B5EF4-FFF2-40B4-BE49-F238E27FC236}">
                <a16:creationId xmlns:a16="http://schemas.microsoft.com/office/drawing/2014/main" xmlns="" id="{62AB67DC-9BEB-AC96-AFB5-2F7A3358D9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322199" y="5759210"/>
            <a:ext cx="6231698" cy="80555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0800000" lon="0" rev="0"/>
            </a:camera>
            <a:lightRig rig="threePt" dir="t"/>
          </a:scene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C27D44-C38A-0224-F0B1-BEE43179BDA6}"/>
              </a:ext>
            </a:extLst>
          </p:cNvPr>
          <p:cNvSpPr txBox="1"/>
          <p:nvPr/>
        </p:nvSpPr>
        <p:spPr>
          <a:xfrm>
            <a:off x="3030996" y="5359100"/>
            <a:ext cx="6231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ru-RU" sz="2000" b="0" dirty="0">
                <a:solidFill>
                  <a:srgbClr val="FFFF99"/>
                </a:solidFill>
                <a:effectLst/>
                <a:latin typeface="Times New Roman" panose="02020603050405020304" pitchFamily="18" charset="0"/>
              </a:rPr>
              <a:t>Центральная городская библиотека им. А.С. Пушкина</a:t>
            </a:r>
            <a:endParaRPr lang="ru-RU" sz="2000" b="1" dirty="0">
              <a:solidFill>
                <a:srgbClr val="FFFF99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61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62C68D-9654-F91D-314B-F34CB0BA40F7}"/>
              </a:ext>
            </a:extLst>
          </p:cNvPr>
          <p:cNvSpPr txBox="1"/>
          <p:nvPr/>
        </p:nvSpPr>
        <p:spPr>
          <a:xfrm>
            <a:off x="2808962" y="301325"/>
            <a:ext cx="65197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99"/>
                </a:solidFill>
                <a:latin typeface="-apple-system"/>
              </a:rPr>
              <a:t>Взаимовыгодное сотрудничество позволяет расширить спектр реализуемых направлений деятельности , проводить совместные мероприятия и участвовать в различных творческих </a:t>
            </a:r>
            <a:r>
              <a:rPr lang="ru-RU" sz="2400" dirty="0" err="1">
                <a:solidFill>
                  <a:srgbClr val="FFFF99"/>
                </a:solidFill>
                <a:latin typeface="-apple-system"/>
              </a:rPr>
              <a:t>коллаборациях</a:t>
            </a:r>
            <a:r>
              <a:rPr lang="ru-RU" sz="2400" dirty="0">
                <a:solidFill>
                  <a:srgbClr val="FFFF99"/>
                </a:solidFill>
                <a:latin typeface="-apple-system"/>
              </a:rPr>
              <a:t>.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79239D-D1CA-BAC5-3E43-79C8915E4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2" y="301325"/>
            <a:ext cx="1767163" cy="182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336166-682C-7774-9A7E-26A6BF9DB3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1" y="2532082"/>
            <a:ext cx="1767163" cy="178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0D58C62-2942-372B-9AFA-6F70CF92D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796" y="2524678"/>
            <a:ext cx="2358390" cy="23773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6A8CD99-FCF8-2B7F-4462-802BE4309798}"/>
              </a:ext>
            </a:extLst>
          </p:cNvPr>
          <p:cNvSpPr txBox="1"/>
          <p:nvPr/>
        </p:nvSpPr>
        <p:spPr>
          <a:xfrm>
            <a:off x="3052399" y="5147016"/>
            <a:ext cx="30411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FF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АНО </a:t>
            </a:r>
            <a:r>
              <a:rPr lang="pl-PL" sz="1800" dirty="0">
                <a:solidFill>
                  <a:srgbClr val="FFFF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Центр развития межличностных отношений "Вместе по жизни"</a:t>
            </a:r>
            <a:endParaRPr lang="ru-RU" sz="1200" dirty="0">
              <a:solidFill>
                <a:srgbClr val="FFFF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02CAC16-1243-385C-40A6-084E200BC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967" y="293576"/>
            <a:ext cx="1821443" cy="18131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2B7304-9362-861A-D740-344E56B4C192}"/>
              </a:ext>
            </a:extLst>
          </p:cNvPr>
          <p:cNvSpPr txBox="1"/>
          <p:nvPr/>
        </p:nvSpPr>
        <p:spPr>
          <a:xfrm>
            <a:off x="9633693" y="2240317"/>
            <a:ext cx="2307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FF99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Фонд «Помощь»</a:t>
            </a:r>
            <a:endParaRPr lang="ru-RU" sz="2000" dirty="0">
              <a:solidFill>
                <a:srgbClr val="FFFF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C4FE8EB-C2FD-DAD9-9913-2AADF7D004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038" y="2859418"/>
            <a:ext cx="2374648" cy="135815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88390A4-D93A-3160-B4CA-2DDAEEADACA0}"/>
              </a:ext>
            </a:extLst>
          </p:cNvPr>
          <p:cNvSpPr txBox="1"/>
          <p:nvPr/>
        </p:nvSpPr>
        <p:spPr>
          <a:xfrm>
            <a:off x="9328758" y="4343578"/>
            <a:ext cx="28089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rgbClr val="FFFF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Местная общественная организация Сургутского района "Чувашский национально-культурный центр "Судьба" ("Араскал")</a:t>
            </a:r>
            <a:endParaRPr lang="ru-RU" sz="1800" dirty="0">
              <a:solidFill>
                <a:srgbClr val="FFFF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D1126FB-8361-16BF-6706-EF65913ABB8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97371" y="2524678"/>
            <a:ext cx="2546136" cy="230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8A204B3-9B22-68F1-CDAB-784484EB04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39" y="4789099"/>
            <a:ext cx="1767575" cy="176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FC592FD-8E4B-0419-9FDE-FC1A99832585}"/>
              </a:ext>
            </a:extLst>
          </p:cNvPr>
          <p:cNvSpPr txBox="1"/>
          <p:nvPr/>
        </p:nvSpPr>
        <p:spPr>
          <a:xfrm>
            <a:off x="6242961" y="4931253"/>
            <a:ext cx="2843171" cy="1666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800" b="1" dirty="0">
                <a:solidFill>
                  <a:srgbClr val="FFFF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АНО</a:t>
            </a:r>
            <a:r>
              <a:rPr lang="ru-RU" dirty="0">
                <a:solidFill>
                  <a:srgbClr val="FFFF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FFF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  <a:endParaRPr lang="ru-RU" sz="1800" dirty="0">
              <a:solidFill>
                <a:srgbClr val="FFFF9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1800" b="1" dirty="0">
                <a:solidFill>
                  <a:srgbClr val="FFFF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«ЦЕНТР РАЗВИТИЯ КУЛЬТУРЫ И ИСКУССТВА «ЛУКОМОРЬЕ»</a:t>
            </a:r>
            <a:endParaRPr lang="ru-RU" sz="1800" dirty="0">
              <a:solidFill>
                <a:srgbClr val="FFFF9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888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172</TotalTime>
  <Words>509</Words>
  <Application>Microsoft Office PowerPoint</Application>
  <PresentationFormat>Широкоэкранный</PresentationFormat>
  <Paragraphs>47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-apple-system</vt:lpstr>
      <vt:lpstr>Arial</vt:lpstr>
      <vt:lpstr>Calibri</vt:lpstr>
      <vt:lpstr>Calibri Light</vt:lpstr>
      <vt:lpstr>Times New Roman</vt:lpstr>
      <vt:lpstr>Trebuchet MS</vt:lpstr>
      <vt:lpstr>Тема Office</vt:lpstr>
      <vt:lpstr>Центр поддержки семей  «Круг надежд»</vt:lpstr>
      <vt:lpstr>Направления деятельности Центра:</vt:lpstr>
      <vt:lpstr>Реализованные проекты</vt:lpstr>
      <vt:lpstr>Презентация PowerPoint</vt:lpstr>
      <vt:lpstr>Презентация PowerPoint</vt:lpstr>
      <vt:lpstr>Презентация PowerPoint</vt:lpstr>
      <vt:lpstr>Команда ЦПС «Круг надежд»:</vt:lpstr>
      <vt:lpstr>Наши постоянные партнеры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поддержки семей  «Круг надежд»</dc:title>
  <dc:creator>Ульяна Трофимова</dc:creator>
  <cp:lastModifiedBy>Asus</cp:lastModifiedBy>
  <cp:revision>3</cp:revision>
  <dcterms:created xsi:type="dcterms:W3CDTF">2023-05-15T15:41:37Z</dcterms:created>
  <dcterms:modified xsi:type="dcterms:W3CDTF">2023-05-15T18:38:25Z</dcterms:modified>
</cp:coreProperties>
</file>