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8" r:id="rId4"/>
    <p:sldId id="257" r:id="rId5"/>
    <p:sldId id="262" r:id="rId6"/>
    <p:sldId id="267" r:id="rId7"/>
    <p:sldId id="263" r:id="rId8"/>
    <p:sldId id="259" r:id="rId9"/>
    <p:sldId id="260" r:id="rId10"/>
    <p:sldId id="266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71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762" y="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735" y="4509120"/>
            <a:ext cx="5728521" cy="14383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</a:rPr>
              <a:t>«Адаптеры»</a:t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 smtClean="0">
                <a:solidFill>
                  <a:srgbClr val="006600"/>
                </a:solidFill>
              </a:rPr>
              <a:t>г. Сургут, ХМАО</a:t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i="1" dirty="0" smtClean="0"/>
              <a:t> Проект Городского общественного детского движения «Школьный </a:t>
            </a:r>
            <a:r>
              <a:rPr lang="ru-RU" sz="1400" i="1" dirty="0" smtClean="0"/>
              <a:t>волонтёрский </a:t>
            </a:r>
            <a:r>
              <a:rPr lang="ru-RU" sz="1400" i="1" dirty="0" smtClean="0"/>
              <a:t>корпус»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11760" y="2708920"/>
            <a:ext cx="4043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Peach Milk 2.0" pitchFamily="50" charset="0"/>
                <a:ea typeface="Verdana" pitchFamily="34" charset="0"/>
                <a:cs typeface="Verdana" pitchFamily="34" charset="0"/>
              </a:rPr>
              <a:t>Помогать детям </a:t>
            </a:r>
          </a:p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Peach Milk 2.0" pitchFamily="50" charset="0"/>
                <a:ea typeface="Verdana" pitchFamily="34" charset="0"/>
                <a:cs typeface="Verdana" pitchFamily="34" charset="0"/>
              </a:rPr>
              <a:t>      – наше призвание!</a:t>
            </a:r>
            <a:endParaRPr lang="ru-RU" sz="3600" dirty="0">
              <a:latin typeface="Peach Milk 2.0" pitchFamily="50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987824" y="260648"/>
            <a:ext cx="5753100" cy="2016224"/>
            <a:chOff x="1979712" y="332656"/>
            <a:chExt cx="5753100" cy="201622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979712" y="332656"/>
              <a:ext cx="5753100" cy="2016224"/>
              <a:chOff x="2411760" y="1412776"/>
              <a:chExt cx="5753100" cy="2016224"/>
            </a:xfrm>
          </p:grpSpPr>
          <p:pic>
            <p:nvPicPr>
              <p:cNvPr id="16" name="Picture 4" descr="Картинки по запросу центр детского творчества сургут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11760" y="1412776"/>
                <a:ext cx="5753100" cy="1771651"/>
              </a:xfrm>
              <a:prstGeom prst="rect">
                <a:avLst/>
              </a:prstGeom>
              <a:noFill/>
            </p:spPr>
          </p:pic>
          <p:sp>
            <p:nvSpPr>
              <p:cNvPr id="17" name="Овал 16"/>
              <p:cNvSpPr/>
              <p:nvPr/>
            </p:nvSpPr>
            <p:spPr>
              <a:xfrm rot="21281326">
                <a:off x="4182283" y="2401743"/>
                <a:ext cx="2016224" cy="100811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 descr="PNG Логотип ЦДТ.png"/>
              <p:cNvPicPr>
                <a:picLocks noChangeAspect="1"/>
              </p:cNvPicPr>
              <p:nvPr/>
            </p:nvPicPr>
            <p:blipFill>
              <a:blip r:embed="rId3" cstate="print"/>
              <a:srcRect t="6627"/>
              <a:stretch>
                <a:fillRect/>
              </a:stretch>
            </p:blipFill>
            <p:spPr>
              <a:xfrm>
                <a:off x="4283968" y="2420888"/>
                <a:ext cx="1728192" cy="1008112"/>
              </a:xfrm>
              <a:prstGeom prst="rect">
                <a:avLst/>
              </a:prstGeom>
            </p:spPr>
          </p:pic>
        </p:grpSp>
        <p:sp>
          <p:nvSpPr>
            <p:cNvPr id="22" name="Прямоугольник 21"/>
            <p:cNvSpPr/>
            <p:nvPr/>
          </p:nvSpPr>
          <p:spPr>
            <a:xfrm>
              <a:off x="7092280" y="1844824"/>
              <a:ext cx="504056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noFill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77" y="3061128"/>
            <a:ext cx="1908117" cy="339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1" y="260648"/>
            <a:ext cx="1823185" cy="1823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16200000">
            <a:off x="5346340" y="3060340"/>
            <a:ext cx="6839744" cy="755576"/>
            <a:chOff x="0" y="5598368"/>
            <a:chExt cx="9144000" cy="1259632"/>
          </a:xfrm>
        </p:grpSpPr>
        <p:pic>
          <p:nvPicPr>
            <p:cNvPr id="6" name="Рисунок 5" descr="118-assist-volon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598368"/>
              <a:ext cx="3851920" cy="1259632"/>
            </a:xfrm>
            <a:prstGeom prst="rect">
              <a:avLst/>
            </a:prstGeom>
          </p:spPr>
        </p:pic>
        <p:pic>
          <p:nvPicPr>
            <p:cNvPr id="7" name="Рисунок 6" descr="118-assist-volon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5598368"/>
              <a:ext cx="3851920" cy="1259632"/>
            </a:xfrm>
            <a:prstGeom prst="rect">
              <a:avLst/>
            </a:prstGeom>
          </p:spPr>
        </p:pic>
        <p:pic>
          <p:nvPicPr>
            <p:cNvPr id="8" name="Рисунок 7" descr="118-assist-volon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rcRect l="22433" r="15877"/>
            <a:stretch>
              <a:fillRect/>
            </a:stretch>
          </p:blipFill>
          <p:spPr>
            <a:xfrm>
              <a:off x="3059832" y="5598368"/>
              <a:ext cx="2376264" cy="1259632"/>
            </a:xfrm>
            <a:prstGeom prst="rect">
              <a:avLst/>
            </a:prstGeom>
          </p:spPr>
        </p:pic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935060"/>
            <a:ext cx="77768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296863" algn="l"/>
              </a:tabLst>
            </a:pPr>
            <a:endParaRPr kumimoji="0" lang="ru-RU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E:\ОГВУ 2017-2018\4. ШВК\Медиа\volon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7629">
            <a:off x="5313371" y="1483454"/>
            <a:ext cx="3100845" cy="283210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51520" y="3284984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ts val="600"/>
              </a:spcAft>
              <a:tabLst>
                <a:tab pos="296863" algn="l"/>
              </a:tabLst>
            </a:pPr>
            <a:endParaRPr lang="ru-RU" sz="1200" i="1" dirty="0" smtClean="0">
              <a:cs typeface="Arial" pitchFamily="34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534976" y="24887"/>
            <a:ext cx="6709432" cy="6272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Peach Milk 2.0" pitchFamily="50" charset="0"/>
              </a:rPr>
              <a:t>Мы считаем, что: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040" y="89306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Каждый </a:t>
            </a:r>
            <a:r>
              <a:rPr lang="ru-RU" dirty="0" smtClean="0"/>
              <a:t>ребёнок </a:t>
            </a:r>
            <a:r>
              <a:rPr lang="ru-RU" dirty="0"/>
              <a:t>имеет основное право на образование и должен иметь возможность получать и поддерживать приемлемый уровень знаний</a:t>
            </a:r>
            <a:r>
              <a:rPr lang="ru-RU" dirty="0" smtClean="0"/>
              <a:t>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Каждый </a:t>
            </a:r>
            <a:r>
              <a:rPr lang="ru-RU" dirty="0" smtClean="0"/>
              <a:t>ребёнок </a:t>
            </a:r>
            <a:r>
              <a:rPr lang="ru-RU" dirty="0"/>
              <a:t>имеет уникальные особенности, интересы, способности и учебные потребности.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Необходимо разрабатывать системы образования и выполнять образовательные программы так, чтобы принимать во внимание широкое разнообразие этих особенностей и потребностей.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И что наш проект  имеет конкретную пользу для конкретных детей и для нас это важно!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Peach Milk 2.0"/>
              </a:rPr>
              <a:t>Восемь принципов инклюзивного образования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each Milk 2.0"/>
              </a:rPr>
              <a:t>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each Milk 2.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each Milk 2.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each Milk 2.0"/>
              </a:rPr>
              <a:t>соблюдение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each Milk 2.0"/>
              </a:rPr>
              <a:t>которых на наш взгляд сделают этот мир лучше: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Ценность </a:t>
            </a:r>
            <a:r>
              <a:rPr lang="ru-RU" dirty="0"/>
              <a:t>человека не зависит от его способностей и достижений;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Каждый </a:t>
            </a:r>
            <a:r>
              <a:rPr lang="ru-RU" dirty="0"/>
              <a:t>человек способен чувствовать и думать;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Каждый </a:t>
            </a:r>
            <a:r>
              <a:rPr lang="ru-RU" dirty="0"/>
              <a:t>человек имеет право на общение и на то, чтобы быть услышанным;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Все </a:t>
            </a:r>
            <a:r>
              <a:rPr lang="ru-RU" dirty="0"/>
              <a:t>люди нуждаются друг в друге;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Подлинное </a:t>
            </a:r>
            <a:r>
              <a:rPr lang="ru-RU" dirty="0"/>
              <a:t>образование может осуществляться только в контексте реальных взаимоотношений;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Все </a:t>
            </a:r>
            <a:r>
              <a:rPr lang="ru-RU" dirty="0"/>
              <a:t>люди нуждаются в поддержке и дружбе ровесников;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Для </a:t>
            </a:r>
            <a:r>
              <a:rPr lang="ru-RU" dirty="0"/>
              <a:t>всех обучающихся достижение прогресса скорее может быть в том, что они могут делать, чем в том, что не могут;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Разнообразие </a:t>
            </a:r>
            <a:r>
              <a:rPr lang="ru-RU" dirty="0"/>
              <a:t>усиливает все стороны жизни человека.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7462"/>
            <a:ext cx="75565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46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16" y="2795706"/>
            <a:ext cx="3671900" cy="2447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0155"/>
            <a:ext cx="7467600" cy="11827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Peach Milk 2.0" pitchFamily="50" charset="0"/>
                <a:cs typeface="Times New Roman" pitchFamily="18" charset="0"/>
              </a:rPr>
              <a:t>Путь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Peach Milk 2.0" pitchFamily="50" charset="0"/>
                <a:cs typeface="Times New Roman" pitchFamily="18" charset="0"/>
              </a:rPr>
              <a:t>волонтёра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Peach Milk 2.0" pitchFamily="50" charset="0"/>
                <a:cs typeface="Times New Roman" pitchFamily="18" charset="0"/>
              </a:rPr>
              <a:t>– дорога добра!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Peach Milk 2.0" pitchFamily="50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7467600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Bookman Old Style" pitchFamily="18" charset="0"/>
              </a:rPr>
              <a:t>И наша дорога соткана из добра и помощи всем нуждающимся в ее получении!</a:t>
            </a:r>
          </a:p>
        </p:txBody>
      </p:sp>
      <p:pic>
        <p:nvPicPr>
          <p:cNvPr id="16" name="Рисунок 15" descr="20170503_155856.jpg"/>
          <p:cNvPicPr>
            <a:picLocks noChangeAspect="1"/>
          </p:cNvPicPr>
          <p:nvPr/>
        </p:nvPicPr>
        <p:blipFill>
          <a:blip r:embed="rId3" cstate="print"/>
          <a:srcRect t="10689" r="-770" b="10213"/>
          <a:stretch>
            <a:fillRect/>
          </a:stretch>
        </p:blipFill>
        <p:spPr>
          <a:xfrm>
            <a:off x="539552" y="2791781"/>
            <a:ext cx="2358749" cy="3116918"/>
          </a:xfrm>
          <a:prstGeom prst="rect">
            <a:avLst/>
          </a:prstGeom>
        </p:spPr>
      </p:pic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6162" y="5504035"/>
            <a:ext cx="1124067" cy="40466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 rot="16200000">
            <a:off x="5346340" y="3060340"/>
            <a:ext cx="6839744" cy="755576"/>
            <a:chOff x="0" y="5598368"/>
            <a:chExt cx="9144000" cy="1259632"/>
          </a:xfrm>
        </p:grpSpPr>
        <p:pic>
          <p:nvPicPr>
            <p:cNvPr id="11" name="Рисунок 10" descr="118-assist-volonter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598368"/>
              <a:ext cx="3851920" cy="1259632"/>
            </a:xfrm>
            <a:prstGeom prst="rect">
              <a:avLst/>
            </a:prstGeom>
          </p:spPr>
        </p:pic>
        <p:pic>
          <p:nvPicPr>
            <p:cNvPr id="13" name="Рисунок 12" descr="118-assist-volonter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5598368"/>
              <a:ext cx="3851920" cy="1259632"/>
            </a:xfrm>
            <a:prstGeom prst="rect">
              <a:avLst/>
            </a:prstGeom>
          </p:spPr>
        </p:pic>
        <p:pic>
          <p:nvPicPr>
            <p:cNvPr id="14" name="Рисунок 13" descr="118-assist-volonter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rcRect l="22433" r="15877"/>
            <a:stretch>
              <a:fillRect/>
            </a:stretch>
          </p:blipFill>
          <p:spPr>
            <a:xfrm>
              <a:off x="3059832" y="5598368"/>
              <a:ext cx="2376264" cy="1259632"/>
            </a:xfrm>
            <a:prstGeom prst="rect">
              <a:avLst/>
            </a:prstGeom>
          </p:spPr>
        </p:pic>
      </p:grpSp>
      <p:pic>
        <p:nvPicPr>
          <p:cNvPr id="15" name="Содержимое 3" descr="znachok_ya_volon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88640"/>
            <a:ext cx="1010992" cy="10081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49" y="4842002"/>
            <a:ext cx="112236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3185"/>
            <a:ext cx="5551819" cy="58092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each Milk 2.0" pitchFamily="50" charset="0"/>
              </a:rPr>
              <a:t>Введение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Peach Milk 2.0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2562" y="656172"/>
            <a:ext cx="4896544" cy="6048672"/>
          </a:xfrm>
        </p:spPr>
        <p:txBody>
          <a:bodyPr>
            <a:noAutofit/>
          </a:bodyPr>
          <a:lstStyle/>
          <a:p>
            <a:r>
              <a:rPr lang="ru-RU" sz="1400" dirty="0"/>
              <a:t>Аутизм представляет собой нарушение развития нервной системы, для которого свойственны многообразные проявления, отмечаемые впервые в младенческом или детском возрасте, и устойчивое течение расстройства, как правило, без </a:t>
            </a:r>
            <a:r>
              <a:rPr lang="ru-RU" sz="1400" dirty="0" smtClean="0"/>
              <a:t>ремиссий. </a:t>
            </a:r>
          </a:p>
          <a:p>
            <a:r>
              <a:rPr lang="ru-RU" sz="1400" dirty="0" smtClean="0"/>
              <a:t>Аутизм — состояние, характеризующееся преобладанием замкнутой внутренней жизни, активным отстранением от внешнего мира, бедностью выражения эмоций.</a:t>
            </a:r>
          </a:p>
          <a:p>
            <a:r>
              <a:rPr lang="ru-RU" sz="1400" dirty="0" smtClean="0"/>
              <a:t>Вопреки распространённому убеждению, дети - </a:t>
            </a:r>
            <a:r>
              <a:rPr lang="ru-RU" sz="1400" dirty="0" err="1" smtClean="0"/>
              <a:t>аутисты</a:t>
            </a:r>
            <a:r>
              <a:rPr lang="ru-RU" sz="1400" dirty="0" smtClean="0"/>
              <a:t> отнюдь не предпочитают одиночество — им сложно завязывать и поддерживать дружеские отношения. Согласно исследованиям, чувство одиночества у них связано, скорее, с низким качеством имеющихся отношений, нежели с небольшим числом друзей.</a:t>
            </a:r>
          </a:p>
          <a:p>
            <a:r>
              <a:rPr lang="ru-RU" sz="1400" dirty="0"/>
              <a:t>По мнению специалистов учреждений – партнеров такая практика продуктивного общения реально поможет детям адаптироваться в жизни и выстраивать коммуникации со сверстниками и </a:t>
            </a:r>
            <a:r>
              <a:rPr lang="ru-RU" sz="1400" dirty="0" smtClean="0"/>
              <a:t>взрослыми.</a:t>
            </a:r>
          </a:p>
          <a:p>
            <a:r>
              <a:rPr lang="ru-RU" sz="1400" dirty="0" smtClean="0"/>
              <a:t>В начале реализации проекта в </a:t>
            </a:r>
            <a:r>
              <a:rPr lang="ru-RU" sz="1400" dirty="0"/>
              <a:t>реабилитационном центре «Добрый волшебник» мы общались с детьми, при организации мастер-класса «Изготовление новогодней игрушки» и при проведении Новогоднего утренника, организованного нами.</a:t>
            </a:r>
          </a:p>
          <a:p>
            <a:endParaRPr lang="ru-RU" sz="1400" dirty="0"/>
          </a:p>
        </p:txBody>
      </p:sp>
      <p:pic>
        <p:nvPicPr>
          <p:cNvPr id="15" name="Рисунок 14" descr="PNG Логотип ЦД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6599" y="43439"/>
            <a:ext cx="1454566" cy="90872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 rot="16200000">
            <a:off x="5346340" y="3060340"/>
            <a:ext cx="6839744" cy="755576"/>
            <a:chOff x="0" y="5598368"/>
            <a:chExt cx="9144000" cy="1259632"/>
          </a:xfrm>
        </p:grpSpPr>
        <p:pic>
          <p:nvPicPr>
            <p:cNvPr id="11" name="Рисунок 10" descr="118-assist-volon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598368"/>
              <a:ext cx="3851920" cy="1259632"/>
            </a:xfrm>
            <a:prstGeom prst="rect">
              <a:avLst/>
            </a:prstGeom>
          </p:spPr>
        </p:pic>
        <p:pic>
          <p:nvPicPr>
            <p:cNvPr id="13" name="Рисунок 12" descr="118-assist-volon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5598368"/>
              <a:ext cx="3851920" cy="1259632"/>
            </a:xfrm>
            <a:prstGeom prst="rect">
              <a:avLst/>
            </a:prstGeom>
          </p:spPr>
        </p:pic>
        <p:pic>
          <p:nvPicPr>
            <p:cNvPr id="14" name="Рисунок 13" descr="118-assist-volon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rcRect l="22433" r="15877"/>
            <a:stretch>
              <a:fillRect/>
            </a:stretch>
          </p:blipFill>
          <p:spPr>
            <a:xfrm>
              <a:off x="3059832" y="5598368"/>
              <a:ext cx="2376264" cy="1259632"/>
            </a:xfrm>
            <a:prstGeom prst="rect">
              <a:avLst/>
            </a:prstGeom>
          </p:spPr>
        </p:pic>
      </p:grpSp>
      <p:pic>
        <p:nvPicPr>
          <p:cNvPr id="4097" name="Picture 1" descr="E:\ОГВУ 2017-2018\6. РДШ\картинки\logo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3439"/>
            <a:ext cx="864096" cy="105799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94" y="2289585"/>
            <a:ext cx="25050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24" y="2743610"/>
            <a:ext cx="382905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06" y="855616"/>
            <a:ext cx="1749552" cy="1313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43" y="1076920"/>
            <a:ext cx="1412776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E8637">
                    <a:lumMod val="75000"/>
                  </a:srgbClr>
                </a:solidFill>
                <a:latin typeface="Peach Milk 2.0" pitchFamily="50" charset="0"/>
              </a:rPr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00854"/>
            <a:ext cx="4402832" cy="566850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«Лого-ритме» </a:t>
            </a:r>
            <a:r>
              <a:rPr lang="ru-RU" dirty="0" smtClean="0"/>
              <a:t>и в «Счастье» практика </a:t>
            </a:r>
            <a:r>
              <a:rPr lang="ru-RU" dirty="0"/>
              <a:t>общения с детьми отличается от приобретенного ранее нами опыта. Здесь мы выступили в роли участников занятий, дети которые проходят здесь реабилитацию общались с нами, мы выступали в роли </a:t>
            </a:r>
            <a:r>
              <a:rPr lang="ru-RU" dirty="0" err="1"/>
              <a:t>тьюторов</a:t>
            </a:r>
            <a:r>
              <a:rPr lang="ru-RU" dirty="0"/>
              <a:t> на занятиях, которые требовали от детей выполнения каких-либо операций, действий.  </a:t>
            </a:r>
            <a:endParaRPr lang="ru-RU" dirty="0" smtClean="0"/>
          </a:p>
          <a:p>
            <a:r>
              <a:rPr lang="ru-RU" dirty="0" smtClean="0"/>
              <a:t>Тьютор </a:t>
            </a:r>
            <a:r>
              <a:rPr lang="ru-RU" dirty="0"/>
              <a:t>– это посредник между </a:t>
            </a:r>
            <a:r>
              <a:rPr lang="ru-RU" dirty="0" smtClean="0"/>
              <a:t>ребёнком </a:t>
            </a:r>
            <a:r>
              <a:rPr lang="ru-RU" dirty="0"/>
              <a:t>с особенностями развития и другими детьми и взрослыми жизненной среде. Взаимодействие тьютора и </a:t>
            </a:r>
            <a:r>
              <a:rPr lang="ru-RU" dirty="0" smtClean="0"/>
              <a:t>ребёнка </a:t>
            </a:r>
            <a:r>
              <a:rPr lang="ru-RU" dirty="0"/>
              <a:t>– это поступательное движение от «симбиоза» с тьютором к максимальной самостоятельности </a:t>
            </a:r>
            <a:r>
              <a:rPr lang="ru-RU" dirty="0" smtClean="0"/>
              <a:t>ребёнка </a:t>
            </a:r>
            <a:r>
              <a:rPr lang="ru-RU" dirty="0"/>
              <a:t>в жизни. Тьютор – педагог сопровождения - «</a:t>
            </a:r>
            <a:r>
              <a:rPr lang="ru-RU" dirty="0" smtClean="0"/>
              <a:t>адаптер</a:t>
            </a:r>
            <a:r>
              <a:rPr lang="ru-RU" dirty="0"/>
              <a:t>» к окружающему миру.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момент создания данного проекта определился </a:t>
            </a:r>
            <a:r>
              <a:rPr lang="ru-RU" dirty="0"/>
              <a:t>план дальнейшей </a:t>
            </a:r>
            <a:r>
              <a:rPr lang="ru-RU" dirty="0" smtClean="0"/>
              <a:t>волонтёрской </a:t>
            </a:r>
            <a:r>
              <a:rPr lang="ru-RU" dirty="0"/>
              <a:t>деятельности, </a:t>
            </a:r>
            <a:r>
              <a:rPr lang="ru-RU" dirty="0" smtClean="0"/>
              <a:t>были определены </a:t>
            </a:r>
            <a:r>
              <a:rPr lang="ru-RU" dirty="0"/>
              <a:t>занятия, на которых необходимо присутствие нас в роли тьюторов, </a:t>
            </a:r>
            <a:r>
              <a:rPr lang="ru-RU" dirty="0" smtClean="0"/>
              <a:t>волонтёров </a:t>
            </a:r>
            <a:r>
              <a:rPr lang="ru-RU" dirty="0"/>
              <a:t>и составлен график работы в соответствии с наличием свободного времени.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077" y="17462"/>
            <a:ext cx="787923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PNG Логотип ЦД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5208" y="154741"/>
            <a:ext cx="1489837" cy="93075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08" y="132316"/>
            <a:ext cx="8651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E:\ОГВУ 2017-2018\4. ШВК\Медиа\volont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7629">
            <a:off x="5295170" y="3258991"/>
            <a:ext cx="3100845" cy="283210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04" y="2398909"/>
            <a:ext cx="25050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08" y="1181507"/>
            <a:ext cx="1124744" cy="112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57" y="1181507"/>
            <a:ext cx="1481829" cy="11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43868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04448" cy="64533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137791"/>
            <a:ext cx="5235352" cy="13257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Доброта открывает все дороги!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79854"/>
            <a:ext cx="1965576" cy="1475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480720" cy="4949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each Milk 2.0" pitchFamily="50" charset="0"/>
              </a:rPr>
              <a:t>С чего всё началось?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980728"/>
            <a:ext cx="7776864" cy="3240360"/>
          </a:xfrm>
        </p:spPr>
        <p:txBody>
          <a:bodyPr>
            <a:normAutofit fontScale="85000" lnSpcReduction="10000"/>
          </a:bodyPr>
          <a:lstStyle/>
          <a:p>
            <a:endParaRPr lang="ru-RU" sz="16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Мы – дети, и мы все разные, у каждого есть свои особенные потребности, свой собственный путь в общество. Кому-то очень просто стать частью общества и вхождение в него (в это общество) проходит незаметно для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ребёнка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, а для кого-то из-за особенностей развития или ограниченных возможностей здоровья это вхождение составляет очень сложную иногда непосильную задачу.</a:t>
            </a:r>
          </a:p>
          <a:p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Встретившись с детьми немного отличающихся от нас своими особенностями, мы поняли, что можем стать для них опорой на этом сложном пути вхождения в общество, неким тренажером для коммуникации с посторонними и не всегда знакомыми людьми в различных ситуациях – т.е. адаптерами к окружающему их миру.</a:t>
            </a:r>
          </a:p>
          <a:p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Так появилась идея нашего проекта, цель которого создание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волонтёрского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отряда из числа неравнодушных старшеклассников, готовых помочь «особым» детям стать частью окружающего нас мира и стать тренажером (адаптером) в выстраивании коммуникаций с другими людьми.</a:t>
            </a:r>
          </a:p>
          <a:p>
            <a:endParaRPr lang="ru-RU" sz="16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6381328"/>
            <a:ext cx="3923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Улыбнись</a:t>
            </a:r>
            <a:r>
              <a:rPr lang="ru-RU" sz="1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тебе улыбнутся в ответ!</a:t>
            </a:r>
            <a:endParaRPr lang="ru-RU" sz="1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znachok_ya_volon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793734" cy="791473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 rot="16200000">
            <a:off x="5346340" y="3060340"/>
            <a:ext cx="6839744" cy="755576"/>
            <a:chOff x="0" y="5598368"/>
            <a:chExt cx="9144000" cy="1259632"/>
          </a:xfrm>
        </p:grpSpPr>
        <p:pic>
          <p:nvPicPr>
            <p:cNvPr id="11" name="Рисунок 10" descr="118-assist-volon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598368"/>
              <a:ext cx="3851920" cy="1259632"/>
            </a:xfrm>
            <a:prstGeom prst="rect">
              <a:avLst/>
            </a:prstGeom>
          </p:spPr>
        </p:pic>
        <p:pic>
          <p:nvPicPr>
            <p:cNvPr id="12" name="Рисунок 11" descr="118-assist-volon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5598368"/>
              <a:ext cx="3851920" cy="1259632"/>
            </a:xfrm>
            <a:prstGeom prst="rect">
              <a:avLst/>
            </a:prstGeom>
          </p:spPr>
        </p:pic>
        <p:pic>
          <p:nvPicPr>
            <p:cNvPr id="13" name="Рисунок 12" descr="118-assist-volon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rcRect l="22433" r="15877"/>
            <a:stretch>
              <a:fillRect/>
            </a:stretch>
          </p:blipFill>
          <p:spPr>
            <a:xfrm>
              <a:off x="3059832" y="5598368"/>
              <a:ext cx="2376264" cy="1259632"/>
            </a:xfrm>
            <a:prstGeom prst="rect">
              <a:avLst/>
            </a:prstGeom>
          </p:spPr>
        </p:pic>
      </p:grpSp>
      <p:pic>
        <p:nvPicPr>
          <p:cNvPr id="14" name="Picture 2" descr="\\TAMILLA\Users\Public\ОБЩАЯ ПАПКА ОГВУ\Тамилла\кошкин день\IMG_3566.JPG"/>
          <p:cNvPicPr>
            <a:picLocks noChangeAspect="1" noChangeArrowheads="1"/>
          </p:cNvPicPr>
          <p:nvPr/>
        </p:nvPicPr>
        <p:blipFill>
          <a:blip r:embed="rId4" cstate="print"/>
          <a:srcRect l="5153" t="2577"/>
          <a:stretch>
            <a:fillRect/>
          </a:stretch>
        </p:blipFill>
        <p:spPr bwMode="auto">
          <a:xfrm>
            <a:off x="4644008" y="4293096"/>
            <a:ext cx="294434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Картинки по запросу центр детского творчества сургут"/>
          <p:cNvPicPr>
            <a:picLocks noChangeAspect="1" noChangeArrowheads="1"/>
          </p:cNvPicPr>
          <p:nvPr/>
        </p:nvPicPr>
        <p:blipFill>
          <a:blip r:embed="rId5" cstate="print"/>
          <a:srcRect b="40313"/>
          <a:stretch>
            <a:fillRect/>
          </a:stretch>
        </p:blipFill>
        <p:spPr bwMode="auto">
          <a:xfrm>
            <a:off x="1331640" y="4365104"/>
            <a:ext cx="2661717" cy="195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924944"/>
            <a:ext cx="7704856" cy="37444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b="1" dirty="0" smtClean="0">
                <a:latin typeface="+mj-lt"/>
              </a:rPr>
              <a:t>Цель проекта «Адаптеры» </a:t>
            </a:r>
            <a:r>
              <a:rPr lang="ru-RU" sz="1600" dirty="0" smtClean="0">
                <a:latin typeface="+mj-lt"/>
              </a:rPr>
              <a:t>– создание условий для  социальной адаптации детей с РАС и другими нарушениями развития, вовлечение </a:t>
            </a:r>
            <a:r>
              <a:rPr lang="ru-RU" sz="1600" dirty="0" smtClean="0">
                <a:latin typeface="+mj-lt"/>
              </a:rPr>
              <a:t>волонтёров </a:t>
            </a:r>
            <a:r>
              <a:rPr lang="ru-RU" sz="1600" dirty="0" smtClean="0">
                <a:latin typeface="+mj-lt"/>
              </a:rPr>
              <a:t>ГОДД «Школьный </a:t>
            </a:r>
            <a:r>
              <a:rPr lang="ru-RU" sz="1600" dirty="0" smtClean="0">
                <a:latin typeface="+mj-lt"/>
              </a:rPr>
              <a:t>волонтёрский </a:t>
            </a:r>
            <a:r>
              <a:rPr lang="ru-RU" sz="1600" dirty="0" smtClean="0">
                <a:latin typeface="+mj-lt"/>
              </a:rPr>
              <a:t>корпус» в социальное </a:t>
            </a:r>
            <a:r>
              <a:rPr lang="ru-RU" sz="1600" dirty="0" smtClean="0">
                <a:latin typeface="+mj-lt"/>
              </a:rPr>
              <a:t>волонтёрство</a:t>
            </a:r>
            <a:r>
              <a:rPr lang="ru-RU" sz="1600" dirty="0" smtClean="0">
                <a:latin typeface="+mj-lt"/>
              </a:rPr>
              <a:t>, воспитание активного, компетентного участника </a:t>
            </a:r>
            <a:r>
              <a:rPr lang="ru-RU" sz="1600" dirty="0" smtClean="0">
                <a:latin typeface="+mj-lt"/>
              </a:rPr>
              <a:t>волонтёрского </a:t>
            </a:r>
            <a:r>
              <a:rPr lang="ru-RU" sz="1600" dirty="0" smtClean="0">
                <a:latin typeface="+mj-lt"/>
              </a:rPr>
              <a:t>движения.</a:t>
            </a:r>
          </a:p>
          <a:p>
            <a:pPr algn="just"/>
            <a:r>
              <a:rPr lang="ru-RU" sz="1600" dirty="0" smtClean="0"/>
              <a:t>Проект направлен на создание условий для социальной адаптации детей с расстройствами аутистического спектра (РАС) через тьюторское сопровождение </a:t>
            </a:r>
            <a:r>
              <a:rPr lang="ru-RU" sz="1600" dirty="0" smtClean="0"/>
              <a:t>волонтёрами </a:t>
            </a:r>
            <a:r>
              <a:rPr lang="ru-RU" sz="1600" dirty="0" smtClean="0"/>
              <a:t>ГОДД «Школьный волонтёрский корпус», прошедшими предварительное обучение, детей с ОВЗ на занятиях, проводимых специалистами </a:t>
            </a:r>
            <a:r>
              <a:rPr lang="ru-RU" sz="1600" dirty="0" smtClean="0"/>
              <a:t>Центра инклюзивного образования и социальной адаптации «Счастье» в </a:t>
            </a:r>
            <a:r>
              <a:rPr lang="ru-RU" sz="1600" dirty="0" smtClean="0"/>
              <a:t>соответствии с расписанием занятий.</a:t>
            </a:r>
            <a:endParaRPr lang="ru-RU" sz="1600" dirty="0" smtClean="0">
              <a:latin typeface="+mj-lt"/>
            </a:endParaRPr>
          </a:p>
          <a:p>
            <a:pPr algn="just"/>
            <a:r>
              <a:rPr lang="ru-RU" sz="1600" i="1" dirty="0" smtClean="0">
                <a:latin typeface="+mj-lt"/>
                <a:cs typeface="Times New Roman" pitchFamily="18" charset="0"/>
              </a:rPr>
              <a:t>Мы стали </a:t>
            </a:r>
            <a:r>
              <a:rPr lang="ru-RU" sz="1600" i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поддержкой и опорой особенным детям </a:t>
            </a:r>
            <a:r>
              <a:rPr lang="ru-RU" sz="1600" i="1" dirty="0" smtClean="0">
                <a:latin typeface="+mj-lt"/>
                <a:cs typeface="Times New Roman" pitchFamily="18" charset="0"/>
              </a:rPr>
              <a:t>на этом сложном пути вхождения их в общество, неким </a:t>
            </a:r>
            <a:r>
              <a:rPr lang="ru-RU" sz="1600" i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тренажером для коммуникации с посторонними</a:t>
            </a:r>
            <a:r>
              <a:rPr lang="ru-RU" sz="1600" i="1" dirty="0" smtClean="0">
                <a:latin typeface="+mj-lt"/>
                <a:cs typeface="Times New Roman" pitchFamily="18" charset="0"/>
              </a:rPr>
              <a:t>, порой незнакомыми людьми в различных ситуациях – т.е. </a:t>
            </a:r>
            <a:r>
              <a:rPr lang="ru-RU" sz="1600" i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адаптерами к окружающему их миру</a:t>
            </a:r>
            <a:r>
              <a:rPr lang="ru-RU" sz="1600" i="1" dirty="0" smtClean="0">
                <a:latin typeface="+mj-lt"/>
                <a:cs typeface="Times New Roman" pitchFamily="18" charset="0"/>
              </a:rPr>
              <a:t>. </a:t>
            </a:r>
            <a:endParaRPr lang="ru-RU" sz="1600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8" name="Группа 9"/>
          <p:cNvGrpSpPr/>
          <p:nvPr/>
        </p:nvGrpSpPr>
        <p:grpSpPr>
          <a:xfrm rot="16200000">
            <a:off x="5346340" y="3060340"/>
            <a:ext cx="6839744" cy="755576"/>
            <a:chOff x="0" y="5598368"/>
            <a:chExt cx="9144000" cy="1259632"/>
          </a:xfrm>
        </p:grpSpPr>
        <p:pic>
          <p:nvPicPr>
            <p:cNvPr id="11" name="Рисунок 10" descr="118-assist-volon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598368"/>
              <a:ext cx="3851920" cy="1259632"/>
            </a:xfrm>
            <a:prstGeom prst="rect">
              <a:avLst/>
            </a:prstGeom>
          </p:spPr>
        </p:pic>
        <p:pic>
          <p:nvPicPr>
            <p:cNvPr id="12" name="Рисунок 11" descr="118-assist-volon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5598368"/>
              <a:ext cx="3851920" cy="1259632"/>
            </a:xfrm>
            <a:prstGeom prst="rect">
              <a:avLst/>
            </a:prstGeom>
          </p:spPr>
        </p:pic>
        <p:pic>
          <p:nvPicPr>
            <p:cNvPr id="13" name="Рисунок 12" descr="118-assist-volon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rcRect l="22433" r="15877"/>
            <a:stretch>
              <a:fillRect/>
            </a:stretch>
          </p:blipFill>
          <p:spPr>
            <a:xfrm>
              <a:off x="3059832" y="5598368"/>
              <a:ext cx="2376264" cy="1259632"/>
            </a:xfrm>
            <a:prstGeom prst="rect">
              <a:avLst/>
            </a:prstGeom>
          </p:spPr>
        </p:pic>
      </p:grpSp>
      <p:pic>
        <p:nvPicPr>
          <p:cNvPr id="15" name="Picture 2" descr="F:\шабл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8490"/>
            <a:ext cx="345638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059832" y="1458881"/>
            <a:ext cx="3312368" cy="79695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Peach Milk 2.0" pitchFamily="50" charset="0"/>
                <a:ea typeface="+mj-ea"/>
                <a:cs typeface="+mj-cs"/>
              </a:rPr>
              <a:t>АДАПТЕРЫ</a:t>
            </a:r>
            <a:endParaRPr kumimoji="0" lang="ru-RU" sz="440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Peach Milk 2.0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899" y="61287"/>
            <a:ext cx="7467600" cy="9409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Peach Milk 2.0" pitchFamily="50" charset="0"/>
              </a:rPr>
              <a:t>Для достижения поставленной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each Milk 2.0" pitchFamily="50" charset="0"/>
              </a:rPr>
              <a:t>цели мы определили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Peach Milk 2.0" pitchFamily="50" charset="0"/>
              </a:rPr>
              <a:t>следующие 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980728"/>
            <a:ext cx="7704856" cy="3744416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Собрать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группу старшеклассников, готовых заниматься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волонтёрской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деятельностью с «особыми» детьми.</a:t>
            </a:r>
          </a:p>
          <a:p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Пройти обучение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у специалистов по дефектологии способам </a:t>
            </a:r>
            <a:r>
              <a:rPr lang="ru-RU" sz="1600" dirty="0" err="1">
                <a:latin typeface="Bookman Old Style" pitchFamily="18" charset="0"/>
                <a:cs typeface="Times New Roman" pitchFamily="18" charset="0"/>
              </a:rPr>
              <a:t>тьюторской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 поддержки «особых» детей и методам продуктивного взаимодействия с ними.</a:t>
            </a:r>
          </a:p>
          <a:p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Определить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типы занятий, присутствие на которых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волонтёров-тьюторов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будет наиболее продуктивным для «особых» детей.</a:t>
            </a:r>
          </a:p>
          <a:p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Сформировать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график работы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волонтёров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в соответствии с потребностями учреждений –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партнёров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проекта и возможностями участников проекта (старшеклассников).</a:t>
            </a:r>
          </a:p>
          <a:p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Создать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группу в социальной сети VK для распространения достоверной информации об аутизме и для привлечения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волонтёров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из числа заинтересованных и неравнодушных старшеклассников (возможно профессионально ориентированных на обучение по направлению дефектология).</a:t>
            </a:r>
          </a:p>
          <a:p>
            <a:endParaRPr lang="ru-RU" sz="16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rcRect l="10669"/>
          <a:stretch>
            <a:fillRect/>
          </a:stretch>
        </p:blipFill>
        <p:spPr>
          <a:xfrm>
            <a:off x="611560" y="4797152"/>
            <a:ext cx="2640474" cy="1662649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rcRect t="15813"/>
          <a:stretch>
            <a:fillRect/>
          </a:stretch>
        </p:blipFill>
        <p:spPr>
          <a:xfrm>
            <a:off x="3779912" y="4437112"/>
            <a:ext cx="1512168" cy="22632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868144" y="4797152"/>
            <a:ext cx="2232248" cy="1628800"/>
            <a:chOff x="5868144" y="4797152"/>
            <a:chExt cx="2232248" cy="1628800"/>
          </a:xfrm>
        </p:grpSpPr>
        <p:pic>
          <p:nvPicPr>
            <p:cNvPr id="7" name="Рисунок 6" descr="20170303_164040.jpg"/>
            <p:cNvPicPr>
              <a:picLocks noChangeAspect="1"/>
            </p:cNvPicPr>
            <p:nvPr/>
          </p:nvPicPr>
          <p:blipFill>
            <a:blip r:embed="rId4" cstate="print"/>
            <a:srcRect l="28947" t="9357"/>
            <a:stretch>
              <a:fillRect/>
            </a:stretch>
          </p:blipFill>
          <p:spPr>
            <a:xfrm>
              <a:off x="5868144" y="4797152"/>
              <a:ext cx="2232248" cy="1601845"/>
            </a:xfrm>
            <a:prstGeom prst="rect">
              <a:avLst/>
            </a:prstGeom>
          </p:spPr>
        </p:pic>
        <p:pic>
          <p:nvPicPr>
            <p:cNvPr id="9" name="Рисунок 8" descr="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8304" y="6165304"/>
              <a:ext cx="724022" cy="260648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 rot="16200000">
            <a:off x="5346340" y="3060340"/>
            <a:ext cx="6839744" cy="755576"/>
            <a:chOff x="0" y="5598368"/>
            <a:chExt cx="9144000" cy="1259632"/>
          </a:xfrm>
        </p:grpSpPr>
        <p:pic>
          <p:nvPicPr>
            <p:cNvPr id="11" name="Рисунок 10" descr="118-assist-volonter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598368"/>
              <a:ext cx="3851920" cy="1259632"/>
            </a:xfrm>
            <a:prstGeom prst="rect">
              <a:avLst/>
            </a:prstGeom>
          </p:spPr>
        </p:pic>
        <p:pic>
          <p:nvPicPr>
            <p:cNvPr id="12" name="Рисунок 11" descr="118-assist-volonter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5598368"/>
              <a:ext cx="3851920" cy="1259632"/>
            </a:xfrm>
            <a:prstGeom prst="rect">
              <a:avLst/>
            </a:prstGeom>
          </p:spPr>
        </p:pic>
        <p:pic>
          <p:nvPicPr>
            <p:cNvPr id="13" name="Рисунок 12" descr="118-assist-volonter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rcRect l="22433" r="15877"/>
            <a:stretch>
              <a:fillRect/>
            </a:stretch>
          </p:blipFill>
          <p:spPr>
            <a:xfrm>
              <a:off x="3059832" y="5598368"/>
              <a:ext cx="2376264" cy="1259632"/>
            </a:xfrm>
            <a:prstGeom prst="rect">
              <a:avLst/>
            </a:prstGeom>
          </p:spPr>
        </p:pic>
      </p:grpSp>
      <p:pic>
        <p:nvPicPr>
          <p:cNvPr id="14" name="Содержимое 3" descr="znachok_ya_volon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098" y="116632"/>
            <a:ext cx="900923" cy="898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76256" y="256490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РИСУЕМ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797152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ЗАНИМАЕМСЯ СПОРТОМ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20170412_144545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14286" r="22321"/>
          <a:stretch>
            <a:fillRect/>
          </a:stretch>
        </p:blipFill>
        <p:spPr>
          <a:xfrm>
            <a:off x="395159" y="1236822"/>
            <a:ext cx="301633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20170421_162825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24998" b="22229"/>
          <a:stretch>
            <a:fillRect/>
          </a:stretch>
        </p:blipFill>
        <p:spPr>
          <a:xfrm>
            <a:off x="513022" y="3508559"/>
            <a:ext cx="254681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7380312" y="1772816"/>
            <a:ext cx="990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ПОЁМ</a:t>
            </a:r>
            <a:endParaRPr lang="ru-RU" sz="20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00192" y="3356992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7198E"/>
                </a:solidFill>
                <a:latin typeface="Bookman Old Style" pitchFamily="18" charset="0"/>
                <a:cs typeface="Times New Roman" pitchFamily="18" charset="0"/>
              </a:rPr>
              <a:t>ГУЛЯЕМ НА СВЕЖЕМ ВОЗДУХЕ</a:t>
            </a:r>
            <a:endParaRPr lang="ru-RU" sz="2000" b="1" i="1" dirty="0">
              <a:solidFill>
                <a:srgbClr val="97198E"/>
              </a:solidFill>
              <a:latin typeface="Bookman Old Style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12160" y="4797152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ИГРАЕМ В ПОДВИЖНЫЕ ИГРЫ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 rot="16200000">
            <a:off x="5274332" y="2988332"/>
            <a:ext cx="6839744" cy="899592"/>
            <a:chOff x="0" y="5598368"/>
            <a:chExt cx="9144000" cy="1259632"/>
          </a:xfrm>
        </p:grpSpPr>
        <p:pic>
          <p:nvPicPr>
            <p:cNvPr id="26" name="Рисунок 25" descr="118-assist-volonter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598368"/>
              <a:ext cx="3851920" cy="1259632"/>
            </a:xfrm>
            <a:prstGeom prst="rect">
              <a:avLst/>
            </a:prstGeom>
          </p:spPr>
        </p:pic>
        <p:pic>
          <p:nvPicPr>
            <p:cNvPr id="32" name="Рисунок 31" descr="118-assist-volonter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5598368"/>
              <a:ext cx="3851920" cy="1259632"/>
            </a:xfrm>
            <a:prstGeom prst="rect">
              <a:avLst/>
            </a:prstGeom>
          </p:spPr>
        </p:pic>
        <p:pic>
          <p:nvPicPr>
            <p:cNvPr id="33" name="Рисунок 32" descr="118-assist-volonter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rcRect l="22433" r="15877"/>
            <a:stretch>
              <a:fillRect/>
            </a:stretch>
          </p:blipFill>
          <p:spPr>
            <a:xfrm>
              <a:off x="3059832" y="5598368"/>
              <a:ext cx="2376264" cy="1259632"/>
            </a:xfrm>
            <a:prstGeom prst="rect">
              <a:avLst/>
            </a:prstGeom>
          </p:spPr>
        </p:pic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224961"/>
            <a:ext cx="5328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Уже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6 ЛЕТ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принимаем самое активное участие в деятельности </a:t>
            </a:r>
            <a:r>
              <a:rPr lang="ru-RU" sz="1400" dirty="0" smtClean="0">
                <a:latin typeface="+mj-lt"/>
                <a:ea typeface="Arial Unicode MS" pitchFamily="34" charset="-128"/>
                <a:cs typeface="Times New Roman" pitchFamily="18" charset="0"/>
              </a:rPr>
              <a:t>Центра инклюзивного образования и социальной адаптации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ru-RU" sz="1400" dirty="0" smtClean="0">
                <a:latin typeface="+mj-lt"/>
                <a:ea typeface="Arial Unicode MS" pitchFamily="34" charset="-128"/>
                <a:cs typeface="Times New Roman" pitchFamily="18" charset="0"/>
              </a:rPr>
              <a:t>Счастье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помогаем педагогам в организации и проведении занятий с особенными детьми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37" name="Рисунок 36" descr="20170503_155856.jpg"/>
          <p:cNvPicPr>
            <a:picLocks noChangeAspect="1"/>
          </p:cNvPicPr>
          <p:nvPr/>
        </p:nvPicPr>
        <p:blipFill>
          <a:blip r:embed="rId5" cstate="print"/>
          <a:srcRect t="10689" r="-770" b="10213"/>
          <a:stretch>
            <a:fillRect/>
          </a:stretch>
        </p:blipFill>
        <p:spPr>
          <a:xfrm>
            <a:off x="3930315" y="1774293"/>
            <a:ext cx="1868316" cy="24688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31" y="159819"/>
            <a:ext cx="2016458" cy="1514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30961" y="5781160"/>
            <a:ext cx="30973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УЧИМСЯ ПОСЕЩАТЬ </a:t>
            </a:r>
          </a:p>
          <a:p>
            <a:pPr lvl="0"/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ОБЩЕСТВЕННЫЕ </a:t>
            </a:r>
          </a:p>
          <a:p>
            <a:pPr lvl="0"/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МЕСТА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rot="16200000">
            <a:off x="5346340" y="3060340"/>
            <a:ext cx="6839744" cy="755576"/>
            <a:chOff x="0" y="5598368"/>
            <a:chExt cx="9144000" cy="1259632"/>
          </a:xfrm>
        </p:grpSpPr>
        <p:pic>
          <p:nvPicPr>
            <p:cNvPr id="20" name="Рисунок 19" descr="118-assist-volon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598368"/>
              <a:ext cx="3851920" cy="1259632"/>
            </a:xfrm>
            <a:prstGeom prst="rect">
              <a:avLst/>
            </a:prstGeom>
          </p:spPr>
        </p:pic>
        <p:pic>
          <p:nvPicPr>
            <p:cNvPr id="21" name="Рисунок 20" descr="118-assist-volon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5598368"/>
              <a:ext cx="3851920" cy="1259632"/>
            </a:xfrm>
            <a:prstGeom prst="rect">
              <a:avLst/>
            </a:prstGeom>
          </p:spPr>
        </p:pic>
        <p:pic>
          <p:nvPicPr>
            <p:cNvPr id="22" name="Рисунок 21" descr="118-assist-volon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</a:blip>
            <a:srcRect l="22433" r="15877"/>
            <a:stretch>
              <a:fillRect/>
            </a:stretch>
          </p:blipFill>
          <p:spPr>
            <a:xfrm>
              <a:off x="3059832" y="5598368"/>
              <a:ext cx="2376264" cy="1259632"/>
            </a:xfrm>
            <a:prstGeom prst="rect">
              <a:avLst/>
            </a:prstGeom>
          </p:spPr>
        </p:pic>
      </p:grpSp>
      <p:pic>
        <p:nvPicPr>
          <p:cNvPr id="1032" name="Picture 8" descr="Картинки по запросу волонтёр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88640"/>
            <a:ext cx="3337701" cy="3376837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27584" y="3287309"/>
            <a:ext cx="67687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Обучающий семинар «Организация работы с детьми ОВЗ и оказание первой медицинской помощи»,  23 января  2017 года, БУ ВО ХМАО – Югры  «Сургутский государственный университет».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Обучающий семинар для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волонтёров-школьников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«Организация работы с детьми с ограниченными возможностями здоровья»,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проходит 2 раза в учебном году в сентябре и январе 2017,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2018, 2019, 2020 (дистанционно), 2021 (дистанционно), 2022 гг. 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МАОУ ДО ЦДТ.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4200" algn="l"/>
              </a:tabLst>
            </a:pPr>
            <a:endParaRPr lang="ru-RU" sz="16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4200" algn="l"/>
              </a:tabLst>
            </a:pPr>
            <a:r>
              <a:rPr lang="ru-RU" sz="1600" dirty="0">
                <a:latin typeface="+mj-lt"/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 СЛЕДУЮЩЕМУ </a:t>
            </a:r>
            <a:r>
              <a:rPr 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УЧЕБНОМ ГОДУ уже </a:t>
            </a:r>
            <a:r>
              <a:rPr 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идёт </a:t>
            </a:r>
            <a:r>
              <a:rPr 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подготовка к новым семинарам и тренингам для </a:t>
            </a:r>
            <a:r>
              <a:rPr 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волонтёров</a:t>
            </a:r>
            <a:r>
              <a:rPr 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. Мы набираем НОВУЮ команду!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Мы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РАДЫ новым участникам проекта!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67544" y="1412776"/>
            <a:ext cx="4176464" cy="158417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small" dirty="0" smtClean="0">
                <a:solidFill>
                  <a:schemeClr val="accent1">
                    <a:lumMod val="75000"/>
                  </a:schemeClr>
                </a:solidFill>
                <a:latin typeface="Peach Milk 2.0" pitchFamily="50" charset="0"/>
                <a:ea typeface="+mj-ea"/>
                <a:cs typeface="+mj-cs"/>
              </a:rPr>
              <a:t>МЫ ОБУЧАЕМСЯ</a:t>
            </a:r>
            <a:r>
              <a:rPr kumimoji="0" lang="ru-RU" sz="4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Peach Milk 2.0" pitchFamily="50" charset="0"/>
                <a:ea typeface="+mj-ea"/>
                <a:cs typeface="+mj-cs"/>
              </a:rPr>
              <a:t> РАБОТЕ </a:t>
            </a:r>
            <a:br>
              <a:rPr kumimoji="0" lang="ru-RU" sz="4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Peach Milk 2.0" pitchFamily="50" charset="0"/>
                <a:ea typeface="+mj-ea"/>
                <a:cs typeface="+mj-cs"/>
              </a:rPr>
            </a:br>
            <a:r>
              <a:rPr kumimoji="0" lang="ru-RU" sz="4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Peach Milk 2.0" pitchFamily="50" charset="0"/>
                <a:ea typeface="+mj-ea"/>
                <a:cs typeface="+mj-cs"/>
              </a:rPr>
              <a:t>С ОСОБЕННЫМИ ДЕТЬМИ</a:t>
            </a:r>
            <a:endParaRPr kumimoji="0" lang="ru-RU" sz="40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Peach Milk 2.0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1307</TotalTime>
  <Words>966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«Адаптеры»  г. Сургут, ХМАО   Проект Городского общественного детского движения «Школьный волонтёрский корпус» </vt:lpstr>
      <vt:lpstr>Введение</vt:lpstr>
      <vt:lpstr>Введение</vt:lpstr>
      <vt:lpstr>Доброта открывает все дороги! </vt:lpstr>
      <vt:lpstr>С чего всё началось? </vt:lpstr>
      <vt:lpstr>Презентация PowerPoint</vt:lpstr>
      <vt:lpstr>Для достижения поставленной цели мы определили следующие задачи:</vt:lpstr>
      <vt:lpstr>Презентация PowerPoint</vt:lpstr>
      <vt:lpstr>Презентация PowerPoint</vt:lpstr>
      <vt:lpstr>Мы считаем, что:</vt:lpstr>
      <vt:lpstr>Восемь принципов инклюзивного образования,  соблюдение которых на наш взгляд сделают этот мир лучше:</vt:lpstr>
      <vt:lpstr>Путь волонтёра – дорога добра!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210 кабинет</dc:creator>
  <cp:lastModifiedBy>210  кабинет</cp:lastModifiedBy>
  <cp:revision>128</cp:revision>
  <dcterms:created xsi:type="dcterms:W3CDTF">2017-10-11T06:22:04Z</dcterms:created>
  <dcterms:modified xsi:type="dcterms:W3CDTF">2022-06-03T05:47:23Z</dcterms:modified>
</cp:coreProperties>
</file>