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sldIdLst>
    <p:sldId id="259" r:id="rId2"/>
    <p:sldId id="262" r:id="rId3"/>
    <p:sldId id="266" r:id="rId4"/>
    <p:sldId id="283" r:id="rId5"/>
    <p:sldId id="286" r:id="rId6"/>
    <p:sldId id="267" r:id="rId7"/>
    <p:sldId id="282" r:id="rId8"/>
    <p:sldId id="288" r:id="rId9"/>
    <p:sldId id="310" r:id="rId10"/>
    <p:sldId id="311" r:id="rId11"/>
    <p:sldId id="290" r:id="rId12"/>
    <p:sldId id="298" r:id="rId13"/>
    <p:sldId id="293" r:id="rId14"/>
    <p:sldId id="297" r:id="rId15"/>
    <p:sldId id="300" r:id="rId16"/>
    <p:sldId id="309" r:id="rId17"/>
    <p:sldId id="27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1522" y="-25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endParaRPr lang="ru-RU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1"/>
                <c:pt idx="0">
                  <c:v>оценка социальной адаптированности учащихся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Лист1!$A$2:$A$5</c:f>
              <c:strCache>
                <c:ptCount val="1"/>
                <c:pt idx="0">
                  <c:v>оценка социальной адаптированности учащихся 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Лист1!$A$2:$A$5</c:f>
              <c:strCache>
                <c:ptCount val="1"/>
                <c:pt idx="0">
                  <c:v>оценка социальной адаптированности учащихся 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11</c:v>
                </c:pt>
              </c:numCache>
            </c:numRef>
          </c:val>
        </c:ser>
        <c:axId val="169644032"/>
        <c:axId val="169645568"/>
      </c:barChart>
      <c:catAx>
        <c:axId val="169644032"/>
        <c:scaling>
          <c:orientation val="minMax"/>
        </c:scaling>
        <c:axPos val="b"/>
        <c:majorTickMark val="none"/>
        <c:tickLblPos val="nextTo"/>
        <c:crossAx val="169645568"/>
        <c:crosses val="autoZero"/>
        <c:auto val="1"/>
        <c:lblAlgn val="ctr"/>
        <c:lblOffset val="100"/>
      </c:catAx>
      <c:valAx>
        <c:axId val="16964556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169644032"/>
        <c:crosses val="autoZero"/>
        <c:crossBetween val="between"/>
      </c:valAx>
      <c:dTable>
        <c:showKeys val="1"/>
      </c:dTable>
    </c:plotArea>
    <c:plotVisOnly val="1"/>
    <c:dispBlanksAs val="gap"/>
  </c:chart>
  <c:externalData r:id="rId2"/>
  <c:userShapes r:id="rId3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0.31424</cdr:x>
      <cdr:y>0.07587</cdr:y>
    </cdr:from>
    <cdr:to>
      <cdr:x>1</cdr:x>
      <cdr:y>0.18301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636404" y="301499"/>
          <a:ext cx="5826865" cy="425764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6D258-7757-47D1-AFF8-04C6762CCC18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2A060-3AE2-4E4D-AEDF-9E32C08B02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9276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10073-EB7F-4C1F-9088-9DDA87880E88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52DDC-E579-47F2-A1B3-89C6CA4BC6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10073-EB7F-4C1F-9088-9DDA87880E88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52DDC-E579-47F2-A1B3-89C6CA4BC6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10073-EB7F-4C1F-9088-9DDA87880E88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52DDC-E579-47F2-A1B3-89C6CA4BC6F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10073-EB7F-4C1F-9088-9DDA87880E88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52DDC-E579-47F2-A1B3-89C6CA4BC6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10073-EB7F-4C1F-9088-9DDA87880E88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52DDC-E579-47F2-A1B3-89C6CA4BC6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10073-EB7F-4C1F-9088-9DDA87880E88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52DDC-E579-47F2-A1B3-89C6CA4BC6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10073-EB7F-4C1F-9088-9DDA87880E88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52DDC-E579-47F2-A1B3-89C6CA4BC6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10073-EB7F-4C1F-9088-9DDA87880E88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52DDC-E579-47F2-A1B3-89C6CA4BC6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10073-EB7F-4C1F-9088-9DDA87880E88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52DDC-E579-47F2-A1B3-89C6CA4BC6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10073-EB7F-4C1F-9088-9DDA87880E88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52DDC-E579-47F2-A1B3-89C6CA4BC6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10073-EB7F-4C1F-9088-9DDA87880E88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52DDC-E579-47F2-A1B3-89C6CA4BC6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2F10073-EB7F-4C1F-9088-9DDA87880E88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0552DDC-E579-47F2-A1B3-89C6CA4BC6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04664"/>
            <a:ext cx="7776864" cy="79208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</a:t>
            </a:r>
            <a:b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«Казацкая средняя общеобразовательная школа»</a:t>
            </a:r>
            <a:b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Красногвардейского района Белгородской области</a:t>
            </a:r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628799"/>
            <a:ext cx="813690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Волонтёрский отряд «Забота»</a:t>
            </a:r>
            <a:endParaRPr lang="ru-RU" sz="3600" b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E:\Цветок. Забот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996952"/>
            <a:ext cx="4286460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005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во забота\rtGXQjIu9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32656"/>
            <a:ext cx="5616624" cy="4212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827584" y="5157192"/>
            <a:ext cx="7488832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Акция «Мои дела в защиту животных»</a:t>
            </a:r>
            <a:endParaRPr lang="ru-RU" sz="24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4797152"/>
            <a:ext cx="2880320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Всероссийская акция «Белый цветок»</a:t>
            </a:r>
            <a:endParaRPr lang="ru-RU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11960" y="4941168"/>
            <a:ext cx="460851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«Не смейте забывать учителя»</a:t>
            </a:r>
            <a:endParaRPr lang="ru-RU" dirty="0"/>
          </a:p>
        </p:txBody>
      </p:sp>
      <p:pic>
        <p:nvPicPr>
          <p:cNvPr id="4098" name="Picture 2" descr="C:\Users\1\Desktop\во забота\vyyOwoPV_S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980728"/>
            <a:ext cx="4536504" cy="3473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User\Desktop\белый цветок\IMG_00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3491880" cy="34094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8687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Скриншоты для видео\РДШ -Старт в будущее\1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8125"/>
            <a:ext cx="8784975" cy="54951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79512" y="5769024"/>
            <a:ext cx="8758932" cy="10527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Акция «Огненный пепел Афганской войны»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75760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5589241"/>
            <a:ext cx="8640960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Всероссийская акция «Георгиевская ленточка»</a:t>
            </a:r>
            <a:endParaRPr lang="ru-RU" sz="2400" b="1" dirty="0"/>
          </a:p>
        </p:txBody>
      </p:sp>
      <p:pic>
        <p:nvPicPr>
          <p:cNvPr id="5122" name="Picture 2" descr="C:\Users\1\Desktop\во забота\6H1c_a4cD6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3936437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1\Desktop\во забота\Vr_e0hY6Z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7996" y="2060848"/>
            <a:ext cx="4320479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68700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2337" y="5661248"/>
            <a:ext cx="882047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Участие во Всероссийской акции «Бессмертный полк»</a:t>
            </a:r>
            <a:endParaRPr lang="ru-RU" sz="2400" b="1" dirty="0"/>
          </a:p>
        </p:txBody>
      </p:sp>
      <p:pic>
        <p:nvPicPr>
          <p:cNvPr id="7170" name="Picture 2" descr="C:\Users\1\Desktop\во забота\gtwR25bTmC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3816424" cy="3218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1\Desktop\во забота\0ZmdCE_Yx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772816"/>
            <a:ext cx="4968552" cy="3726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8863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esktop\Скриншоты для видео\РДШ -Старт в будущее\2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5" y="188640"/>
            <a:ext cx="9022107" cy="65011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62755" y="4230038"/>
            <a:ext cx="4032448" cy="14401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Акция «Колесо безопасности»</a:t>
            </a:r>
            <a:endParaRPr lang="ru-RU" sz="24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545008" y="836712"/>
            <a:ext cx="4203456" cy="158417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Акция «МЧС предупреждает»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160201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Скриншоты для видео\y6GiqbplQ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7317696" cy="5486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7137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User\Desktop\Скриншоты для видео\РДШ -Старт в будущее\4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704856" cy="5447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5157192"/>
            <a:ext cx="8712968" cy="2440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800" u="sng" dirty="0" smtClean="0">
              <a:solidFill>
                <a:srgbClr val="0000FF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8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704850" algn="l"/>
              </a:tabLst>
            </a:pPr>
            <a:r>
              <a:rPr lang="ru-RU" sz="2800" u="sng" dirty="0" smtClean="0">
                <a:solidFill>
                  <a:srgbClr val="0000FF"/>
                </a:solidFill>
                <a:effectLst/>
                <a:latin typeface="Times New Roman"/>
                <a:ea typeface="Times New Roman"/>
                <a:cs typeface="Times New Roman"/>
              </a:rPr>
              <a:t>https://обровольцыроссии.рф/organizations/504388/infо</a:t>
            </a:r>
            <a:endParaRPr lang="ru-RU" sz="2800" dirty="0" smtClean="0">
              <a:effectLst/>
              <a:latin typeface="Calibri"/>
              <a:ea typeface="Calibri"/>
              <a:cs typeface="Times New Roman"/>
            </a:endParaRPr>
          </a:p>
          <a:p>
            <a:r>
              <a:rPr lang="ru-RU" sz="28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800" dirty="0" smtClean="0">
                <a:effectLst/>
                <a:latin typeface="Times New Roman"/>
                <a:ea typeface="Times New Roman"/>
              </a:rPr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660232" y="306896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363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День героев отечества\IMG_08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688584" y="-19901592"/>
            <a:ext cx="378000" cy="25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67544" y="332656"/>
            <a:ext cx="8314223" cy="2160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Основная 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идея 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отряда направлена 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на развитие нравственных качеств, формирование у обучающихся культуры социального служения, гуманизма, как основополагающего фактора развития современного 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общества</a:t>
            </a:r>
          </a:p>
          <a:p>
            <a:endParaRPr lang="ru-RU" sz="1600" dirty="0" smtClean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r>
              <a:rPr lang="ru-RU" sz="160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Коамндир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отряда – </a:t>
            </a:r>
            <a:r>
              <a:rPr lang="ru-RU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Чемров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Николай, обучающийся 9 класса</a:t>
            </a:r>
          </a:p>
          <a:p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Куратор – Литовкина  Наталья Николаевна, советник директора по воспитанию и  взаимодействию с детскими общественными  организациями</a:t>
            </a:r>
            <a:endParaRPr lang="ru-RU" sz="1600" dirty="0" smtClean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/>
            </a:r>
            <a:b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</a:br>
            <a:endParaRPr lang="ru-RU" dirty="0">
              <a:latin typeface="+mj-lt"/>
            </a:endParaRPr>
          </a:p>
        </p:txBody>
      </p:sp>
      <p:pic>
        <p:nvPicPr>
          <p:cNvPr id="1026" name="Picture 2" descr="C:\Users\1\Desktop\во забота\tDZCSYVgI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212976"/>
            <a:ext cx="3384376" cy="3059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1\Desktop\во забота\EIXNpgEZR2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212976"/>
            <a:ext cx="4224470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43727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83180" y="548680"/>
            <a:ext cx="8064896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latin typeface="+mj-lt"/>
              </a:rPr>
              <a:t>Цель отряда– </a:t>
            </a:r>
            <a:r>
              <a:rPr lang="ru-RU" b="1" dirty="0">
                <a:latin typeface="+mj-lt"/>
              </a:rPr>
              <a:t>развитие волонтёрского движения в образовательном учреждении посредством пропаганды идей добровольного труда на благо общества и привлечения их к решению  социально значимых проблем через участие в социальных </a:t>
            </a:r>
            <a:r>
              <a:rPr lang="ru-RU" b="1" dirty="0" smtClean="0">
                <a:latin typeface="+mj-lt"/>
              </a:rPr>
              <a:t>программах</a:t>
            </a:r>
            <a:r>
              <a:rPr lang="ru-RU" b="1" dirty="0">
                <a:latin typeface="+mj-lt"/>
              </a:rPr>
              <a:t/>
            </a:r>
            <a:br>
              <a:rPr lang="ru-RU" b="1" dirty="0">
                <a:latin typeface="+mj-lt"/>
              </a:rPr>
            </a:br>
            <a:endParaRPr lang="ru-RU" b="1" dirty="0">
              <a:latin typeface="+mj-lt"/>
            </a:endParaRPr>
          </a:p>
        </p:txBody>
      </p:sp>
      <p:pic>
        <p:nvPicPr>
          <p:cNvPr id="2050" name="Picture 2" descr="C:\Users\1\Desktop\во забота\-83nxd8G2f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76872"/>
            <a:ext cx="3600400" cy="27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1\Desktop\во забота\tlVewittN5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429000"/>
            <a:ext cx="5083193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04869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260648"/>
            <a:ext cx="8712968" cy="2088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b="1" dirty="0">
              <a:latin typeface="+mj-lt"/>
            </a:endParaRPr>
          </a:p>
        </p:txBody>
      </p:sp>
      <p:pic>
        <p:nvPicPr>
          <p:cNvPr id="3" name="Picture 4" descr="C:\Users\User\Desktop\Волонтёры\IMG_08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68" y="2564904"/>
            <a:ext cx="4068452" cy="3144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User\Desktop\Волонтёры\IMG_08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124" y="3284984"/>
            <a:ext cx="4286539" cy="30737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95536" y="-132975"/>
            <a:ext cx="828092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Задачи: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взаимодействие волонтёрской организации с классными коллективами,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ШУС, педагогами и родителями обучающихся;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разработка и реализация эффективных механизмов, форм и методов  работы с различными целевыми группами учащихся;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организация и проведение социально значимых мероприятий: проведение молодёжных акций различной направленности, благоустройство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села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благотворительные акции и т.п.;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взаимодействие с государственными органами и общественными  организациями, заинтересованными в осуществлении деятельности волонтёрского движения.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547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260648"/>
            <a:ext cx="3062033" cy="648072"/>
          </a:xfrm>
          <a:prstGeom prst="roundRect">
            <a:avLst>
              <a:gd name="adj" fmla="val 84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«Милосердие»</a:t>
            </a:r>
            <a:endParaRPr lang="ru-RU" b="1" dirty="0"/>
          </a:p>
        </p:txBody>
      </p:sp>
      <p:pic>
        <p:nvPicPr>
          <p:cNvPr id="5123" name="Picture 3" descr="C:\Users\User\Desktop\белый цветок\IMG_54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43" y="980727"/>
            <a:ext cx="2939605" cy="2637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716016" y="260649"/>
            <a:ext cx="332913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«Здоровый образ жизни»</a:t>
            </a:r>
          </a:p>
        </p:txBody>
      </p:sp>
      <p:pic>
        <p:nvPicPr>
          <p:cNvPr id="5124" name="Picture 4" descr="C:\Users\User\Desktop\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976486"/>
            <a:ext cx="5153471" cy="2670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64243" y="3789040"/>
            <a:ext cx="2939605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«Экология»</a:t>
            </a:r>
          </a:p>
        </p:txBody>
      </p:sp>
      <p:pic>
        <p:nvPicPr>
          <p:cNvPr id="5125" name="Picture 5" descr="C:\Users\User\Desktop\Экологический субботник\IMG_02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76" y="4437112"/>
            <a:ext cx="3221496" cy="2291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635894" y="3760974"/>
            <a:ext cx="5153471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«Творчество»</a:t>
            </a:r>
          </a:p>
        </p:txBody>
      </p:sp>
      <p:pic>
        <p:nvPicPr>
          <p:cNvPr id="5126" name="Picture 6" descr="C:\Users\User\Pictures\5677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4386681"/>
            <a:ext cx="3942901" cy="2342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3061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8328"/>
            <a:ext cx="8291264" cy="498384"/>
          </a:xfrm>
        </p:spPr>
        <p:txBody>
          <a:bodyPr>
            <a:noAutofit/>
          </a:bodyPr>
          <a:lstStyle/>
          <a:p>
            <a:pPr algn="l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260648"/>
            <a:ext cx="849694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3656121398"/>
              </p:ext>
            </p:extLst>
          </p:nvPr>
        </p:nvGraphicFramePr>
        <p:xfrm>
          <a:off x="251520" y="692696"/>
          <a:ext cx="8496944" cy="3973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107504" y="4869160"/>
            <a:ext cx="878497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+mj-lt"/>
                <a:ea typeface="Times New Roman"/>
              </a:rPr>
              <a:t>Ряд 1. Учащиеся </a:t>
            </a:r>
            <a:r>
              <a:rPr lang="ru-RU" b="1" dirty="0">
                <a:latin typeface="+mj-lt"/>
                <a:ea typeface="Times New Roman"/>
              </a:rPr>
              <a:t>с высоким и очень высоким уровнем социальной </a:t>
            </a:r>
            <a:r>
              <a:rPr lang="ru-RU" b="1" dirty="0" err="1">
                <a:latin typeface="+mj-lt"/>
                <a:ea typeface="Times New Roman"/>
              </a:rPr>
              <a:t>адаптированности</a:t>
            </a:r>
            <a:endParaRPr lang="ru-RU" b="1" dirty="0">
              <a:latin typeface="+mj-l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7504" y="5445224"/>
            <a:ext cx="878497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Ряд 2.Учащихся </a:t>
            </a:r>
            <a:r>
              <a:rPr lang="ru-RU" b="1" dirty="0"/>
              <a:t>со средним уровнем социальной </a:t>
            </a:r>
            <a:r>
              <a:rPr lang="ru-RU" b="1" dirty="0" err="1" smtClean="0"/>
              <a:t>адаптированности</a:t>
            </a:r>
            <a:endParaRPr lang="ru-RU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7505" y="6165304"/>
            <a:ext cx="878497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latin typeface="+mj-lt"/>
              </a:rPr>
              <a:t>Ряд 3. </a:t>
            </a:r>
            <a:r>
              <a:rPr lang="ru-RU" b="1" dirty="0">
                <a:latin typeface="+mj-lt"/>
              </a:rPr>
              <a:t>У</a:t>
            </a:r>
            <a:r>
              <a:rPr lang="ru-RU" b="1" dirty="0" smtClean="0">
                <a:latin typeface="+mj-lt"/>
              </a:rPr>
              <a:t>чащихся </a:t>
            </a:r>
            <a:r>
              <a:rPr lang="ru-RU" b="1" dirty="0">
                <a:latin typeface="+mj-lt"/>
              </a:rPr>
              <a:t>с низким уровнем социальной </a:t>
            </a:r>
            <a:r>
              <a:rPr lang="ru-RU" b="1" dirty="0" err="1">
                <a:latin typeface="+mj-lt"/>
              </a:rPr>
              <a:t>адаптированности</a:t>
            </a:r>
            <a:endParaRPr lang="ru-RU" b="1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513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3528" y="4005064"/>
            <a:ext cx="3744416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Экологическая акция «Чистый берег – чистая река»</a:t>
            </a:r>
            <a:endParaRPr lang="ru-RU" sz="2800" b="1" dirty="0"/>
          </a:p>
        </p:txBody>
      </p:sp>
      <p:pic>
        <p:nvPicPr>
          <p:cNvPr id="2" name="Picture 2" descr="C:\Users\1\Desktop\во забота\Gm1Up-0U56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1"/>
            <a:ext cx="3648404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3" descr="C:\Users\1\Desktop\во забота\JRFUN0bb2e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548680"/>
            <a:ext cx="4608512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4211960" y="4157464"/>
            <a:ext cx="4032448" cy="18638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Экологическая акция</a:t>
            </a:r>
          </a:p>
          <a:p>
            <a:pPr algn="ctr"/>
            <a:r>
              <a:rPr lang="ru-RU" sz="2800" b="1" dirty="0" smtClean="0"/>
              <a:t>«Озеленяй»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218001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11561" y="5661248"/>
            <a:ext cx="784887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Операция «Обелиск»</a:t>
            </a:r>
            <a:endParaRPr lang="ru-RU" sz="2800" b="1" dirty="0"/>
          </a:p>
        </p:txBody>
      </p:sp>
      <p:pic>
        <p:nvPicPr>
          <p:cNvPr id="3074" name="Picture 2" descr="C:\Users\1\Desktop\во забота\JmW8a9MaRg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3678603" cy="2758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1\Desktop\во забота\3s0rQ5CNhV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844824"/>
            <a:ext cx="4536504" cy="3402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50240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во забота\QdP-Qeued5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4128459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1\Desktop\во забота\BVIYEyZW58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32656"/>
            <a:ext cx="3348372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827584" y="5157192"/>
            <a:ext cx="763284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Благотворительные ярмарки</a:t>
            </a:r>
            <a:endParaRPr lang="ru-RU" sz="24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847</TotalTime>
  <Words>273</Words>
  <Application>Microsoft Office PowerPoint</Application>
  <PresentationFormat>Экран (4:3)</PresentationFormat>
  <Paragraphs>42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Муниципальное бюджетное общеобразовательное учреждение  «Казацкая средняя общеобразовательная школа» Красногвардейского района Белгородской области</vt:lpstr>
      <vt:lpstr>Слайд 2</vt:lpstr>
      <vt:lpstr>Слайд 3</vt:lpstr>
      <vt:lpstr>Слайд 4</vt:lpstr>
      <vt:lpstr>Слайд 5</vt:lpstr>
      <vt:lpstr>                      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 Открытый конкурс новых технологий и  инновационных проектов «Мы -  Белгородцы! Думай, решай, действуй!»     Номинация «Волонтёр РДШ31»       Социальный проект «Волонтёрская деятельность школьников, как фактор социализации личности подростков»</dc:title>
  <dc:creator>User</dc:creator>
  <cp:lastModifiedBy>1</cp:lastModifiedBy>
  <cp:revision>83</cp:revision>
  <dcterms:created xsi:type="dcterms:W3CDTF">2020-01-19T12:32:29Z</dcterms:created>
  <dcterms:modified xsi:type="dcterms:W3CDTF">2023-11-03T15:38:16Z</dcterms:modified>
</cp:coreProperties>
</file>