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8" r:id="rId3"/>
    <p:sldId id="276" r:id="rId4"/>
    <p:sldId id="277" r:id="rId5"/>
    <p:sldId id="275" r:id="rId6"/>
    <p:sldId id="274" r:id="rId7"/>
    <p:sldId id="261" r:id="rId8"/>
    <p:sldId id="257" r:id="rId9"/>
    <p:sldId id="262" r:id="rId10"/>
    <p:sldId id="263" r:id="rId11"/>
    <p:sldId id="264" r:id="rId12"/>
    <p:sldId id="265" r:id="rId13"/>
    <p:sldId id="266" r:id="rId14"/>
    <p:sldId id="279" r:id="rId15"/>
    <p:sldId id="267" r:id="rId16"/>
    <p:sldId id="269" r:id="rId17"/>
    <p:sldId id="272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5D1"/>
    <a:srgbClr val="25A4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-138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8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39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14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A19A-E6E1-48E2-9E7E-3365078EA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28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33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64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09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74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78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3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52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A6B2-AE60-4D6C-B6B9-718F0C52364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7DBB-4322-4667-B891-6E391B077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7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568" y="365125"/>
            <a:ext cx="7739231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ПРОЕКТ «ВОЛОНТЕРЫ В ЗАЩИТУ ВОДНЫХ ОБЪЕКТОВ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АВТОР: КНЯЗЕВА НАТАЛЬЯ ИВАНОВНА</a:t>
            </a:r>
            <a:endParaRPr lang="ru-RU" dirty="0"/>
          </a:p>
        </p:txBody>
      </p:sp>
      <p:pic>
        <p:nvPicPr>
          <p:cNvPr id="4" name="Рисунок 5" descr="16352738136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254" y="3420932"/>
            <a:ext cx="3847353" cy="288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16352717259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9666" y="3437068"/>
            <a:ext cx="3695251" cy="27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Региональный этап Российского национального конкурса водных проектов старшеклассников.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21 февраля 2022 года состоялся Конкурс проходил в </a:t>
            </a:r>
            <a:r>
              <a:rPr lang="ru-RU" dirty="0" err="1" smtClean="0"/>
              <a:t>онлайн</a:t>
            </a:r>
            <a:r>
              <a:rPr lang="ru-RU" dirty="0" smtClean="0"/>
              <a:t> формате. В мероприятии приняли участие 25 обучающихся из 14 образовательных организаций города Омска и муниципальных районов Омской области (</a:t>
            </a:r>
            <a:r>
              <a:rPr lang="ru-RU" dirty="0" err="1" smtClean="0"/>
              <a:t>Марьяновского</a:t>
            </a:r>
            <a:r>
              <a:rPr lang="ru-RU" dirty="0" smtClean="0"/>
              <a:t>, Саргатского, Тарского, </a:t>
            </a:r>
            <a:r>
              <a:rPr lang="ru-RU" dirty="0" err="1" smtClean="0"/>
              <a:t>Большереченского</a:t>
            </a:r>
            <a:r>
              <a:rPr lang="ru-RU" dirty="0" smtClean="0"/>
              <a:t>, </a:t>
            </a:r>
            <a:r>
              <a:rPr lang="ru-RU" dirty="0" err="1" smtClean="0"/>
              <a:t>Любинского</a:t>
            </a:r>
            <a:r>
              <a:rPr lang="ru-RU" dirty="0" smtClean="0"/>
              <a:t>, Азовский и г. Калачинска). </a:t>
            </a:r>
          </a:p>
          <a:p>
            <a:r>
              <a:rPr lang="ru-RU" dirty="0" smtClean="0"/>
              <a:t>На секциях были заслушаны 23 доклада. Школьники и студенты рассказали о мероприятиях по улучшению экологического состояния водоёмов: очистке от ила и мусора, регулярном проведении экологической экспертизы водоёмов, проведении обогащения воды кислородом и очистке естественными сорбентами, повторном использовании промывных вод фильтровальных сооружений.</a:t>
            </a:r>
          </a:p>
          <a:p>
            <a:r>
              <a:rPr lang="ru-RU" dirty="0" smtClean="0"/>
              <a:t>Лучшим признан проект «Охрана водосборного бассейнового каркаса Саргатского муниципального района Омской области» Пушкарёвой Валентины и </a:t>
            </a:r>
            <a:r>
              <a:rPr lang="ru-RU" dirty="0" err="1" smtClean="0"/>
              <a:t>Чередовой</a:t>
            </a:r>
            <a:r>
              <a:rPr lang="ru-RU" dirty="0" smtClean="0"/>
              <a:t> Кристины, обучающихся МБОУ ДО «ЦДТ» Саргатского МР Омской области. Основной целью проекта является инвентаризация компонентов бассейнового каркаса района и поиск решений для приведения антропогенной деятельности в соответствие с законами бассейновой пространственной организации. «Адаптация антропогенных систем к </a:t>
            </a:r>
            <a:r>
              <a:rPr lang="ru-RU" dirty="0" err="1" smtClean="0"/>
              <a:t>средообразующим</a:t>
            </a:r>
            <a:r>
              <a:rPr lang="ru-RU" dirty="0" smtClean="0"/>
              <a:t> системам, создание систем </a:t>
            </a:r>
            <a:r>
              <a:rPr lang="ru-RU" dirty="0" err="1" smtClean="0"/>
              <a:t>водоохранных</a:t>
            </a:r>
            <a:r>
              <a:rPr lang="ru-RU" dirty="0" smtClean="0"/>
              <a:t> зон и ООПТ местного значения на руслах сезонных водотоков - вот пути решения экологических проблем нашего района». Валентина и Кристина приняли участие в Российском этапе конкурса.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Всероссийского конкурса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«Родник – источник жизни»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1722"/>
            <a:ext cx="7490791" cy="4825241"/>
          </a:xfrm>
        </p:spPr>
        <p:txBody>
          <a:bodyPr/>
          <a:lstStyle/>
          <a:p>
            <a:r>
              <a:rPr lang="ru-RU" dirty="0" smtClean="0"/>
              <a:t>Прием заявок и конкурсных работ осуществлялся с 1 марта по 1 октября 2022 года по двум номинациям:</a:t>
            </a:r>
          </a:p>
          <a:p>
            <a:r>
              <a:rPr lang="ru-RU" dirty="0" smtClean="0"/>
              <a:t>- составление паспорта родника;</a:t>
            </a:r>
          </a:p>
          <a:p>
            <a:r>
              <a:rPr lang="ru-RU" dirty="0" smtClean="0"/>
              <a:t>- фоторепортаж «Родник в объективе».</a:t>
            </a:r>
          </a:p>
          <a:p>
            <a:r>
              <a:rPr lang="ru-RU" dirty="0" smtClean="0"/>
              <a:t>В этом году в Конкурсе приняли участие 120 человек (18 работ) из г. Омска, Омской области и регионов России.</a:t>
            </a:r>
          </a:p>
          <a:p>
            <a:endParaRPr lang="ru-RU" dirty="0"/>
          </a:p>
        </p:txBody>
      </p:sp>
      <p:pic>
        <p:nvPicPr>
          <p:cNvPr id="5" name="Рисунок 4" descr="1653585226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572" y="1684128"/>
            <a:ext cx="3015698" cy="40209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Тематическая акция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«Без воды нет жизни»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Приняло участие 111 человек из 2 МР Омской области и г. Омска</a:t>
            </a:r>
            <a:endParaRPr lang="ru-RU" dirty="0"/>
          </a:p>
        </p:txBody>
      </p:sp>
      <p:pic>
        <p:nvPicPr>
          <p:cNvPr id="4" name="Рисунок 3" descr="1653585864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56" y="2887317"/>
            <a:ext cx="4817165" cy="3612874"/>
          </a:xfrm>
          <a:prstGeom prst="rect">
            <a:avLst/>
          </a:prstGeom>
        </p:spPr>
      </p:pic>
      <p:pic>
        <p:nvPicPr>
          <p:cNvPr id="5" name="Рисунок 4" descr="1653585864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2" y="2832653"/>
            <a:ext cx="4837043" cy="36277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Всероссийские </a:t>
            </a:r>
            <a:r>
              <a:rPr lang="ru-RU" b="1" dirty="0" err="1" smtClean="0">
                <a:solidFill>
                  <a:srgbClr val="002060"/>
                </a:solidFill>
              </a:rPr>
              <a:t>экоуроки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«Вода – источник жизни»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Проведено 7 уроков, с охватом 210 учащихся</a:t>
            </a:r>
            <a:endParaRPr lang="ru-RU" dirty="0"/>
          </a:p>
        </p:txBody>
      </p:sp>
      <p:pic>
        <p:nvPicPr>
          <p:cNvPr id="4" name="Рисунок 7" descr="IMG_20210319_0821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85" y="3065393"/>
            <a:ext cx="4999015" cy="28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IMG_20200128_1320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999" y="2956891"/>
            <a:ext cx="4801705" cy="270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482352" y="274638"/>
            <a:ext cx="7100047" cy="2316162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Сборы лидеров детского движения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Знаешь сам научи другого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Поможем озеру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Поможем реке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Волонтеры в защиту водных объектов</a:t>
            </a:r>
          </a:p>
        </p:txBody>
      </p:sp>
      <p:pic>
        <p:nvPicPr>
          <p:cNvPr id="22532" name="Рисунок 4" descr="DSC015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06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slide_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741" y="3621741"/>
            <a:ext cx="4749302" cy="267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906" y="3204883"/>
            <a:ext cx="1824567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0377" y="3814482"/>
            <a:ext cx="2766484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Содержимое 8" descr="DSCN165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7906" y="945777"/>
            <a:ext cx="2692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Встреча с органами власти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1600"/>
            <a:ext cx="10015330" cy="4805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Депутат Законодательного Собрания Омской области – </a:t>
            </a:r>
          </a:p>
          <a:p>
            <a:pPr>
              <a:buNone/>
            </a:pPr>
            <a:r>
              <a:rPr lang="ru-RU" dirty="0" smtClean="0"/>
              <a:t>Попов Игорь Владимирович</a:t>
            </a:r>
          </a:p>
          <a:p>
            <a:pPr>
              <a:buNone/>
            </a:pPr>
            <a:r>
              <a:rPr lang="ru-RU" dirty="0" smtClean="0"/>
              <a:t>Депутат государственной Думы Игорь </a:t>
            </a:r>
            <a:r>
              <a:rPr lang="ru-RU" dirty="0" err="1" smtClean="0"/>
              <a:t>Антропенко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Министерство природных ресурсов и экологии Омской области</a:t>
            </a:r>
          </a:p>
          <a:p>
            <a:pPr>
              <a:buNone/>
            </a:pPr>
            <a:r>
              <a:rPr lang="ru-RU" dirty="0" err="1" smtClean="0"/>
              <a:t>Нижне-Обское</a:t>
            </a:r>
            <a:r>
              <a:rPr lang="ru-RU" dirty="0" smtClean="0"/>
              <a:t> водное управление</a:t>
            </a:r>
            <a:endParaRPr lang="ru-RU" dirty="0"/>
          </a:p>
        </p:txBody>
      </p:sp>
      <p:pic>
        <p:nvPicPr>
          <p:cNvPr id="6" name="Рисунок 5" descr="seIu-ggVcJ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391" y="3950803"/>
            <a:ext cx="3425687" cy="2569265"/>
          </a:xfrm>
          <a:prstGeom prst="rect">
            <a:avLst/>
          </a:prstGeom>
        </p:spPr>
      </p:pic>
      <p:pic>
        <p:nvPicPr>
          <p:cNvPr id="7" name="Рисунок 6" descr="BJAV0hfEU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105" y="3816626"/>
            <a:ext cx="3445565" cy="25841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ша князева\фотографии князева\акция озеро соленое 13 июня 2012\DSC0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163" y="0"/>
            <a:ext cx="5318837" cy="2735392"/>
          </a:xfrm>
          <a:prstGeom prst="rect">
            <a:avLst/>
          </a:prstGeom>
          <a:noFill/>
        </p:spPr>
      </p:pic>
      <p:pic>
        <p:nvPicPr>
          <p:cNvPr id="5" name="Picture 2" descr="оз_Солен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798" y="0"/>
            <a:ext cx="307234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Рабочий стол\Соленое\9.06.10 Соленое\IMG_0016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38487" b="38484"/>
          <a:stretch>
            <a:fillRect/>
          </a:stretch>
        </p:blipFill>
        <p:spPr bwMode="auto">
          <a:xfrm>
            <a:off x="0" y="0"/>
            <a:ext cx="4751851" cy="267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360" y="188641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«Помощь водным объектам»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C:\Documents and Settings\Гость\Рабочий стол\475ed07b19fb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139" y="1340768"/>
            <a:ext cx="2592288" cy="1340768"/>
          </a:xfrm>
          <a:prstGeom prst="rect">
            <a:avLst/>
          </a:prstGeom>
          <a:noFill/>
        </p:spPr>
      </p:pic>
      <p:pic>
        <p:nvPicPr>
          <p:cNvPr id="11" name="Picture 5" descr="D:\Zlata\Соленое\16.06  открытие Соленое\IMG_0091.JPG"/>
          <p:cNvPicPr>
            <a:picLocks noChangeAspect="1" noChangeArrowheads="1"/>
          </p:cNvPicPr>
          <p:nvPr/>
        </p:nvPicPr>
        <p:blipFill>
          <a:blip r:embed="rId6" cstate="print"/>
          <a:srcRect l="10835" b="14397"/>
          <a:stretch>
            <a:fillRect/>
          </a:stretch>
        </p:blipFill>
        <p:spPr bwMode="auto">
          <a:xfrm>
            <a:off x="7440150" y="1"/>
            <a:ext cx="2496277" cy="134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1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2437" y="0"/>
            <a:ext cx="2159563" cy="1340768"/>
          </a:xfrm>
          <a:prstGeom prst="rect">
            <a:avLst/>
          </a:prstGeom>
        </p:spPr>
      </p:pic>
      <p:pic>
        <p:nvPicPr>
          <p:cNvPr id="14" name="Picture 2" descr="C:\Documents and Settings\user\Рабочий стол\Соленое\9.06.10 Соленое\IMG_0016.JPG"/>
          <p:cNvPicPr>
            <a:picLocks noChangeAspect="1" noChangeArrowheads="1"/>
          </p:cNvPicPr>
          <p:nvPr/>
        </p:nvPicPr>
        <p:blipFill>
          <a:blip r:embed="rId8" cstate="print">
            <a:lum bright="20000" contrast="10000"/>
          </a:blip>
          <a:srcRect l="38487" b="38484"/>
          <a:stretch>
            <a:fillRect/>
          </a:stretch>
        </p:blipFill>
        <p:spPr bwMode="auto">
          <a:xfrm>
            <a:off x="5711957" y="3212976"/>
            <a:ext cx="648004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Zlata\Соленое\16.06  открытие Соленое\SDC10711.JPG"/>
          <p:cNvPicPr>
            <a:picLocks noChangeAspect="1" noChangeArrowheads="1"/>
          </p:cNvPicPr>
          <p:nvPr/>
        </p:nvPicPr>
        <p:blipFill>
          <a:blip r:embed="rId9" cstate="print"/>
          <a:srcRect l="11575" t="13229" r="1381"/>
          <a:stretch>
            <a:fillRect/>
          </a:stretch>
        </p:blipFill>
        <p:spPr bwMode="auto">
          <a:xfrm>
            <a:off x="9415685" y="2708920"/>
            <a:ext cx="2776316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 descr="D:\Zlata\Отчеты\отчеты лето 2010\отчет 2010-2011 69\для Гриши\100PHOTO\SAM_0507.JPG"/>
          <p:cNvPicPr>
            <a:picLocks noChangeAspect="1" noChangeArrowheads="1"/>
          </p:cNvPicPr>
          <p:nvPr/>
        </p:nvPicPr>
        <p:blipFill>
          <a:blip r:embed="rId10" cstate="print"/>
          <a:srcRect t="11906" r="12687" b="19302"/>
          <a:stretch>
            <a:fillRect/>
          </a:stretch>
        </p:blipFill>
        <p:spPr bwMode="auto">
          <a:xfrm>
            <a:off x="0" y="4227972"/>
            <a:ext cx="5934421" cy="263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C:\Documents and Settings\user\Рабочий стол\Соленое\9.06.10 Соленое\IMG_0019.JPG"/>
          <p:cNvPicPr>
            <a:picLocks noChangeAspect="1" noChangeArrowheads="1"/>
          </p:cNvPicPr>
          <p:nvPr/>
        </p:nvPicPr>
        <p:blipFill>
          <a:blip r:embed="rId11" cstate="print">
            <a:lum/>
          </a:blip>
          <a:srcRect b="7522"/>
          <a:stretch>
            <a:fillRect/>
          </a:stretch>
        </p:blipFill>
        <p:spPr bwMode="auto">
          <a:xfrm>
            <a:off x="9744405" y="4365105"/>
            <a:ext cx="2304256" cy="119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190248" y="6198990"/>
            <a:ext cx="581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Сохраним озера для будущего поколения!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" name="Рисунок 19" descr="C:\Users\Гость \Desktop\презентация\SpOv9QWy0M4.jpg"/>
          <p:cNvPicPr/>
          <p:nvPr/>
        </p:nvPicPr>
        <p:blipFill>
          <a:blip r:embed="rId1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  <a14:imgLayer r:embed="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87755" y="3284984"/>
            <a:ext cx="2976331" cy="1584176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Documents and Settings\Зав. отделом\Рабочий стол\грязь соленого\IMG_0006.JPG"/>
          <p:cNvPicPr>
            <a:picLocks noChangeAspect="1" noChangeArrowheads="1"/>
          </p:cNvPicPr>
          <p:nvPr/>
        </p:nvPicPr>
        <p:blipFill>
          <a:blip r:embed="rId13" cstate="print"/>
          <a:srcRect b="5323"/>
          <a:stretch>
            <a:fillRect/>
          </a:stretch>
        </p:blipFill>
        <p:spPr bwMode="auto">
          <a:xfrm>
            <a:off x="6768075" y="2708920"/>
            <a:ext cx="297484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Соленое\9.06.10 Соленое\IMG_0016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38487" b="384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Наталья\Рабочий стол\_Xm70Hm_x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05" y="332656"/>
            <a:ext cx="2808127" cy="456743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5360" y="352241"/>
            <a:ext cx="499255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опроса приняло участие 93 человека из них 23 мужчины и 70 женщин в возрасте от 10-50 лет. Сам опрос проходил на озере Соленом с привлечением отдыхающих.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опросе были представлены вопрос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вопрос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Знаете ли вы, на каком озере отдыхаете?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стало: 72 человека ответило, что озеро Соленое, 14 человек ответило, что озеро Карьер, так как находится в Карьере, 7 человек, не знают  что за озеро.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вопрос: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Знаете ли вы, какими удивительными свойствами обладает вода озера Соленого?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стало:  72 человека ответило что знают, самое целебное здесь грязь а не вода, и по этому приезжают на озеро лечиться. 21 человек не задумывалось о свойствах воды и приезжают просто отдыхать, так как красивое озеро.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третий вопрос: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купаться в озере Соленом?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стало: 83 человека ответило, что можно купаться, так как все купаются, 10 человек ответило, что нет, так как стоит табличка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Купаться запрещено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они не нарущают правил.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 вопрос: Убираете ли вы за собой мусор, после тога как отдохнете на берегу озера?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стало: 80 человека убирают за собой мусор и выносят в отведенное для этого место, 13 человек увозят мусор с собой.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сделать вывод, что большинство отдыхающих на озере знают, на каком озере находятся, какие имеют грязевые свойства и то, что всегда убирают за собой мусор, но не все знают, что купаться в озере запрещено.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350" y="0"/>
            <a:ext cx="508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Тематическая акция (соц.опрос)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C:\Documents and Settings\qqq\Рабочий стол\DSC094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904" y="0"/>
            <a:ext cx="278430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112224" y="1"/>
            <a:ext cx="4079776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Советы,</a:t>
            </a:r>
            <a:r>
              <a:rPr lang="en-US" sz="1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сохранить и сберечь воду :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Старайтесь мыться под душем , а не наполнять каждый раз ванну 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2.Во время отдыха с семьёй не засоряйте реки , не мойте машины в реке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3.Выключайте воду во время чистки зубов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4.Заменяйте старые водопроводные трубы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5.Кран , из которого капает вода (10 капель в минуту )вытекает 2000 литров воды в год.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Нужно закрывать кран до конца.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6.Полностью загружайте посудомоечную машину. Аппарат не разбирает , сколько посуды вы в него загрузили, и льет воду по полной программе безо всякой экономии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7. Употребляя в пищу больше овощей и фруктов, мы сократим объём воды , выпиваемый в день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8.Не использовать воду для мытья асфальта , плитки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9.Не проходить мимо открытых кранов . 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10.Не использовать воду не по назначению . 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11.Не использовать стиральную машину , когда нужно постигать мало вещей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12.Не выбрасывать в унитаз бытовые отходы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13.Если мыть посуду в раковине с закрытым пробкой словом , за один раз экономится до 80 литров воды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14.Поливать растений в самое холодное врем суток . В это время испарения , а значит , нерациональное использование , будет минимальным . Да и растения смогут усвоить больше воды . 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необходимо , или набирайте воду в стакан .</a:t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1200" dirty="0">
              <a:ea typeface="Times New Roman"/>
              <a:cs typeface="Times New Roman"/>
            </a:endParaRPr>
          </a:p>
        </p:txBody>
      </p:sp>
      <p:pic>
        <p:nvPicPr>
          <p:cNvPr id="16" name="Picture 2" descr="D:\ДОКУМЕНТЫ\ЭКОЦЕНТР\СБОРЫ\Сбор лидеров Поможем озеру\Тем. акция 5 июня оз. Соленое\Для буклета\лицевая сторона букл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1904" y="3854630"/>
            <a:ext cx="2784309" cy="300337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27915" y="5949280"/>
            <a:ext cx="267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Информационные буклеты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6572251" y="3243264"/>
            <a:ext cx="5619749" cy="4143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www.debcomsk.ru</a:t>
            </a:r>
          </a:p>
        </p:txBody>
      </p:sp>
      <p:sp>
        <p:nvSpPr>
          <p:cNvPr id="23556" name="WordArt 5"/>
          <p:cNvSpPr>
            <a:spLocks noChangeArrowheads="1" noChangeShapeType="1" noTextEdit="1"/>
          </p:cNvSpPr>
          <p:nvPr/>
        </p:nvSpPr>
        <p:spPr bwMode="gray">
          <a:xfrm>
            <a:off x="6381752" y="1143000"/>
            <a:ext cx="5378449" cy="165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6857999" y="4248151"/>
            <a:ext cx="5143501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г.  Омск, ул. Маршала Жукова, 109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тел./факс: (3812) 30-24-00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тел.: (3812) </a:t>
            </a:r>
            <a:r>
              <a:rPr lang="ru-RU" sz="2000" b="1" kern="0" dirty="0" smtClean="0">
                <a:solidFill>
                  <a:srgbClr val="002060"/>
                </a:solidFill>
                <a:latin typeface="+mn-lt"/>
              </a:rPr>
              <a:t>31-12-33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Сайт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www.debcomsk.ru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defRPr/>
            </a:pPr>
            <a:endParaRPr lang="ru-RU" sz="2000" b="1" kern="0" dirty="0">
              <a:solidFill>
                <a:schemeClr val="bg1"/>
              </a:solidFill>
              <a:latin typeface="+mn-lt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kern="0" dirty="0">
              <a:solidFill>
                <a:schemeClr val="bg1"/>
              </a:solidFill>
              <a:latin typeface="+mn-lt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3" name="Picture 1" descr="D:\Документы\1 Жилина Л.А\Для рекламного справочника\Фотографии\gazprom_fonta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20" y="3240952"/>
            <a:ext cx="3747845" cy="201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457200"/>
            <a:ext cx="7429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Благодарим за внимание!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Приглашаем к сотрудничеству!</a:t>
            </a:r>
          </a:p>
          <a:p>
            <a:pPr algn="ctr">
              <a:buFont typeface="Wingdings 3" pitchFamily="18" charset="2"/>
              <a:buNone/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0" name="Прямоугольник 8"/>
          <p:cNvSpPr>
            <a:spLocks noChangeArrowheads="1"/>
          </p:cNvSpPr>
          <p:nvPr/>
        </p:nvSpPr>
        <p:spPr bwMode="auto">
          <a:xfrm>
            <a:off x="6438900" y="1866900"/>
            <a:ext cx="5549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КОНТАКТЫ</a:t>
            </a:r>
            <a:endParaRPr lang="en-US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Князева Наталья Ивановна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89059235802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89836251749</a:t>
            </a:r>
            <a:endParaRPr lang="en-US" sz="2400" b="1" i="1" dirty="0">
              <a:solidFill>
                <a:srgbClr val="002060"/>
              </a:solidFill>
            </a:endParaRPr>
          </a:p>
          <a:p>
            <a:r>
              <a:rPr lang="en-US" sz="2400" b="1" i="1" dirty="0">
                <a:solidFill>
                  <a:srgbClr val="002060"/>
                </a:solidFill>
              </a:rPr>
              <a:t>89507865658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en-US" sz="2400" b="1" i="1" dirty="0">
                <a:solidFill>
                  <a:srgbClr val="002060"/>
                </a:solidFill>
              </a:rPr>
              <a:t>natalya-knyazeva@mail.ru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FA34DD3-B737-4A63-8095-F53C7FC50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55" t="10949" r="11527"/>
          <a:stretch/>
        </p:blipFill>
        <p:spPr>
          <a:xfrm>
            <a:off x="125835" y="122259"/>
            <a:ext cx="1780772" cy="14850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84DC0F7-14DB-4F28-BF6D-1A635D621E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61687" y="0"/>
            <a:ext cx="1730314" cy="1657350"/>
          </a:xfrm>
          <a:prstGeom prst="rect">
            <a:avLst/>
          </a:prstGeom>
        </p:spPr>
      </p:pic>
      <p:pic>
        <p:nvPicPr>
          <p:cNvPr id="11" name="Рисунок 11" descr="163543563456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556" y="1841915"/>
            <a:ext cx="2242561" cy="364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user\Рабочий стол\Соленое\9.06.10 Соленое\IMG_0016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38487" b="384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39351" y="448264"/>
            <a:ext cx="111906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Привлечение внимания администрации г. Омска, общественности, СМИ к проблеме загрязнения озера Соленого.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1371599"/>
            <a:ext cx="41081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1.Выявить экологическую проблему.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2.Воспитывать доброе отношение людей к природе  через экологические  игры на берегу озера Соленого.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3.Привлечь как можно больше жителей микро участка к проблеме загрязнения гидрологического памятника природы.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5680" y="1052738"/>
            <a:ext cx="592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конкурс рисунков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за отчистку озера Соленое</a:t>
            </a: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F:\DCIM\100NIKON\DSCN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2278" y="836712"/>
            <a:ext cx="2150833" cy="1209980"/>
          </a:xfrm>
          <a:prstGeom prst="rect">
            <a:avLst/>
          </a:prstGeom>
          <a:noFill/>
        </p:spPr>
      </p:pic>
      <p:pic>
        <p:nvPicPr>
          <p:cNvPr id="9" name="Picture 5" descr="F:\DCIM\100NIKON\DSCN0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1700808"/>
            <a:ext cx="1975944" cy="1111594"/>
          </a:xfrm>
          <a:prstGeom prst="rect">
            <a:avLst/>
          </a:prstGeom>
          <a:noFill/>
        </p:spPr>
      </p:pic>
      <p:pic>
        <p:nvPicPr>
          <p:cNvPr id="10" name="Picture 2" descr="F:\DCIM\100NIKON\DSCN0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1" y="1700809"/>
            <a:ext cx="1874612" cy="1054589"/>
          </a:xfrm>
          <a:prstGeom prst="rect">
            <a:avLst/>
          </a:prstGeom>
          <a:noFill/>
        </p:spPr>
      </p:pic>
      <p:pic>
        <p:nvPicPr>
          <p:cNvPr id="15" name="Picture 5" descr="C:\Documents and Settings\Методист\Рабочий стол\злата\сборы\сб\P6032811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t="2385" r="8859"/>
          <a:stretch>
            <a:fillRect/>
          </a:stretch>
        </p:blipFill>
        <p:spPr bwMode="auto">
          <a:xfrm>
            <a:off x="4943872" y="3573017"/>
            <a:ext cx="2225491" cy="134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9648395" y="3789041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Акции по очистке берега озера Соленого</a:t>
            </a:r>
            <a:endParaRPr lang="ru-RU" dirty="0"/>
          </a:p>
        </p:txBody>
      </p:sp>
      <p:pic>
        <p:nvPicPr>
          <p:cNvPr id="17" name="Рисунок 2" descr="nMpQfkwo6l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4552" y="4437112"/>
            <a:ext cx="2547448" cy="1378360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Рабочий стол\7zwvcdDABF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2118" y="2924944"/>
            <a:ext cx="2639401" cy="255121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31370" y="4581128"/>
            <a:ext cx="441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на лучшую клумбу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19403" y="5085185"/>
            <a:ext cx="3936437" cy="154381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751851" y="2924945"/>
            <a:ext cx="3829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Тематический сбор </a:t>
            </a: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 озеру</a:t>
            </a: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51851" y="4808216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защиту озер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8" name="Picture 4" descr="\\Morozova\архив\Фотоархив\Выборы президента 19_05\IMG_9937.JPG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 t="9921" r="781" b="6734"/>
          <a:stretch>
            <a:fillRect/>
          </a:stretch>
        </p:blipFill>
        <p:spPr bwMode="auto">
          <a:xfrm>
            <a:off x="9791747" y="2708920"/>
            <a:ext cx="2400253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8880310" y="2132857"/>
            <a:ext cx="316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Семинар для педагогов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" name="Picture 2" descr="F:\Озеро КРИВОЕ\P101097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36200" y="5589240"/>
            <a:ext cx="2255801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7536160" y="5517233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фотографий </a:t>
            </a:r>
            <a:r>
              <a:rPr lang="ru-RU" sz="1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 Соленое озеро</a:t>
            </a:r>
            <a:r>
              <a:rPr lang="ru-RU" sz="1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32" name="Рисунок 31" descr="DSCN013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56373" y="6042780"/>
            <a:ext cx="1449280" cy="815220"/>
          </a:xfrm>
          <a:prstGeom prst="rect">
            <a:avLst/>
          </a:prstGeom>
        </p:spPr>
      </p:pic>
      <p:pic>
        <p:nvPicPr>
          <p:cNvPr id="33" name="Рисунок 32" descr="DSCN455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43872" y="5373216"/>
            <a:ext cx="2208245" cy="124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РЕАЛИЗУЕМЫЕ ПРОГРАММЫ,  НАПРАВЛЕННЫЕ НА СОХРАНЕНИЕ ВОДНЫХ ОБЪЕКТОВ </a:t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ОМСКОЙ ОБЛАСТИ </a:t>
            </a:r>
          </a:p>
        </p:txBody>
      </p:sp>
      <p:sp>
        <p:nvSpPr>
          <p:cNvPr id="18435" name="Прямоугольник 8"/>
          <p:cNvSpPr>
            <a:spLocks noChangeArrowheads="1"/>
          </p:cNvSpPr>
          <p:nvPr/>
        </p:nvSpPr>
        <p:spPr bwMode="auto">
          <a:xfrm>
            <a:off x="406400" y="1447801"/>
            <a:ext cx="11480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Monotype Corsiva" pitchFamily="66" charset="0"/>
              </a:rPr>
              <a:t>Всероссийская  акция «Вода России»</a:t>
            </a:r>
          </a:p>
          <a:p>
            <a:r>
              <a:rPr lang="ru-RU" sz="2000">
                <a:latin typeface="Monotype Corsiva" pitchFamily="66" charset="0"/>
              </a:rPr>
              <a:t>Всероссийская акция  «Чистый берег»</a:t>
            </a:r>
          </a:p>
          <a:p>
            <a:r>
              <a:rPr lang="ru-RU" sz="2000">
                <a:latin typeface="Monotype Corsiva" pitchFamily="66" charset="0"/>
              </a:rPr>
              <a:t>Всероссийская акция  «Экодежурный по стране»</a:t>
            </a:r>
          </a:p>
          <a:p>
            <a:r>
              <a:rPr lang="ru-RU" sz="2000">
                <a:latin typeface="Monotype Corsiva" pitchFamily="66" charset="0"/>
              </a:rPr>
              <a:t>Ресурсосбережение от А до Я;</a:t>
            </a:r>
          </a:p>
          <a:p>
            <a:r>
              <a:rPr lang="ru-RU" sz="2000">
                <a:latin typeface="Monotype Corsiva" pitchFamily="66" charset="0"/>
              </a:rPr>
              <a:t>Чистая река – здоровый город</a:t>
            </a:r>
          </a:p>
          <a:p>
            <a:r>
              <a:rPr lang="ru-RU" sz="2000">
                <a:latin typeface="Monotype Corsiva" pitchFamily="66" charset="0"/>
              </a:rPr>
              <a:t>Чистые берега Сибири</a:t>
            </a:r>
          </a:p>
          <a:p>
            <a:r>
              <a:rPr lang="ru-RU" sz="2000">
                <a:latin typeface="Monotype Corsiva" pitchFamily="66" charset="0"/>
              </a:rPr>
              <a:t>Региональная природоохранная акция «Чистый город»</a:t>
            </a:r>
          </a:p>
          <a:p>
            <a:r>
              <a:rPr lang="ru-RU" sz="2000">
                <a:latin typeface="Monotype Corsiva" pitchFamily="66" charset="0"/>
              </a:rPr>
              <a:t>Озера, в которых беззвучно отражается жизнь</a:t>
            </a:r>
          </a:p>
          <a:p>
            <a:r>
              <a:rPr lang="ru-RU" sz="2000">
                <a:latin typeface="Monotype Corsiva" pitchFamily="66" charset="0"/>
              </a:rPr>
              <a:t>Озера Омской области</a:t>
            </a:r>
          </a:p>
          <a:p>
            <a:r>
              <a:rPr lang="ru-RU" sz="2000">
                <a:latin typeface="Monotype Corsiva" pitchFamily="66" charset="0"/>
              </a:rPr>
              <a:t>Родник – источник жизни</a:t>
            </a:r>
          </a:p>
          <a:p>
            <a:r>
              <a:rPr lang="ru-RU" sz="2000">
                <a:latin typeface="Monotype Corsiva" pitchFamily="66" charset="0"/>
              </a:rPr>
              <a:t>Волонтерское движение в защиту водных объектов</a:t>
            </a:r>
          </a:p>
        </p:txBody>
      </p:sp>
      <p:pic>
        <p:nvPicPr>
          <p:cNvPr id="18436" name="Рисунок 8" descr="16325005546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0" y="1600200"/>
            <a:ext cx="31157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9" descr="16325005547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3581400"/>
            <a:ext cx="2709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" descr="16323220807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4953000"/>
            <a:ext cx="30480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1" descr="163249938769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0801" y="4953000"/>
            <a:ext cx="421428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2" descr="IMG_20210916_1558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2800" y="4876801"/>
            <a:ext cx="2971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406588" y="838200"/>
            <a:ext cx="8175812" cy="4191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ДЕТСКИЕ ПРОЕКТЫ, НАПРАВЛЕННЫЕ НА  ЗАЩИТУ ВОДНЫХ О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БЪЕКТОВ ГОРОДА ОМСКА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Мониторинг водоемов города Омска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Помощь озеру Соленому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Удивительные свойства воды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Без воды нет жизни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Речка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Чередовая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 -  Вода источник жизни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Озеро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Чередовое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-  жемчужина Омского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Прииртышья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Проблемы природного памятника «Птичья гавань»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Фонтаны города Омска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Рейд на Соленое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Иртыш и мы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21507" name="Picture 2" descr="E:\ФОТО  - ЭКОЦЕНТР\2015\АКЦИИ\акция соленое 17.06\DSCN1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4478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E:\ФОТО  - ЭКОЦЕНТР\2015\АКЦИИ\акция соленое 17.06\DSCN1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2362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E:\ФОТО  - ЭКОЦЕНТР\2015\АКЦИИ\акция 18 июня 15 чередовое\DSCN19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1"/>
            <a:ext cx="171026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E:\ФОТО  - ЭКОЦЕНТР\2015\АКЦИИ\акция 18 июня 15 чередовое\DSCN19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7201" y="609600"/>
            <a:ext cx="164676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6" descr="163527381364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3600" y="4057650"/>
            <a:ext cx="4978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7" descr="163527172556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" y="3657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8" descr="163527172558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0" descr="163527172591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40000" y="5029200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11" descr="163527172593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4114800"/>
            <a:ext cx="21674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12" descr="1635271795004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53600" y="22411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13" descr="163527381367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61600" y="24384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7472" y="337930"/>
            <a:ext cx="795722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Количество мероприятий: </a:t>
            </a: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Всероссийские акции «Вода России» - 77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Научно-практические конференции – 2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Тематические мероприятия – 4</a:t>
            </a:r>
          </a:p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Экоуроки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 – 7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Тематическая акция  (опрос) - 3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Встречи на высшем уровне (с властью) – 3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Работа волонтеров – 12 человек</a:t>
            </a: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ru-RU" sz="2800" dirty="0">
              <a:latin typeface="Corbel" panose="020B0503020204020204" pitchFamily="34" charset="0"/>
            </a:endParaRPr>
          </a:p>
        </p:txBody>
      </p:sp>
      <p:pic>
        <p:nvPicPr>
          <p:cNvPr id="6" name="Рисунок 12" descr="IMG_20220513_1400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242" y="4765899"/>
            <a:ext cx="31686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16324993876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8985" y="4727090"/>
            <a:ext cx="421428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435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Соленое\9.06.10 Соленое\IMG_0016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38487" b="38484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E:\ФОТО  - ЭКОЦЕНТР\2015\АКЦИИ\акция 18 июня 15 чередовое\DSCN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260649"/>
            <a:ext cx="4381531" cy="2464889"/>
          </a:xfrm>
          <a:prstGeom prst="rect">
            <a:avLst/>
          </a:prstGeom>
          <a:noFill/>
        </p:spPr>
      </p:pic>
      <p:pic>
        <p:nvPicPr>
          <p:cNvPr id="15" name="Picture 3" descr="E:\ФОТО  - ЭКОЦЕНТР\2015\АКЦИИ\акция соленое 17.06\DSCN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085" y="2132857"/>
            <a:ext cx="2596088" cy="1460465"/>
          </a:xfrm>
          <a:prstGeom prst="rect">
            <a:avLst/>
          </a:prstGeom>
          <a:noFill/>
        </p:spPr>
      </p:pic>
      <p:pic>
        <p:nvPicPr>
          <p:cNvPr id="17" name="Picture 2" descr="C:\Documents and Settings\user\Рабочий стол\Соленое\Плакаты\2_Соленое.tif"/>
          <p:cNvPicPr>
            <a:picLocks noChangeAspect="1" noChangeArrowheads="1"/>
          </p:cNvPicPr>
          <p:nvPr/>
        </p:nvPicPr>
        <p:blipFill>
          <a:blip r:embed="rId5" cstate="print"/>
          <a:srcRect l="1526" r="3870"/>
          <a:stretch>
            <a:fillRect/>
          </a:stretch>
        </p:blipFill>
        <p:spPr bwMode="auto">
          <a:xfrm>
            <a:off x="239349" y="4293096"/>
            <a:ext cx="4175787" cy="233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7536160" y="3326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Рейд на СОЛЕНОЕ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Picture 2" descr="E:\ФОТО  - ЭКОЦЕНТР\2015\АКЦИИ\акция соленое 17.06\DSCN1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44406" y="1988841"/>
            <a:ext cx="2193229" cy="123383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5360" y="131897"/>
            <a:ext cx="65287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Экологическим водным рейдом занимаются учащиеся детских объединений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Лидер экологического движения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вожатого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экологическая дружина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Гимназии 147, детский совет. Что позволило выявить ряд правовых нарушений - Помывка машин из озера, близкое расположение машин к озеру, разведение костров, загрязнение территории мусором. Проводили профилактические разъяснения с владельцами машин и отдыхающими гражданами, что они нарушают закон.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Результат: Все нарушения мы фиксировали в акты, фотографировали машины и отправляли в администрацию города советнику мэра по делам экологии и в министерство природных ресурсов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экологии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Знаем, что большинство владельцев машин были о штрафованы, если наши попадали в объектив камер не один раз и наши разъяснения не помогли. А есть ряд граждан, которые при виде высадки десанта (школьников в зеленых галстуках) на территорию озера, сразу старались уехать с территории озера.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59829" y="4130974"/>
            <a:ext cx="43204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тематическим акциям выявления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общественности, очистки и озеленения берега озера Соленого мы получаем уникальное место для отдыха. С помощью брошюр об озере соленом мы доведем до сведения общественности о том, что озеро Соленое является гидрологическим памятником природы, которое важно для нашего города и общества.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0309" y="3933056"/>
            <a:ext cx="31754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Всероссийская акция «Вода России»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Проведено 77 акций с охватом 1889  человек в 12 МР Омской области и г. Омск</a:t>
            </a:r>
            <a:endParaRPr lang="ru-RU" dirty="0"/>
          </a:p>
        </p:txBody>
      </p:sp>
      <p:pic>
        <p:nvPicPr>
          <p:cNvPr id="4" name="Рисунок 12" descr="IMG_20210916_1558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81" y="3313355"/>
            <a:ext cx="4148136" cy="232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16352717259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480" y="3351007"/>
            <a:ext cx="4006628" cy="22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14399" y="243351"/>
            <a:ext cx="7476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Всероссийская акция «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Голубая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лента»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Приняло участие более 3000 человек из 17 МР Омской области и г. Омска, 12 регионов  РФ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" name="Рисунок 8" descr="1650530925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643" y="2822713"/>
            <a:ext cx="4954655" cy="2286764"/>
          </a:xfrm>
          <a:prstGeom prst="rect">
            <a:avLst/>
          </a:prstGeom>
        </p:spPr>
      </p:pic>
      <p:pic>
        <p:nvPicPr>
          <p:cNvPr id="10" name="Рисунок 9" descr="1650530684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1531" y="3001617"/>
            <a:ext cx="4868517" cy="22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90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0458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Всероссийская конференция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«Вода для жизни»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конференции приняло участие  </a:t>
            </a:r>
          </a:p>
          <a:p>
            <a:r>
              <a:rPr lang="ru-RU" dirty="0" smtClean="0"/>
              <a:t>Иногородние:</a:t>
            </a:r>
          </a:p>
          <a:p>
            <a:pPr>
              <a:buNone/>
            </a:pPr>
            <a:r>
              <a:rPr lang="ru-RU" dirty="0" smtClean="0"/>
              <a:t>Иркутск: 2 раб/2 </a:t>
            </a:r>
            <a:r>
              <a:rPr lang="ru-RU" dirty="0" err="1" smtClean="0"/>
              <a:t>уч-ка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Воронеж.обл</a:t>
            </a:r>
            <a:r>
              <a:rPr lang="ru-RU" dirty="0" smtClean="0"/>
              <a:t>: 1 раб/1 </a:t>
            </a:r>
            <a:r>
              <a:rPr lang="ru-RU" dirty="0" err="1" smtClean="0"/>
              <a:t>уч-к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Симферополь: 1 раб/14 </a:t>
            </a:r>
            <a:r>
              <a:rPr lang="ru-RU" dirty="0" err="1" smtClean="0"/>
              <a:t>уч-ка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Белгород.обл</a:t>
            </a:r>
            <a:r>
              <a:rPr lang="ru-RU" dirty="0" smtClean="0"/>
              <a:t>: 1 раб/1уч-к</a:t>
            </a:r>
          </a:p>
          <a:p>
            <a:r>
              <a:rPr lang="ru-RU" b="1" dirty="0" smtClean="0"/>
              <a:t>ИТОГО: 4 города; 4 </a:t>
            </a:r>
            <a:r>
              <a:rPr lang="ru-RU" b="1" dirty="0" err="1" smtClean="0"/>
              <a:t>обр.орган-ции</a:t>
            </a:r>
            <a:r>
              <a:rPr lang="ru-RU" b="1" dirty="0" smtClean="0"/>
              <a:t>; 5 раб/8 </a:t>
            </a:r>
            <a:r>
              <a:rPr lang="ru-RU" b="1" dirty="0" err="1" smtClean="0"/>
              <a:t>уч-ков</a:t>
            </a:r>
            <a:endParaRPr lang="ru-RU" dirty="0" smtClean="0"/>
          </a:p>
          <a:p>
            <a:r>
              <a:rPr lang="ru-RU" b="1" dirty="0" smtClean="0"/>
              <a:t>Омск и Омская обл</a:t>
            </a:r>
            <a:r>
              <a:rPr lang="ru-RU" i="1" dirty="0" smtClean="0"/>
              <a:t>.</a:t>
            </a:r>
            <a:r>
              <a:rPr lang="ru-RU" dirty="0" smtClean="0"/>
              <a:t> (Омский, </a:t>
            </a:r>
            <a:r>
              <a:rPr lang="ru-RU" dirty="0" err="1" smtClean="0"/>
              <a:t>Марьяновский</a:t>
            </a:r>
            <a:r>
              <a:rPr lang="ru-RU" dirty="0" smtClean="0"/>
              <a:t>, </a:t>
            </a:r>
            <a:r>
              <a:rPr lang="ru-RU" dirty="0" err="1" smtClean="0"/>
              <a:t>Любинский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Азовский, Калачинск, Колосовка, </a:t>
            </a:r>
            <a:r>
              <a:rPr lang="ru-RU" dirty="0" err="1" smtClean="0"/>
              <a:t>Большереченский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13 </a:t>
            </a:r>
            <a:r>
              <a:rPr lang="ru-RU" dirty="0" err="1" smtClean="0"/>
              <a:t>обр.орг</a:t>
            </a:r>
            <a:r>
              <a:rPr lang="ru-RU" dirty="0" smtClean="0"/>
              <a:t>; 18 раб/18 </a:t>
            </a:r>
            <a:r>
              <a:rPr lang="ru-RU" dirty="0" err="1" smtClean="0"/>
              <a:t>уч-ков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ВСЕГО: 17 обр.орг.; 23 раб/26 </a:t>
            </a:r>
            <a:r>
              <a:rPr lang="ru-RU" b="1" dirty="0" err="1" smtClean="0"/>
              <a:t>уч-ков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672034413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6313" y="4247988"/>
            <a:ext cx="3092760" cy="2311838"/>
          </a:xfrm>
          <a:prstGeom prst="rect">
            <a:avLst/>
          </a:prstGeom>
        </p:spPr>
      </p:pic>
      <p:pic>
        <p:nvPicPr>
          <p:cNvPr id="6" name="Рисунок 5" descr="167203441309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676" y="483624"/>
            <a:ext cx="2448254" cy="32643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1120</Words>
  <Application>Microsoft Office PowerPoint</Application>
  <PresentationFormat>Произвольный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«ВОЛОНТЕРЫ В ЗАЩИТУ ВОДНЫХ ОБЪЕКТОВ</vt:lpstr>
      <vt:lpstr>Слайд 2</vt:lpstr>
      <vt:lpstr>РЕАЛИЗУЕМЫЕ ПРОГРАММЫ,  НАПРАВЛЕННЫЕ НА СОХРАНЕНИЕ ВОДНЫХ ОБЪЕКТОВ  ОМСКОЙ ОБЛАСТИ </vt:lpstr>
      <vt:lpstr>ДЕТСКИЕ ПРОЕКТЫ, НАПРАВЛЕННЫЕ НА  ЗАЩИТУ ВОДНЫХ О БЪЕКТОВ ГОРОДА ОМСКА  Мониторинг водоемов города Омска Помощь озеру Соленому Удивительные свойства воды Без воды нет жизни Речка Чередовая  -  Вода источник жизни Озеро Чередовое -  жемчужина Омского Прииртышья Проблемы природного памятника «Птичья гавань» Фонтаны города Омска Рейд на Соленое Иртыш и мы      </vt:lpstr>
      <vt:lpstr>Слайд 5</vt:lpstr>
      <vt:lpstr>Слайд 6</vt:lpstr>
      <vt:lpstr>Всероссийская акция «Вода России»</vt:lpstr>
      <vt:lpstr>Слайд 8</vt:lpstr>
      <vt:lpstr>Всероссийская конференция  «Вода для жизни» </vt:lpstr>
      <vt:lpstr>Региональный этап Российского национального конкурса водных проектов старшеклассников.</vt:lpstr>
      <vt:lpstr>Всероссийского конкурса  «Родник – источник жизни» </vt:lpstr>
      <vt:lpstr>Тематическая акция «Без воды нет жизни»</vt:lpstr>
      <vt:lpstr>Всероссийские экоуроки  «Вода – источник жизни»</vt:lpstr>
      <vt:lpstr>Сборы лидеров детского движения Знаешь сам научи другого Поможем озеру Поможем реке Волонтеры в защиту водных объектов</vt:lpstr>
      <vt:lpstr>Встреча с органами власти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lanav</dc:creator>
  <cp:lastModifiedBy>User</cp:lastModifiedBy>
  <cp:revision>29</cp:revision>
  <dcterms:created xsi:type="dcterms:W3CDTF">2022-12-23T10:13:09Z</dcterms:created>
  <dcterms:modified xsi:type="dcterms:W3CDTF">2024-06-02T13:53:38Z</dcterms:modified>
</cp:coreProperties>
</file>