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57" r:id="rId5"/>
    <p:sldId id="267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FD5DB0-4176-49D8-9F9D-56C4C658199C}">
          <p14:sldIdLst>
            <p14:sldId id="256"/>
            <p14:sldId id="259"/>
            <p14:sldId id="260"/>
            <p14:sldId id="257"/>
            <p14:sldId id="267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7C560C-58D0-43A6-B584-A4375A5F342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F2A1F3-B5D5-4221-9D1A-4118599ED17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          « ОНКОЗАБОТА»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229200"/>
            <a:ext cx="7406640" cy="1512168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ообщество онкологических пациентов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0" b="12300"/>
          <a:stretch>
            <a:fillRect/>
          </a:stretch>
        </p:blipFill>
        <p:spPr>
          <a:xfrm>
            <a:off x="3411983" y="2076876"/>
            <a:ext cx="3553010" cy="30963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745" y="1955799"/>
            <a:ext cx="3554413" cy="321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9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 b="1229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smtClean="0">
                <a:solidFill>
                  <a:srgbClr val="007033"/>
                </a:solidFill>
                <a:latin typeface="+mj-lt"/>
              </a:rPr>
              <a:t>сообщество онкологических пациентов</a:t>
            </a:r>
            <a:endParaRPr lang="ru-RU" sz="2400" b="1" dirty="0">
              <a:solidFill>
                <a:srgbClr val="007033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0" b="12300"/>
          <a:stretch>
            <a:fillRect/>
          </a:stretch>
        </p:blipFill>
        <p:spPr>
          <a:xfrm>
            <a:off x="827584" y="1144960"/>
            <a:ext cx="4419600" cy="36004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6180" y="1577008"/>
            <a:ext cx="1518468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219012"/>
            <a:ext cx="2310556" cy="1529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4128" y="4947340"/>
            <a:ext cx="207179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64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90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908720"/>
            <a:ext cx="7528880" cy="5760640"/>
          </a:xfrm>
        </p:spPr>
        <p:txBody>
          <a:bodyPr anchor="ctr">
            <a:normAutofit fontScale="55000" lnSpcReduction="2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Ежегодно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4 февраля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мире отмечается Всемирный День борьбы против рака, учрежденный Международным союзом борьбы против рака. Его главная задача – привлечь внимание общественности к проблеме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онкозаболеваний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повысить осведомленность людей, призвать к ранней диагностике.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 3 декабря 2023 года в Тамбовской области зародилось общественное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движение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«ОНКОЗАБОТА»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состав которого вошли онкологические пациенты , их родственники и неравнодушные к проблеме онкологии представители медицинского сообщества в целях содействия государству, органам здравоохранения и медицинским организациям в создании комплексной доступной системы профилактики, диагностики и лечения  онкологических пациентов. 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 Организатором и администратором общественного движения онкологических пациентов является Макарова Наталия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Юрьевна, которая в настоящее время сама борется с онкологическим заболеванием. Она, в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лице волонтера и равного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консультанта создала чат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Телеграм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-канале, объединив врачей и пациентов в одном сообществе.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состав данного сообщества входят волонтеры – врач онколог,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химио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-терапевт,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цитолог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стоматолог, юрист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дизайнер, социолог и равный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консультант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 пациенты чата с онкологическим диагнозом.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Вступить в сообщество онкологических пациентов можно в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Telegram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канале, перейдя по ссылке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https://t.me/+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z2UEEaZsqtc4NGRi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Администратором группы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пациенту будет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отправлена анкета для заполнения информации 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себе с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дальнейшей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проверкой,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подтверждением  и открытием доступа для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вступления в чат.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8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0" y="328278"/>
            <a:ext cx="3600400" cy="6400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/>
              <a:t>ЦЕЛИ</a:t>
            </a: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124744"/>
            <a:ext cx="8003232" cy="5328592"/>
          </a:xfrm>
        </p:spPr>
        <p:txBody>
          <a:bodyPr>
            <a:noAutofit/>
          </a:bodyPr>
          <a:lstStyle/>
          <a:p>
            <a:pPr marL="171450" indent="-171450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Помощь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пациенту в оказании своевременной медицинской диагностики</a:t>
            </a:r>
          </a:p>
          <a:p>
            <a:pPr marL="171450" indent="-171450"/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аршрутизация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пациента на любой стадии диагностики/лечения</a:t>
            </a:r>
          </a:p>
          <a:p>
            <a:pPr marL="171450" indent="-171450"/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оступность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и прозрачность информации 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 стандартам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лечения онкологических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заболеваний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171450" indent="-171450"/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формление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и контроль заявок на оказание помощи совместно с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благотворительными фондами в РФ.</a:t>
            </a:r>
          </a:p>
          <a:p>
            <a:pPr marL="171450" indent="-171450"/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ривлечение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помощь большему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количеству пациентов с онкологическим диагнозом и их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близким, объединив их в одно сообщество и собрав их в одном чате. 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171450" indent="-171450"/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заимодействие с Министерством здравоохранения,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медицинскими организациями ЦАОП, волонтёрами медиками и неравнодушными к данной проблеме людьми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171450" indent="-171450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Разработка и создание информационных материалов в виде социальных брошюр о диспансеризации, видах исследований, необходимых для выявления рака, о маршрутизации пациентов в ЦАОП г. Тамбова и Тамбовской области.</a:t>
            </a:r>
          </a:p>
          <a:p>
            <a:pPr marL="285750" indent="-285750">
              <a:buFontTx/>
              <a:buChar char="-"/>
            </a:pP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7740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3808" y="116632"/>
            <a:ext cx="3456384" cy="9361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ЗАДАЧИ</a:t>
            </a:r>
          </a:p>
          <a:p>
            <a:pPr algn="ctr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52736"/>
            <a:ext cx="8219256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4516D"/>
                </a:solidFill>
              </a:rPr>
              <a:t>Одной из главных задач общественного движения «ОНКОЗАБОТА» является повышение грамотности населения в вопросах здоровья,  сокращение до минимума сроков между подозрением на рак, постановки диагноза до начала лечения согласно международным стандартам. До настоящего времени врачи сталкиваются с тем, что пациенты к ним попадают, когда болезнь уже сильно запущена. </a:t>
            </a:r>
          </a:p>
          <a:p>
            <a:r>
              <a:rPr lang="ru-RU" dirty="0">
                <a:solidFill>
                  <a:srgbClr val="04516D"/>
                </a:solidFill>
              </a:rPr>
              <a:t>Не ждать, не бояться, а незамедлительно идти на обследование – вот к чему должны подтолкнуть население Тамбовской области и г Тамбова,  организуемые совместно с медицинскими специалистами и общественным движением против рака. Это сложная задача, но она выполнима.</a:t>
            </a:r>
          </a:p>
          <a:p>
            <a:r>
              <a:rPr lang="ru-RU" dirty="0">
                <a:solidFill>
                  <a:srgbClr val="04516D"/>
                </a:solidFill>
              </a:rPr>
              <a:t>Ознакомить пациентов с имеющимися благотворительными фондами в РФ, с дальнейшей консультацией по оформлению заявок для оказания необходимой помощи пациенту.</a:t>
            </a:r>
          </a:p>
          <a:p>
            <a:endParaRPr lang="ru-RU" dirty="0">
              <a:solidFill>
                <a:srgbClr val="04516D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46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47248" cy="1162050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2"/>
                </a:solidFill>
              </a:rPr>
              <a:t>«Дорогу осилит идущий»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84784"/>
            <a:ext cx="8219256" cy="620680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/>
              <a:t>ОБЩЕСТВЕННОЕ </a:t>
            </a:r>
            <a:r>
              <a:rPr lang="ru-RU" sz="1600" dirty="0"/>
              <a:t>ДВИЖЕНИЕ ПРОТИВ РАКА</a:t>
            </a:r>
          </a:p>
          <a:p>
            <a:pPr algn="ctr"/>
            <a:r>
              <a:rPr lang="ru-RU" sz="1600" b="1" i="1" dirty="0"/>
              <a:t>МЫ в </a:t>
            </a:r>
            <a:r>
              <a:rPr lang="en-US" sz="1600" b="1" i="1" dirty="0"/>
              <a:t>Telegram</a:t>
            </a:r>
            <a:r>
              <a:rPr lang="ru-RU" sz="1600" dirty="0"/>
              <a:t>:  </a:t>
            </a:r>
            <a:r>
              <a:rPr lang="en-US" sz="1600" b="1" i="1" dirty="0"/>
              <a:t>https://t.me/+z2UEEaZsqtc4NGRi</a:t>
            </a:r>
            <a:endParaRPr lang="ru-RU" sz="16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dirty="0" smtClean="0">
                <a:solidFill>
                  <a:srgbClr val="F96A1B"/>
                </a:solidFill>
              </a:rPr>
              <a:t>Наше сообщество </a:t>
            </a:r>
            <a:r>
              <a:rPr lang="ru-RU" dirty="0">
                <a:solidFill>
                  <a:srgbClr val="F96A1B"/>
                </a:solidFill>
              </a:rPr>
              <a:t>поможет </a:t>
            </a:r>
            <a:r>
              <a:rPr lang="ru-RU" dirty="0" smtClean="0">
                <a:solidFill>
                  <a:srgbClr val="F96A1B"/>
                </a:solidFill>
              </a:rPr>
              <a:t>Вам </a:t>
            </a:r>
            <a:r>
              <a:rPr lang="ru-RU" dirty="0">
                <a:solidFill>
                  <a:srgbClr val="F96A1B"/>
                </a:solidFill>
              </a:rPr>
              <a:t>не </a:t>
            </a:r>
            <a:r>
              <a:rPr lang="ru-RU" dirty="0" smtClean="0">
                <a:solidFill>
                  <a:srgbClr val="F96A1B"/>
                </a:solidFill>
              </a:rPr>
              <a:t>бояться диагностики!</a:t>
            </a:r>
          </a:p>
          <a:p>
            <a:pPr marL="82296" indent="0" algn="ctr">
              <a:buNone/>
            </a:pPr>
            <a:r>
              <a:rPr lang="ru-RU" dirty="0">
                <a:solidFill>
                  <a:srgbClr val="F96A1B"/>
                </a:solidFill>
              </a:rPr>
              <a:t>В</a:t>
            </a:r>
            <a:r>
              <a:rPr lang="ru-RU" dirty="0" smtClean="0">
                <a:solidFill>
                  <a:srgbClr val="F96A1B"/>
                </a:solidFill>
              </a:rPr>
              <a:t>ажно вовремя </a:t>
            </a:r>
            <a:r>
              <a:rPr lang="ru-RU" dirty="0">
                <a:solidFill>
                  <a:srgbClr val="F96A1B"/>
                </a:solidFill>
              </a:rPr>
              <a:t>поставить диагноз и лечить болезнь! </a:t>
            </a:r>
            <a:endParaRPr lang="ru-RU" dirty="0" smtClean="0">
              <a:solidFill>
                <a:srgbClr val="F96A1B"/>
              </a:solidFill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rgbClr val="F96A1B"/>
                </a:solidFill>
              </a:rPr>
              <a:t>На сегодняшний день наличие </a:t>
            </a:r>
            <a:r>
              <a:rPr lang="ru-RU" dirty="0">
                <a:solidFill>
                  <a:srgbClr val="F96A1B"/>
                </a:solidFill>
              </a:rPr>
              <a:t>лекарственных препаратов </a:t>
            </a:r>
            <a:r>
              <a:rPr lang="ru-RU" dirty="0" smtClean="0">
                <a:solidFill>
                  <a:srgbClr val="F96A1B"/>
                </a:solidFill>
              </a:rPr>
              <a:t>и современного оборудования позволяют </a:t>
            </a:r>
            <a:r>
              <a:rPr lang="ru-RU" dirty="0">
                <a:solidFill>
                  <a:srgbClr val="F96A1B"/>
                </a:solidFill>
              </a:rPr>
              <a:t>комфортно </a:t>
            </a:r>
            <a:r>
              <a:rPr lang="ru-RU" dirty="0" smtClean="0">
                <a:solidFill>
                  <a:srgbClr val="F96A1B"/>
                </a:solidFill>
              </a:rPr>
              <a:t>лечиться и диагностировать заболевание, продолжая </a:t>
            </a:r>
            <a:r>
              <a:rPr lang="ru-RU" dirty="0">
                <a:solidFill>
                  <a:srgbClr val="F96A1B"/>
                </a:solidFill>
              </a:rPr>
              <a:t>жить долго, не смотря на устрашающий диагноз «онкология</a:t>
            </a:r>
            <a:r>
              <a:rPr lang="ru-RU" dirty="0" smtClean="0">
                <a:solidFill>
                  <a:srgbClr val="F96A1B"/>
                </a:solidFill>
              </a:rPr>
              <a:t>»!</a:t>
            </a:r>
          </a:p>
          <a:p>
            <a:pPr marL="82296" indent="0" algn="ctr">
              <a:buNone/>
            </a:pPr>
            <a:r>
              <a:rPr lang="ru-RU" dirty="0">
                <a:solidFill>
                  <a:srgbClr val="F96A1B"/>
                </a:solidFill>
              </a:rPr>
              <a:t>М</a:t>
            </a:r>
            <a:r>
              <a:rPr lang="ru-RU" dirty="0" smtClean="0">
                <a:solidFill>
                  <a:srgbClr val="F96A1B"/>
                </a:solidFill>
              </a:rPr>
              <a:t>ы пройдем вместе с Вами весь путь!</a:t>
            </a:r>
          </a:p>
          <a:p>
            <a:pPr marL="82296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51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527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         « ОНКОЗАБОТА»</vt:lpstr>
      <vt:lpstr> </vt:lpstr>
      <vt:lpstr>История создания</vt:lpstr>
      <vt:lpstr>Презентация PowerPoint</vt:lpstr>
      <vt:lpstr>Презентация PowerPoint</vt:lpstr>
      <vt:lpstr>«Дорогу осилит идущий»</vt:lpstr>
    </vt:vector>
  </TitlesOfParts>
  <Company>ХХХХХХХ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ОНКОЗАБОТА»</dc:title>
  <dc:creator>Миша</dc:creator>
  <cp:lastModifiedBy>Миша</cp:lastModifiedBy>
  <cp:revision>21</cp:revision>
  <dcterms:created xsi:type="dcterms:W3CDTF">2023-12-20T15:26:24Z</dcterms:created>
  <dcterms:modified xsi:type="dcterms:W3CDTF">2023-12-20T18:13:06Z</dcterms:modified>
</cp:coreProperties>
</file>