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9" r:id="rId3"/>
    <p:sldId id="260" r:id="rId4"/>
    <p:sldId id="257" r:id="rId5"/>
    <p:sldId id="267" r:id="rId6"/>
    <p:sldId id="26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AFD5DB0-4176-49D8-9F9D-56C4C658199C}">
          <p14:sldIdLst>
            <p14:sldId id="256"/>
            <p14:sldId id="259"/>
            <p14:sldId id="260"/>
            <p14:sldId id="257"/>
            <p14:sldId id="267"/>
            <p14:sldId id="2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  <a:srgbClr val="00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7C560C-58D0-43A6-B584-A4375A5F3429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2A1F3-B5D5-4221-9D1A-4118599ED17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7C560C-58D0-43A6-B584-A4375A5F3429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2A1F3-B5D5-4221-9D1A-4118599ED1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7C560C-58D0-43A6-B584-A4375A5F3429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2A1F3-B5D5-4221-9D1A-4118599ED1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7C560C-58D0-43A6-B584-A4375A5F3429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2A1F3-B5D5-4221-9D1A-4118599ED1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7C560C-58D0-43A6-B584-A4375A5F3429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2A1F3-B5D5-4221-9D1A-4118599ED17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7C560C-58D0-43A6-B584-A4375A5F3429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2A1F3-B5D5-4221-9D1A-4118599ED1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7C560C-58D0-43A6-B584-A4375A5F3429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2A1F3-B5D5-4221-9D1A-4118599ED1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7C560C-58D0-43A6-B584-A4375A5F3429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2A1F3-B5D5-4221-9D1A-4118599ED1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7C560C-58D0-43A6-B584-A4375A5F3429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2A1F3-B5D5-4221-9D1A-4118599ED17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7C560C-58D0-43A6-B584-A4375A5F3429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2A1F3-B5D5-4221-9D1A-4118599ED1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7C560C-58D0-43A6-B584-A4375A5F3429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2A1F3-B5D5-4221-9D1A-4118599ED17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F7C560C-58D0-43A6-B584-A4375A5F3429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DF2A1F3-B5D5-4221-9D1A-4118599ED179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ru-RU" dirty="0" smtClean="0"/>
              <a:t>          « ОНКОЗАБОТА»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5229200"/>
            <a:ext cx="7406640" cy="1512168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endParaRPr lang="ru-RU" dirty="0" smtClean="0"/>
          </a:p>
          <a:p>
            <a:pPr algn="ctr"/>
            <a:r>
              <a:rPr lang="ru-RU" sz="3200" dirty="0"/>
              <a:t>с</a:t>
            </a:r>
            <a:r>
              <a:rPr lang="ru-RU" sz="3200" dirty="0" smtClean="0"/>
              <a:t>ообщество онкологических пациентов</a:t>
            </a:r>
            <a:endParaRPr lang="ru-RU" sz="32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0" b="12300"/>
          <a:stretch>
            <a:fillRect/>
          </a:stretch>
        </p:blipFill>
        <p:spPr>
          <a:xfrm>
            <a:off x="3411983" y="2076876"/>
            <a:ext cx="3553010" cy="309634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745" y="1955799"/>
            <a:ext cx="3554413" cy="3217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498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 </a:t>
            </a:r>
            <a:endParaRPr lang="ru-RU" dirty="0"/>
          </a:p>
        </p:txBody>
      </p:sp>
      <p:pic>
        <p:nvPicPr>
          <p:cNvPr id="11" name="Рисунок 10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96" b="12296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smtClean="0">
                <a:solidFill>
                  <a:srgbClr val="007033"/>
                </a:solidFill>
                <a:latin typeface="+mj-lt"/>
              </a:rPr>
              <a:t>сообщество онкологических пациентов</a:t>
            </a:r>
            <a:endParaRPr lang="ru-RU" sz="2400" b="1" dirty="0">
              <a:solidFill>
                <a:srgbClr val="007033"/>
              </a:solidFill>
              <a:latin typeface="+mj-lt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0" b="12300"/>
          <a:stretch>
            <a:fillRect/>
          </a:stretch>
        </p:blipFill>
        <p:spPr>
          <a:xfrm>
            <a:off x="827584" y="1144960"/>
            <a:ext cx="4419600" cy="3600400"/>
          </a:xfrm>
          <a:prstGeom prst="rect">
            <a:avLst/>
          </a:prstGeom>
          <a:solidFill>
            <a:schemeClr val="bg2"/>
          </a:solidFill>
          <a:ln w="127000">
            <a:noFill/>
            <a:miter lim="800000"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06180" y="1577008"/>
            <a:ext cx="1518468" cy="31683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72200" y="219012"/>
            <a:ext cx="2310556" cy="15298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24128" y="4947340"/>
            <a:ext cx="2071792" cy="1800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7640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4903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История создания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908720"/>
            <a:ext cx="7528880" cy="5760640"/>
          </a:xfrm>
        </p:spPr>
        <p:txBody>
          <a:bodyPr anchor="ctr">
            <a:normAutofit fontScale="55000" lnSpcReduction="20000"/>
          </a:bodyPr>
          <a:lstStyle/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Ежегодно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4 февраля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в мире отмечается Всемирный День борьбы против рака, учрежденный Международным союзом борьбы против рака. Его главная задача – привлечь внимание общественности к проблеме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онкозаболеваний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, повысить осведомленность людей, призвать к ранней диагностике.</a:t>
            </a: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 3 декабря 2023 года в Тамбовской области зародилось общественное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движение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«ОНКОЗАБОТА»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в состав которого вошли онкологические пациенты , их родственники и неравнодушные к проблеме онкологии представители медицинского сообщества в целях содействия государству, органам здравоохранения и медицинским организациям в создании комплексной доступной системы профилактики, диагностики и лечения  онкологических пациентов. </a:t>
            </a: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 Организатором и администратором общественного движения онкологических пациентов является Макарова Наталия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Юрьевна, которая в настоящее время сама борется с онкологическим заболеванием. Она, в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лице волонтера и равного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консультанта создала чат в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Телеграм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-канале, объединив врачей и пациентов в одном сообществе.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В состав данного сообщества входят волонтеры – врач онколог,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химио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-терапевт,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цитолог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стоматолог, юрист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, дизайнер, социолог и равный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консультант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и пациенты чата с онкологическим диагнозом.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Вступить в сообщество онкологических пациентов можно в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Telegram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канале, перейдя по ссылке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https://t.me/+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z2UEEaZsqtc4NGRi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Администратором группы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пациенту будет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отправлена анкета для заполнения информации о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себе с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дальнейшей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проверкой,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подтверждением  и открытием доступа для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вступления в чат.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2481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800" y="328278"/>
            <a:ext cx="3600400" cy="64008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4000" b="1" dirty="0" smtClean="0"/>
              <a:t>ЦЕЛИ</a:t>
            </a:r>
            <a:endParaRPr lang="ru-RU" sz="4000" b="1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124744"/>
            <a:ext cx="8003232" cy="5328592"/>
          </a:xfrm>
        </p:spPr>
        <p:txBody>
          <a:bodyPr>
            <a:noAutofit/>
          </a:bodyPr>
          <a:lstStyle/>
          <a:p>
            <a:pPr marL="171450" indent="-171450"/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Помощь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пациенту в оказании своевременной медицинской диагностики</a:t>
            </a:r>
          </a:p>
          <a:p>
            <a:pPr marL="171450" indent="-171450"/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М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аршрутизация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пациента на любой стадии диагностики/лечения</a:t>
            </a:r>
          </a:p>
          <a:p>
            <a:pPr marL="171450" indent="-171450"/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Д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оступность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и прозрачность информации 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по стандартам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лечения онкологических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заболеваний</a:t>
            </a:r>
            <a:endParaRPr lang="ru-RU" sz="1800" dirty="0">
              <a:solidFill>
                <a:schemeClr val="accent3">
                  <a:lumMod val="50000"/>
                </a:schemeClr>
              </a:solidFill>
            </a:endParaRPr>
          </a:p>
          <a:p>
            <a:pPr marL="171450" indent="-171450"/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О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формление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и контроль заявок на оказание помощи совместно с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благотворительными фондами в РФ.</a:t>
            </a:r>
          </a:p>
          <a:p>
            <a:pPr marL="171450" indent="-171450"/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П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ривлечение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и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помощь большему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количеству пациентов с онкологическим диагнозом и их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близким, объединив их в одно сообщество и собрав их в одном чате. </a:t>
            </a:r>
            <a:endParaRPr lang="ru-RU" sz="1800" dirty="0">
              <a:solidFill>
                <a:schemeClr val="accent3">
                  <a:lumMod val="50000"/>
                </a:schemeClr>
              </a:solidFill>
            </a:endParaRPr>
          </a:p>
          <a:p>
            <a:pPr marL="171450" indent="-171450"/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В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заимодействие с Министерством здравоохранения,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медицинскими организациями ЦАОП, волонтёрами медиками и неравнодушными к данной проблеме людьми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marL="171450" indent="-171450"/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Разработка и создание информационных материалов в виде социальных брошюр о диспансеризации, видах исследований, необходимых для выявления рака, о маршрутизации пациентов в ЦАОП г. Тамбова и Тамбовской области.</a:t>
            </a:r>
          </a:p>
          <a:p>
            <a:pPr marL="285750" indent="-285750">
              <a:buFontTx/>
              <a:buChar char="-"/>
            </a:pPr>
            <a:endParaRPr lang="ru-RU" sz="1800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577400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43808" y="116632"/>
            <a:ext cx="3456384" cy="93610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ЗАДАЧИ</a:t>
            </a:r>
          </a:p>
          <a:p>
            <a:pPr algn="ctr"/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052736"/>
            <a:ext cx="8219256" cy="5328592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04516D"/>
                </a:solidFill>
              </a:rPr>
              <a:t>Одной из главных задач общественного движения «ОНКОЗАБОТА» является повышение грамотности населения в вопросах здоровья,  сокращение до минимума сроков между подозрением на рак, постановки диагноза до начала лечения согласно международным стандартам. До настоящего времени врачи сталкиваются с тем, что пациенты к ним попадают, когда болезнь уже сильно запущена. </a:t>
            </a:r>
          </a:p>
          <a:p>
            <a:r>
              <a:rPr lang="ru-RU" dirty="0">
                <a:solidFill>
                  <a:srgbClr val="04516D"/>
                </a:solidFill>
              </a:rPr>
              <a:t>Не ждать, не бояться, а незамедлительно идти на обследование – вот к чему должны подтолкнуть население Тамбовской области и г Тамбова,  организуемые совместно с медицинскими специалистами и общественным движением против рака. Это сложная задача, но она выполнима.</a:t>
            </a:r>
          </a:p>
          <a:p>
            <a:r>
              <a:rPr lang="ru-RU" dirty="0">
                <a:solidFill>
                  <a:srgbClr val="04516D"/>
                </a:solidFill>
              </a:rPr>
              <a:t>Ознакомить пациентов с имеющимися благотворительными фондами в РФ, с дальнейшей консультацией по оформлению заявок для оказания необходимой помощи пациенту.</a:t>
            </a:r>
          </a:p>
          <a:p>
            <a:endParaRPr lang="ru-RU" dirty="0">
              <a:solidFill>
                <a:srgbClr val="04516D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5461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8147248" cy="1162050"/>
          </a:xfrm>
        </p:spPr>
        <p:txBody>
          <a:bodyPr/>
          <a:lstStyle/>
          <a:p>
            <a:pPr algn="ctr"/>
            <a:r>
              <a:rPr lang="ru-RU" sz="2400" dirty="0">
                <a:solidFill>
                  <a:schemeClr val="accent2"/>
                </a:solidFill>
              </a:rPr>
              <a:t>«Дорогу осилит идущий»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84784"/>
            <a:ext cx="8219256" cy="620680"/>
          </a:xfrm>
        </p:spPr>
        <p:txBody>
          <a:bodyPr>
            <a:norm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smtClean="0"/>
              <a:t>ОБЩЕСТВЕННОЕ </a:t>
            </a:r>
            <a:r>
              <a:rPr lang="ru-RU" sz="1600" dirty="0"/>
              <a:t>ДВИЖЕНИЕ ПРОТИВ РАКА</a:t>
            </a:r>
          </a:p>
          <a:p>
            <a:pPr algn="ctr"/>
            <a:r>
              <a:rPr lang="ru-RU" sz="1600" b="1" i="1" dirty="0"/>
              <a:t>МЫ в </a:t>
            </a:r>
            <a:r>
              <a:rPr lang="en-US" sz="1600" b="1" i="1" dirty="0"/>
              <a:t>Telegram</a:t>
            </a:r>
            <a:r>
              <a:rPr lang="ru-RU" sz="1600" dirty="0"/>
              <a:t>:  </a:t>
            </a:r>
            <a:r>
              <a:rPr lang="en-US" sz="1600" b="1" i="1" dirty="0"/>
              <a:t>https://t.me/+z2UEEaZsqtc4NGRi</a:t>
            </a:r>
            <a:endParaRPr lang="ru-RU" sz="1600" b="1" i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 algn="ctr">
              <a:buNone/>
            </a:pPr>
            <a:r>
              <a:rPr lang="ru-RU" dirty="0" smtClean="0">
                <a:solidFill>
                  <a:srgbClr val="F96A1B"/>
                </a:solidFill>
              </a:rPr>
              <a:t>Наше сообщество </a:t>
            </a:r>
            <a:r>
              <a:rPr lang="ru-RU" dirty="0">
                <a:solidFill>
                  <a:srgbClr val="F96A1B"/>
                </a:solidFill>
              </a:rPr>
              <a:t>поможет </a:t>
            </a:r>
            <a:r>
              <a:rPr lang="ru-RU" dirty="0" smtClean="0">
                <a:solidFill>
                  <a:srgbClr val="F96A1B"/>
                </a:solidFill>
              </a:rPr>
              <a:t>Вам </a:t>
            </a:r>
            <a:r>
              <a:rPr lang="ru-RU" dirty="0">
                <a:solidFill>
                  <a:srgbClr val="F96A1B"/>
                </a:solidFill>
              </a:rPr>
              <a:t>не </a:t>
            </a:r>
            <a:r>
              <a:rPr lang="ru-RU" dirty="0" smtClean="0">
                <a:solidFill>
                  <a:srgbClr val="F96A1B"/>
                </a:solidFill>
              </a:rPr>
              <a:t>бояться диагностики!</a:t>
            </a:r>
          </a:p>
          <a:p>
            <a:pPr marL="82296" indent="0" algn="ctr">
              <a:buNone/>
            </a:pPr>
            <a:r>
              <a:rPr lang="ru-RU" dirty="0">
                <a:solidFill>
                  <a:srgbClr val="F96A1B"/>
                </a:solidFill>
              </a:rPr>
              <a:t>В</a:t>
            </a:r>
            <a:r>
              <a:rPr lang="ru-RU" dirty="0" smtClean="0">
                <a:solidFill>
                  <a:srgbClr val="F96A1B"/>
                </a:solidFill>
              </a:rPr>
              <a:t>ажно вовремя </a:t>
            </a:r>
            <a:r>
              <a:rPr lang="ru-RU" dirty="0">
                <a:solidFill>
                  <a:srgbClr val="F96A1B"/>
                </a:solidFill>
              </a:rPr>
              <a:t>поставить диагноз и лечить болезнь! </a:t>
            </a:r>
            <a:endParaRPr lang="ru-RU" dirty="0" smtClean="0">
              <a:solidFill>
                <a:srgbClr val="F96A1B"/>
              </a:solidFill>
            </a:endParaRPr>
          </a:p>
          <a:p>
            <a:pPr marL="82296" indent="0" algn="ctr">
              <a:buNone/>
            </a:pPr>
            <a:r>
              <a:rPr lang="ru-RU" dirty="0" smtClean="0">
                <a:solidFill>
                  <a:srgbClr val="F96A1B"/>
                </a:solidFill>
              </a:rPr>
              <a:t>На сегодняшний день наличие </a:t>
            </a:r>
            <a:r>
              <a:rPr lang="ru-RU" dirty="0">
                <a:solidFill>
                  <a:srgbClr val="F96A1B"/>
                </a:solidFill>
              </a:rPr>
              <a:t>лекарственных препаратов </a:t>
            </a:r>
            <a:r>
              <a:rPr lang="ru-RU" dirty="0" smtClean="0">
                <a:solidFill>
                  <a:srgbClr val="F96A1B"/>
                </a:solidFill>
              </a:rPr>
              <a:t>и современного оборудования позволяют </a:t>
            </a:r>
            <a:r>
              <a:rPr lang="ru-RU" dirty="0">
                <a:solidFill>
                  <a:srgbClr val="F96A1B"/>
                </a:solidFill>
              </a:rPr>
              <a:t>комфортно </a:t>
            </a:r>
            <a:r>
              <a:rPr lang="ru-RU" dirty="0" smtClean="0">
                <a:solidFill>
                  <a:srgbClr val="F96A1B"/>
                </a:solidFill>
              </a:rPr>
              <a:t>лечиться и диагностировать заболевание, продолжая </a:t>
            </a:r>
            <a:r>
              <a:rPr lang="ru-RU" dirty="0">
                <a:solidFill>
                  <a:srgbClr val="F96A1B"/>
                </a:solidFill>
              </a:rPr>
              <a:t>жить долго, не смотря на устрашающий диагноз «онкология</a:t>
            </a:r>
            <a:r>
              <a:rPr lang="ru-RU" dirty="0" smtClean="0">
                <a:solidFill>
                  <a:srgbClr val="F96A1B"/>
                </a:solidFill>
              </a:rPr>
              <a:t>»!</a:t>
            </a:r>
          </a:p>
          <a:p>
            <a:pPr marL="82296" indent="0" algn="ctr">
              <a:buNone/>
            </a:pPr>
            <a:r>
              <a:rPr lang="ru-RU" dirty="0">
                <a:solidFill>
                  <a:srgbClr val="F96A1B"/>
                </a:solidFill>
              </a:rPr>
              <a:t>М</a:t>
            </a:r>
            <a:r>
              <a:rPr lang="ru-RU" dirty="0" smtClean="0">
                <a:solidFill>
                  <a:srgbClr val="F96A1B"/>
                </a:solidFill>
              </a:rPr>
              <a:t>ы пройдем вместе с Вами весь путь!</a:t>
            </a:r>
          </a:p>
          <a:p>
            <a:pPr marL="82296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9519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166</TotalTime>
  <Words>527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          « ОНКОЗАБОТА»</vt:lpstr>
      <vt:lpstr> </vt:lpstr>
      <vt:lpstr>История создания</vt:lpstr>
      <vt:lpstr>Презентация PowerPoint</vt:lpstr>
      <vt:lpstr>Презентация PowerPoint</vt:lpstr>
      <vt:lpstr>«Дорогу осилит идущий»</vt:lpstr>
    </vt:vector>
  </TitlesOfParts>
  <Company>ХХХХХХХ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 ОНКОЗАБОТА»</dc:title>
  <dc:creator>Миша</dc:creator>
  <cp:lastModifiedBy>Миша</cp:lastModifiedBy>
  <cp:revision>21</cp:revision>
  <dcterms:created xsi:type="dcterms:W3CDTF">2023-12-20T15:26:24Z</dcterms:created>
  <dcterms:modified xsi:type="dcterms:W3CDTF">2023-12-20T18:13:06Z</dcterms:modified>
</cp:coreProperties>
</file>