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4" r:id="rId7"/>
    <p:sldId id="269" r:id="rId8"/>
    <p:sldId id="261" r:id="rId9"/>
    <p:sldId id="262" r:id="rId10"/>
    <p:sldId id="266" r:id="rId11"/>
    <p:sldId id="270" r:id="rId12"/>
    <p:sldId id="268" r:id="rId13"/>
    <p:sldId id="272" r:id="rId14"/>
    <p:sldId id="271" r:id="rId15"/>
    <p:sldId id="267" r:id="rId16"/>
    <p:sldId id="273" r:id="rId17"/>
    <p:sldId id="274" r:id="rId18"/>
    <p:sldId id="265" r:id="rId19"/>
    <p:sldId id="26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82"/>
    <a:srgbClr val="3C0CB4"/>
    <a:srgbClr val="481FAD"/>
    <a:srgbClr val="242DDA"/>
    <a:srgbClr val="2B4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4B301-39B8-47FB-BD4C-F38CE90CBAAA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44B6-3638-4E96-85BE-F6416CFB8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480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4B301-39B8-47FB-BD4C-F38CE90CBAAA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44B6-3638-4E96-85BE-F6416CFB8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5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4B301-39B8-47FB-BD4C-F38CE90CBAAA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44B6-3638-4E96-85BE-F6416CFB8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10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4B301-39B8-47FB-BD4C-F38CE90CBAAA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44B6-3638-4E96-85BE-F6416CFB8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471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4B301-39B8-47FB-BD4C-F38CE90CBAAA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44B6-3638-4E96-85BE-F6416CFB8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35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4B301-39B8-47FB-BD4C-F38CE90CBAAA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44B6-3638-4E96-85BE-F6416CFB8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992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4B301-39B8-47FB-BD4C-F38CE90CBAAA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44B6-3638-4E96-85BE-F6416CFB8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2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4B301-39B8-47FB-BD4C-F38CE90CBAAA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44B6-3638-4E96-85BE-F6416CFB8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896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4B301-39B8-47FB-BD4C-F38CE90CBAAA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44B6-3638-4E96-85BE-F6416CFB8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58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4B301-39B8-47FB-BD4C-F38CE90CBAAA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44B6-3638-4E96-85BE-F6416CFB8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189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4B301-39B8-47FB-BD4C-F38CE90CBAAA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44B6-3638-4E96-85BE-F6416CFB8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62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4B301-39B8-47FB-BD4C-F38CE90CBAAA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A44B6-3638-4E96-85BE-F6416CFB8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08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35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6152" y="2354902"/>
            <a:ext cx="84033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 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последнее время в России стали активнее общественные 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                               организации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, работающие с особыми детьми и направления </a:t>
            </a:r>
            <a:endParaRPr lang="ru-RU" b="0" i="0" dirty="0" smtClean="0">
              <a:solidFill>
                <a:schemeClr val="accent5">
                  <a:lumMod val="75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ctr"/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их 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работы разные. Однако, родительский запрос гораздо больше, чем могут дать общественники. Из возможностей бесплатно получить услуги профессионального 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аниматора</a:t>
            </a:r>
          </a:p>
          <a:p>
            <a:pPr algn="ctr"/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 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педагогическим образованием, наш проект даёт такую возможность и прививает ребёнку чувство гуманизма, милосердия и добровольности за счёт 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привлечения</a:t>
            </a:r>
          </a:p>
          <a:p>
            <a:pPr algn="ctr"/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его к 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персонажам отождествляющих добро.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22051" y="362007"/>
            <a:ext cx="5516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СОЦИАЛЬНЫЙ ЭФФЕКТ ПРОЕКТА</a:t>
            </a:r>
            <a:endParaRPr lang="ru-RU" sz="2400" b="1" i="0" dirty="0" smtClean="0">
              <a:solidFill>
                <a:schemeClr val="accent5">
                  <a:lumMod val="75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3084" y="955072"/>
            <a:ext cx="10678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Каждый родитель хочет видеть своего ребёнка успешным и самостоятельным, способным самостоятельно принимать решения и отвечать за свои поступки, любить Родину, иметь правильный вектор нравственного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р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азвития будучи взрослым.</a:t>
            </a:r>
            <a:endParaRPr lang="ru-RU" b="0" i="0" dirty="0" smtClean="0">
              <a:solidFill>
                <a:schemeClr val="accent5">
                  <a:lumMod val="75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668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79" y="313509"/>
            <a:ext cx="512934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chemeClr val="accent5">
                    <a:lumMod val="7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ТЫСЯЧИ ПИСЕМ ПРИХОДЯТ КОХОМСКОМУ ДЕДУ МОРОЗУ</a:t>
            </a:r>
          </a:p>
          <a:p>
            <a:r>
              <a:rPr lang="ru-RU" sz="2300" dirty="0" smtClean="0">
                <a:solidFill>
                  <a:schemeClr val="accent5">
                    <a:lumMod val="7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ОТ ДЕТЕЙ ЛНР И ДНР С ПРОСЬБОЙ ПРИЕХАТЬ</a:t>
            </a:r>
          </a:p>
          <a:p>
            <a:r>
              <a:rPr lang="ru-RU" sz="2300" dirty="0" smtClean="0">
                <a:solidFill>
                  <a:schemeClr val="accent5">
                    <a:lumMod val="7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 НИМ В ГОСТИ.</a:t>
            </a:r>
          </a:p>
        </p:txBody>
      </p:sp>
    </p:spTree>
    <p:extLst>
      <p:ext uri="{BB962C8B-B14F-4D97-AF65-F5344CB8AC3E}">
        <p14:creationId xmlns:p14="http://schemas.microsoft.com/office/powerpoint/2010/main" val="3615126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91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69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22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18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16"/>
            <a:ext cx="12192000" cy="68872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9184" y="413570"/>
            <a:ext cx="496519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Цель конкурса: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- Выявить наиболее мотивированных и подготовленных участников проекта «Кохомский Дед Мороз» (амбассадоров КДМ) с целью их поощрения лучших добровольцев страны. </a:t>
            </a:r>
          </a:p>
          <a:p>
            <a:pPr algn="ctr"/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- Конкурс реализуется Организатором при поддержке партнёров Проекта: федеральных органов государственной власти, органов исполнительной власти субъектов Российской Федерации, образовательных и некоммерческих организаций, всероссийских общественных и профессиональных организаций, а также государственных и коммерческих организаций. Целевая аудитория: молодёжь в возрасте от 14 до 35 лет проживающая на территории РФ.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67144" y="5613432"/>
            <a:ext cx="49743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</a:rPr>
              <a:t>ВСЕ ПОДРОБНОСТИ НА САЙТЕ: www.futureinyou.ru с 1 ОКТЯБРЯ 2024 г.</a:t>
            </a:r>
            <a:endParaRPr lang="ru-RU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00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40096" y="1154257"/>
            <a:ext cx="6601968" cy="2902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000" b="1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Серия </a:t>
            </a:r>
            <a:r>
              <a:rPr lang="ru-RU" sz="20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тематических форумов и круглых столов по развитию направлений волонтёрского движения</a:t>
            </a:r>
            <a:r>
              <a:rPr lang="ru-RU" sz="2000" b="1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000" b="1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Участие в форумах и проведение мастер-классов по актёрскому мастерству от Кохомского Деда Мороза.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000" b="1" dirty="0" err="1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Вебинары</a:t>
            </a:r>
            <a:r>
              <a:rPr lang="ru-RU" sz="2000" b="1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по теме «Помощь детям на Донбассе».</a:t>
            </a:r>
            <a:endParaRPr lang="ru-RU" sz="2000" b="1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87952" y="515936"/>
            <a:ext cx="7754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ФОРУМЫ, КРУГЛЫЕ СТОЛЫ И МАСТЕР-КЛАССЫ:</a:t>
            </a:r>
            <a:endParaRPr lang="ru-RU" sz="24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372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11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96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118677"/>
            <a:ext cx="12192000" cy="271266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7868" y="1070254"/>
            <a:ext cx="111175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B82"/>
                </a:solidFill>
              </a:rPr>
              <a:t>Социально-событийный проект «КОХОМСКИЙ ДЕД МОРОЗ» созданный 2002 году имеет уникальный опыт работы с детьми по всей стране. В рамках проекта реализуется работа волонтёров-аниматоров со специально проработанными программами для детей с ОВЗ, детей из многодетных семей и для семей где дети – оказались в тяжёлой жизненной ситуации (в том числе дети, проживающие в зоне боевых действий на Донбассе в рамках отдельной программы проекта «Новый Год в Новые Регионы»). Так же проект поддерживает ветеранов боевых действий и одиноких пожилых граждан.</a:t>
            </a:r>
          </a:p>
          <a:p>
            <a:pPr algn="just"/>
            <a:endParaRPr lang="ru-RU" sz="1600" b="1" dirty="0" smtClean="0">
              <a:solidFill>
                <a:srgbClr val="002B82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002B82"/>
                </a:solidFill>
              </a:rPr>
              <a:t>Круглогодичный формат проекта нацеленный на работу с дет. домами, благотворительными и общественными организациями, хосписами, детскими больницами и т.д. Разработка и внедрение комплексной программы с уникальными методиками и сценариями по сохранению семейных традиций и культурного кода - празднования новогодних и рождественских праздников. Каждый сезон организуется благотворительный сбор подарочного фонда (для приобретения гостинцев и сладких подарков) для последующего их вручения с проведением мероприятий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39888" y="297728"/>
            <a:ext cx="6373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a typeface="Open Sans ExtraBold" pitchFamily="2" charset="0"/>
                <a:cs typeface="Open Sans ExtraBold" pitchFamily="2" charset="0"/>
              </a:rPr>
              <a:t>О ПРОЕКТЕ «КОХОМСКИЙ ДЕД МОРОЗ»</a:t>
            </a:r>
          </a:p>
        </p:txBody>
      </p:sp>
    </p:spTree>
    <p:extLst>
      <p:ext uri="{BB962C8B-B14F-4D97-AF65-F5344CB8AC3E}">
        <p14:creationId xmlns:p14="http://schemas.microsoft.com/office/powerpoint/2010/main" val="2251066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9" name="Прямоугольник 18"/>
          <p:cNvSpPr/>
          <p:nvPr/>
        </p:nvSpPr>
        <p:spPr>
          <a:xfrm>
            <a:off x="330925" y="1143251"/>
            <a:ext cx="11556273" cy="1015663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30925" y="2400210"/>
            <a:ext cx="5704115" cy="2228179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881686" y="496920"/>
            <a:ext cx="6591498" cy="323165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30926" y="1143251"/>
            <a:ext cx="115562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0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Новогодние </a:t>
            </a:r>
            <a:r>
              <a:rPr lang="ru-RU" sz="2000" b="1" i="0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праздники всегда проходят в атмосфере ожидания чуда и исполнения желаний. И кто как не дети наиболее расположены к этому празднику, а потому всегда с нетерпением ждут его и новогоднего чуда.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30730" y="496920"/>
            <a:ext cx="669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АКТУАЛЬНОСТЬ ПРОЕКТА «КОХОМСКИЙ ДЕД МОРОЗ</a:t>
            </a:r>
            <a:r>
              <a:rPr lang="ru-RU" b="1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»</a:t>
            </a:r>
            <a:endParaRPr lang="ru-RU" b="1" dirty="0">
              <a:solidFill>
                <a:srgbClr val="3C0CB4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0927" y="2400210"/>
            <a:ext cx="57041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0" i="0" dirty="0" smtClean="0">
                <a:solidFill>
                  <a:srgbClr val="3C0CB4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Вместе с тем, в реальной жизни чудес гораздо меньше, и часто приходится сталкиваться с огромным количеством несправедливостей, наибольшая из которых, вероятно, детская инвалидность или </a:t>
            </a:r>
            <a:r>
              <a:rPr lang="ru-RU" sz="2000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 целом </a:t>
            </a:r>
            <a:r>
              <a:rPr lang="ru-RU" sz="2000" b="0" i="0" dirty="0" smtClean="0">
                <a:solidFill>
                  <a:srgbClr val="3C0CB4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тяжёлая жизненная ситуация.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30926" y="4860076"/>
            <a:ext cx="5704114" cy="187737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55537" y="5028433"/>
            <a:ext cx="52103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 smtClean="0">
                <a:solidFill>
                  <a:schemeClr val="bg1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 статистике в России </a:t>
            </a:r>
            <a:r>
              <a:rPr lang="ru-RU" b="0" i="0" dirty="0" smtClean="0">
                <a:solidFill>
                  <a:schemeClr val="bg1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боле</a:t>
            </a:r>
          </a:p>
          <a:p>
            <a:pPr algn="ctr"/>
            <a:r>
              <a:rPr lang="ru-RU" b="0" i="0" dirty="0" smtClean="0">
                <a:solidFill>
                  <a:schemeClr val="bg1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1,25 </a:t>
            </a:r>
            <a:r>
              <a:rPr lang="ru-RU" b="0" i="0" dirty="0" smtClean="0">
                <a:solidFill>
                  <a:schemeClr val="bg1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миллионов человек: это дети с ОВЗ в учреждениях дошкольного образования - 517 343 человека (6,8% от общего количества воспитанников).</a:t>
            </a:r>
            <a:endParaRPr lang="ru-RU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753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6304" y="1290228"/>
            <a:ext cx="115828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0" i="0" dirty="0" smtClean="0">
                <a:solidFill>
                  <a:srgbClr val="3C0CB4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Опыт более чем 20 лет показывает, насколько важно для малышей с ОВЗ, детей оказавшихся в тяжёлой жизненной ситуации, ребят находящихся в пунктах временного размещения, детских домах, интернатах и проживающих в </a:t>
            </a:r>
            <a:endParaRPr lang="ru-RU" sz="2000" b="0" i="0" dirty="0" smtClean="0">
              <a:solidFill>
                <a:srgbClr val="3C0CB4"/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r"/>
            <a:r>
              <a:rPr lang="ru-RU" sz="2000" b="0" i="0" dirty="0" smtClean="0">
                <a:solidFill>
                  <a:srgbClr val="3C0CB4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«</a:t>
            </a:r>
            <a:r>
              <a:rPr lang="ru-RU" sz="2000" b="0" i="0" dirty="0" smtClean="0">
                <a:solidFill>
                  <a:srgbClr val="3C0CB4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новых регионах» нашей страны на сколько важно </a:t>
            </a:r>
            <a:r>
              <a:rPr lang="ru-RU" sz="2000" b="0" i="0" dirty="0" smtClean="0">
                <a:solidFill>
                  <a:srgbClr val="3C0CB4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проведение</a:t>
            </a:r>
          </a:p>
          <a:p>
            <a:pPr algn="r"/>
            <a:r>
              <a:rPr lang="ru-RU" sz="2000" b="0" i="0" dirty="0" smtClean="0">
                <a:solidFill>
                  <a:srgbClr val="3C0CB4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новогодних </a:t>
            </a:r>
            <a:r>
              <a:rPr lang="ru-RU" sz="2000" b="0" i="0" dirty="0" smtClean="0">
                <a:solidFill>
                  <a:srgbClr val="3C0CB4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и рождественских праздников </a:t>
            </a:r>
            <a:r>
              <a:rPr lang="ru-RU" sz="2000" b="0" i="0" dirty="0" smtClean="0">
                <a:solidFill>
                  <a:srgbClr val="3C0CB4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для</a:t>
            </a:r>
          </a:p>
          <a:p>
            <a:pPr algn="r"/>
            <a:r>
              <a:rPr lang="ru-RU" sz="2000" b="0" i="0" dirty="0" smtClean="0">
                <a:solidFill>
                  <a:srgbClr val="3C0CB4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их </a:t>
            </a:r>
            <a:r>
              <a:rPr lang="ru-RU" sz="2000" b="0" i="0" dirty="0" smtClean="0">
                <a:solidFill>
                  <a:srgbClr val="3C0CB4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развития и адаптации. </a:t>
            </a:r>
            <a:endParaRPr lang="ru-RU" sz="2000" dirty="0">
              <a:solidFill>
                <a:srgbClr val="3C0CB4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14237" y="3443608"/>
            <a:ext cx="711490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Когда у детей появляется возможность встречи с миром доброты, они, вырастая, становиться более адаптивными, гибкими людьми без ограничений.</a:t>
            </a:r>
          </a:p>
          <a:p>
            <a:pPr algn="r"/>
            <a:endParaRPr lang="ru-RU" sz="2000" dirty="0">
              <a:solidFill>
                <a:srgbClr val="3C0CB4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r"/>
            <a:r>
              <a:rPr lang="ru-RU" sz="2000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Важно, что бы у каждого ребёнка </a:t>
            </a:r>
            <a:r>
              <a:rPr lang="ru-RU" sz="2000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была</a:t>
            </a:r>
          </a:p>
          <a:p>
            <a:pPr algn="r"/>
            <a:r>
              <a:rPr lang="ru-RU" sz="2000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своя </a:t>
            </a:r>
            <a:r>
              <a:rPr lang="ru-RU" sz="2000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традиция объединяющие </a:t>
            </a:r>
            <a:r>
              <a:rPr lang="ru-RU" sz="2000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всю</a:t>
            </a:r>
          </a:p>
          <a:p>
            <a:pPr algn="r"/>
            <a:r>
              <a:rPr lang="ru-RU" sz="2000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семью </a:t>
            </a:r>
            <a:r>
              <a:rPr lang="ru-RU" sz="2000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и </a:t>
            </a:r>
            <a:r>
              <a:rPr lang="ru-RU" sz="2000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благоприятно</a:t>
            </a:r>
          </a:p>
          <a:p>
            <a:pPr algn="r"/>
            <a:r>
              <a:rPr lang="ru-RU" sz="2000" dirty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</a:t>
            </a:r>
            <a:r>
              <a:rPr lang="ru-RU" sz="2000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лияющие</a:t>
            </a:r>
            <a:r>
              <a:rPr lang="ru-RU" sz="2000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ru-RU" sz="2000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на его</a:t>
            </a:r>
          </a:p>
          <a:p>
            <a:pPr algn="r"/>
            <a:r>
              <a:rPr lang="ru-RU" sz="2000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развитие</a:t>
            </a:r>
            <a:r>
              <a:rPr lang="ru-RU" sz="2000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.</a:t>
            </a:r>
            <a:endParaRPr lang="ru-RU" sz="2000" dirty="0">
              <a:solidFill>
                <a:srgbClr val="3C0CB4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65248" y="473761"/>
            <a:ext cx="74615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АКТУАЛЬНОСТЬ ПРОЕКТА «КОХОМСКИЙ ДЕД МОРОЗ»</a:t>
            </a:r>
            <a:endParaRPr lang="ru-RU" sz="2000" b="1" dirty="0">
              <a:solidFill>
                <a:srgbClr val="3C0CB4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704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16"/>
            <a:ext cx="12192000" cy="688721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4976971"/>
            <a:ext cx="12192000" cy="301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818246" y="4972920"/>
            <a:ext cx="2555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ГЕОГРАФИЯ ПРОЕКТА: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80616" y="6034591"/>
            <a:ext cx="8586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B82"/>
                </a:solidFill>
              </a:rPr>
              <a:t>ДНР </a:t>
            </a:r>
            <a:r>
              <a:rPr lang="ru-RU" sz="1200" b="1" dirty="0" smtClean="0">
                <a:solidFill>
                  <a:srgbClr val="C00000"/>
                </a:solidFill>
              </a:rPr>
              <a:t>(г. Донецк, г. Мариуполь, п. </a:t>
            </a:r>
            <a:r>
              <a:rPr lang="ru-RU" sz="1200" b="1" dirty="0" err="1" smtClean="0">
                <a:solidFill>
                  <a:srgbClr val="C00000"/>
                </a:solidFill>
              </a:rPr>
              <a:t>Талаковка</a:t>
            </a:r>
            <a:r>
              <a:rPr lang="ru-RU" sz="1200" b="1" dirty="0" smtClean="0">
                <a:solidFill>
                  <a:srgbClr val="C00000"/>
                </a:solidFill>
              </a:rPr>
              <a:t>, п. Сартана, </a:t>
            </a:r>
            <a:r>
              <a:rPr lang="ru-RU" sz="1200" b="1" dirty="0" err="1" smtClean="0">
                <a:solidFill>
                  <a:srgbClr val="C00000"/>
                </a:solidFill>
              </a:rPr>
              <a:t>пгт</a:t>
            </a:r>
            <a:r>
              <a:rPr lang="ru-RU" sz="1200" b="1" dirty="0" smtClean="0">
                <a:solidFill>
                  <a:srgbClr val="C00000"/>
                </a:solidFill>
              </a:rPr>
              <a:t>. Коммунар, г. Шахтерск, г. Волноваха, г. </a:t>
            </a:r>
            <a:r>
              <a:rPr lang="ru-RU" sz="1200" b="1" dirty="0" err="1" smtClean="0">
                <a:solidFill>
                  <a:srgbClr val="C00000"/>
                </a:solidFill>
              </a:rPr>
              <a:t>Харцынск</a:t>
            </a:r>
            <a:r>
              <a:rPr lang="ru-RU" sz="1200" b="1" dirty="0" smtClean="0">
                <a:solidFill>
                  <a:srgbClr val="C00000"/>
                </a:solidFill>
              </a:rPr>
              <a:t>, г. Авдеевка,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 г. Иловайск, г. Новоазовск, г. Торез). </a:t>
            </a:r>
            <a:r>
              <a:rPr lang="ru-RU" sz="1200" b="1" dirty="0" smtClean="0">
                <a:solidFill>
                  <a:srgbClr val="002B82"/>
                </a:solidFill>
              </a:rPr>
              <a:t>ЛНР </a:t>
            </a:r>
            <a:r>
              <a:rPr lang="ru-RU" sz="1200" b="1" dirty="0" smtClean="0">
                <a:solidFill>
                  <a:srgbClr val="C00000"/>
                </a:solidFill>
              </a:rPr>
              <a:t>(г. Луганск, г. Северодонецк, г. Брянка, г. Алчевск, Беловодск, г. Троицкое,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 г. Краснодон, г. Сватово, г. Счастье). </a:t>
            </a:r>
            <a:r>
              <a:rPr lang="ru-RU" sz="1200" b="1" dirty="0" smtClean="0">
                <a:solidFill>
                  <a:srgbClr val="002B82"/>
                </a:solidFill>
              </a:rPr>
              <a:t>Херсонская область </a:t>
            </a:r>
            <a:r>
              <a:rPr lang="ru-RU" sz="1200" b="1" dirty="0" smtClean="0">
                <a:solidFill>
                  <a:srgbClr val="C00000"/>
                </a:solidFill>
              </a:rPr>
              <a:t>(г. Новотроицкое), </a:t>
            </a:r>
            <a:r>
              <a:rPr lang="ru-RU" sz="1200" b="1" dirty="0" smtClean="0">
                <a:solidFill>
                  <a:srgbClr val="002B82"/>
                </a:solidFill>
              </a:rPr>
              <a:t>Запорожская область </a:t>
            </a:r>
            <a:r>
              <a:rPr lang="ru-RU" sz="1200" b="1" dirty="0" smtClean="0">
                <a:solidFill>
                  <a:srgbClr val="C00000"/>
                </a:solidFill>
              </a:rPr>
              <a:t>(г. Мелитополь).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08752" y="1937431"/>
            <a:ext cx="2630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ЦЕЛЕВАЯ АУДИТОРИЯ:</a:t>
            </a:r>
            <a:endParaRPr lang="ru-RU" sz="1600" dirty="0" smtClean="0">
              <a:solidFill>
                <a:srgbClr val="C00000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53128" y="2315168"/>
            <a:ext cx="7586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Tx/>
              <a:buChar char="-"/>
            </a:pPr>
            <a:r>
              <a:rPr lang="ru-RU" sz="1600" b="1" dirty="0" smtClean="0">
                <a:solidFill>
                  <a:srgbClr val="002B82"/>
                </a:solidFill>
              </a:rPr>
              <a:t>Дети с «ОВЗ» в возрасте от 2 до 18 лет проживающие на</a:t>
            </a:r>
          </a:p>
          <a:p>
            <a:pPr algn="r"/>
            <a:r>
              <a:rPr lang="ru-RU" sz="1600" b="1" dirty="0" smtClean="0">
                <a:solidFill>
                  <a:srgbClr val="002B82"/>
                </a:solidFill>
              </a:rPr>
              <a:t>территории РФ (при условии согласия родителей "законных представителей").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9352" y="5342102"/>
            <a:ext cx="11893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B82"/>
                </a:solidFill>
              </a:rPr>
              <a:t>Ивановская область </a:t>
            </a:r>
            <a:r>
              <a:rPr lang="ru-RU" sz="1200" b="1" dirty="0">
                <a:solidFill>
                  <a:srgbClr val="C00000"/>
                </a:solidFill>
              </a:rPr>
              <a:t>(г. Иваново, г. Кохма, г. Шуя, г. </a:t>
            </a:r>
            <a:r>
              <a:rPr lang="ru-RU" sz="1200" b="1" dirty="0" smtClean="0">
                <a:solidFill>
                  <a:srgbClr val="C00000"/>
                </a:solidFill>
              </a:rPr>
              <a:t>Кинешма, г</a:t>
            </a:r>
            <a:r>
              <a:rPr lang="ru-RU" sz="1200" b="1" dirty="0">
                <a:solidFill>
                  <a:srgbClr val="C00000"/>
                </a:solidFill>
              </a:rPr>
              <a:t>. Приволжск, г. Родники, г. Пучеж, г. Заволжск, г. Тейково</a:t>
            </a:r>
            <a:r>
              <a:rPr lang="ru-RU" sz="1200" b="1" dirty="0" smtClean="0">
                <a:solidFill>
                  <a:srgbClr val="C00000"/>
                </a:solidFill>
              </a:rPr>
              <a:t>), </a:t>
            </a:r>
            <a:r>
              <a:rPr lang="ru-RU" sz="1200" b="1" dirty="0" smtClean="0">
                <a:solidFill>
                  <a:srgbClr val="002B82"/>
                </a:solidFill>
              </a:rPr>
              <a:t>г</a:t>
            </a:r>
            <a:r>
              <a:rPr lang="ru-RU" sz="1200" b="1" dirty="0">
                <a:solidFill>
                  <a:srgbClr val="002B82"/>
                </a:solidFill>
              </a:rPr>
              <a:t>. Москва, Московская область </a:t>
            </a:r>
            <a:r>
              <a:rPr lang="ru-RU" sz="1200" b="1" dirty="0">
                <a:solidFill>
                  <a:srgbClr val="C00000"/>
                </a:solidFill>
              </a:rPr>
              <a:t>(г. Мытищи, г. Химки, г. Нахабино, г. </a:t>
            </a:r>
            <a:r>
              <a:rPr lang="ru-RU" sz="1200" b="1" dirty="0" smtClean="0">
                <a:solidFill>
                  <a:srgbClr val="C00000"/>
                </a:solidFill>
              </a:rPr>
              <a:t>Ногинск, г</a:t>
            </a:r>
            <a:r>
              <a:rPr lang="ru-RU" sz="1200" b="1" dirty="0">
                <a:solidFill>
                  <a:srgbClr val="C00000"/>
                </a:solidFill>
              </a:rPr>
              <a:t>. Электросталь,  г. Пушкино, г. Одинцово)</a:t>
            </a:r>
            <a:r>
              <a:rPr lang="ru-RU" sz="1200" b="1" dirty="0">
                <a:solidFill>
                  <a:srgbClr val="002B82"/>
                </a:solidFill>
              </a:rPr>
              <a:t>, г. </a:t>
            </a:r>
            <a:r>
              <a:rPr lang="ru-RU" sz="1200" b="1" dirty="0" smtClean="0">
                <a:solidFill>
                  <a:srgbClr val="002B82"/>
                </a:solidFill>
              </a:rPr>
              <a:t>Ярославль, г</a:t>
            </a:r>
            <a:r>
              <a:rPr lang="ru-RU" sz="1200" b="1" dirty="0">
                <a:solidFill>
                  <a:srgbClr val="002B82"/>
                </a:solidFill>
              </a:rPr>
              <a:t>. </a:t>
            </a:r>
            <a:r>
              <a:rPr lang="ru-RU" sz="1200" b="1" dirty="0" smtClean="0">
                <a:solidFill>
                  <a:srgbClr val="002B82"/>
                </a:solidFill>
              </a:rPr>
              <a:t>Кострома, Белгородская </a:t>
            </a:r>
            <a:r>
              <a:rPr lang="ru-RU" sz="1200" b="1" dirty="0">
                <a:solidFill>
                  <a:srgbClr val="002B82"/>
                </a:solidFill>
              </a:rPr>
              <a:t>область (г. Белгород, г. Старый Оскол, г. Валуйки), г. Нижний Новгород, </a:t>
            </a:r>
            <a:r>
              <a:rPr lang="ru-RU" sz="1200" b="1" dirty="0" smtClean="0">
                <a:solidFill>
                  <a:srgbClr val="002B82"/>
                </a:solidFill>
              </a:rPr>
              <a:t> </a:t>
            </a:r>
            <a:r>
              <a:rPr lang="ru-RU" sz="1200" b="1" dirty="0" err="1" smtClean="0">
                <a:solidFill>
                  <a:srgbClr val="002B82"/>
                </a:solidFill>
              </a:rPr>
              <a:t>рес</a:t>
            </a:r>
            <a:r>
              <a:rPr lang="ru-RU" sz="1200" b="1" dirty="0">
                <a:solidFill>
                  <a:srgbClr val="002B82"/>
                </a:solidFill>
              </a:rPr>
              <a:t>. Татарстан </a:t>
            </a:r>
            <a:r>
              <a:rPr lang="ru-RU" sz="1200" b="1" dirty="0">
                <a:solidFill>
                  <a:srgbClr val="C00000"/>
                </a:solidFill>
              </a:rPr>
              <a:t>(г. Казань, г. Болгар</a:t>
            </a:r>
            <a:r>
              <a:rPr lang="ru-RU" sz="1200" b="1" dirty="0" smtClean="0">
                <a:solidFill>
                  <a:srgbClr val="C00000"/>
                </a:solidFill>
              </a:rPr>
              <a:t>), </a:t>
            </a:r>
            <a:r>
              <a:rPr lang="ru-RU" sz="1200" b="1" dirty="0" smtClean="0">
                <a:solidFill>
                  <a:srgbClr val="002B82"/>
                </a:solidFill>
              </a:rPr>
              <a:t>Забайкальский </a:t>
            </a:r>
            <a:r>
              <a:rPr lang="ru-RU" sz="1200" b="1" dirty="0">
                <a:solidFill>
                  <a:srgbClr val="002B82"/>
                </a:solidFill>
              </a:rPr>
              <a:t>край, Амурская область </a:t>
            </a:r>
            <a:r>
              <a:rPr lang="ru-RU" sz="1200" b="1" dirty="0">
                <a:solidFill>
                  <a:srgbClr val="C00000"/>
                </a:solidFill>
              </a:rPr>
              <a:t>(г. Благовещенск), </a:t>
            </a:r>
            <a:r>
              <a:rPr lang="ru-RU" sz="1200" b="1" dirty="0" smtClean="0">
                <a:solidFill>
                  <a:srgbClr val="C00000"/>
                </a:solidFill>
              </a:rPr>
              <a:t> </a:t>
            </a:r>
            <a:r>
              <a:rPr lang="ru-RU" sz="1200" b="1" dirty="0" smtClean="0">
                <a:solidFill>
                  <a:srgbClr val="002B82"/>
                </a:solidFill>
              </a:rPr>
              <a:t>г</a:t>
            </a:r>
            <a:r>
              <a:rPr lang="ru-RU" sz="1200" b="1" dirty="0">
                <a:solidFill>
                  <a:srgbClr val="002B82"/>
                </a:solidFill>
              </a:rPr>
              <a:t>. Ростов на Дону, г. Таганрог, Краснодарский край </a:t>
            </a:r>
            <a:r>
              <a:rPr lang="ru-RU" sz="1200" b="1" dirty="0">
                <a:solidFill>
                  <a:srgbClr val="C00000"/>
                </a:solidFill>
              </a:rPr>
              <a:t>(г. Краснодар, г. Сочи).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231136" y="2832374"/>
            <a:ext cx="9808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Tx/>
              <a:buChar char="-"/>
            </a:pPr>
            <a:r>
              <a:rPr lang="ru-RU" sz="1600" b="1" dirty="0">
                <a:solidFill>
                  <a:srgbClr val="C00000"/>
                </a:solidFill>
              </a:rPr>
              <a:t>Дети, оставшиеся без попечения родителей и находящиеся в социальных и медицинских учреждениях, в пунктах временного размещения. (по согласованию с надзорными органами и согласия законных </a:t>
            </a:r>
            <a:r>
              <a:rPr lang="ru-RU" sz="1600" b="1" dirty="0" smtClean="0">
                <a:solidFill>
                  <a:srgbClr val="C00000"/>
                </a:solidFill>
              </a:rPr>
              <a:t>представителей). </a:t>
            </a:r>
            <a:r>
              <a:rPr lang="ru-RU" sz="1600" b="1" dirty="0">
                <a:solidFill>
                  <a:srgbClr val="C00000"/>
                </a:solidFill>
              </a:rPr>
              <a:t>(в возрасте от 2 до 18 лет проживающие на территории РФ</a:t>
            </a:r>
            <a:r>
              <a:rPr lang="ru-RU" sz="1600" b="1" dirty="0" smtClean="0">
                <a:solidFill>
                  <a:srgbClr val="C00000"/>
                </a:solidFill>
              </a:rPr>
              <a:t>).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47872" y="3672515"/>
            <a:ext cx="8491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002B82"/>
                </a:solidFill>
              </a:rPr>
              <a:t>- Многодетные семьи и семьи мобилизованных граждан (проживающие на территории РФ).</a:t>
            </a:r>
            <a:endParaRPr lang="ru-RU" sz="1600" b="1" dirty="0">
              <a:solidFill>
                <a:srgbClr val="002B8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026210"/>
            <a:ext cx="1203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Tx/>
              <a:buChar char="-"/>
            </a:pPr>
            <a:r>
              <a:rPr lang="ru-RU" sz="1600" b="1" dirty="0" smtClean="0">
                <a:solidFill>
                  <a:srgbClr val="C00000"/>
                </a:solidFill>
              </a:rPr>
              <a:t>Дети, проживающие в зоне боевых действий СВО. (от 2 до 18 лет - при условии согласия родителей "законных представителей").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373908"/>
            <a:ext cx="1203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Tx/>
              <a:buChar char="-"/>
            </a:pPr>
            <a:r>
              <a:rPr lang="ru-RU" sz="1600" b="1" dirty="0">
                <a:solidFill>
                  <a:srgbClr val="002B82"/>
                </a:solidFill>
              </a:rPr>
              <a:t>Одинокие пожилые граждане, а так же проживающие в специализированных учреждениях "домах престарелых, хосписах, больницах и т.д." (в том числе и ветераны боевых действий) проживающие на территории РФ.</a:t>
            </a:r>
            <a:endParaRPr lang="ru-RU" sz="1600" b="1" dirty="0">
              <a:solidFill>
                <a:srgbClr val="002B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464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50893" y="1046423"/>
            <a:ext cx="3153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ЦЕЛИ ПРОЕКТА:</a:t>
            </a:r>
            <a:endParaRPr lang="ru-RU" sz="2800" b="1" dirty="0">
              <a:solidFill>
                <a:srgbClr val="C00000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08576" y="1694526"/>
            <a:ext cx="709574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Организовать мероприятия для многодетных семей,</a:t>
            </a:r>
          </a:p>
          <a:p>
            <a:pPr algn="r"/>
            <a:r>
              <a:rPr lang="ru-RU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детей с ОВЗ и детей </a:t>
            </a:r>
            <a:r>
              <a:rPr lang="ru-RU" dirty="0" err="1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ок.т.сж</a:t>
            </a:r>
            <a:r>
              <a:rPr lang="ru-RU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. на территории РФ </a:t>
            </a:r>
          </a:p>
          <a:p>
            <a:pPr algn="r"/>
            <a:r>
              <a:rPr lang="ru-RU" sz="1600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(в том числе ДНР, ЛНР, Херсонская и Запорожская области)</a:t>
            </a:r>
          </a:p>
          <a:p>
            <a:pPr algn="r"/>
            <a:r>
              <a:rPr lang="ru-RU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 средствам выезда Кохомского Деда Мороза и</a:t>
            </a:r>
          </a:p>
          <a:p>
            <a:pPr algn="r"/>
            <a:r>
              <a:rPr lang="ru-RU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команды волонтёров-аниматоров</a:t>
            </a:r>
          </a:p>
          <a:p>
            <a:pPr algn="r"/>
            <a:r>
              <a:rPr lang="ru-RU" dirty="0" smtClean="0">
                <a:solidFill>
                  <a:srgbClr val="3C0CB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прошедшая специальное обучение.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95928" y="3667841"/>
            <a:ext cx="7708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Внедрить и использовать уникальную комплексную методику в рамках сохранения культурного кода и семейных традиций (с привлечением узко-профилированных специалистов) с разработанными сценариями для проведения «Новогодних" и «Рождественских" мероприятий для многодетных семей, детей </a:t>
            </a:r>
            <a:r>
              <a:rPr lang="ru-RU" dirty="0" err="1" smtClean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ок.т.ж.с</a:t>
            </a:r>
            <a:r>
              <a:rPr lang="ru-RU" dirty="0" smtClean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и детей с ОВЗ, а так же пожилых граждан находящихся в хосписах, больницах и домах престарелых.</a:t>
            </a:r>
            <a:endParaRPr lang="ru-RU" dirty="0">
              <a:solidFill>
                <a:srgbClr val="C00000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644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16"/>
            <a:ext cx="12192000" cy="6887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1168" y="758352"/>
            <a:ext cx="5938374" cy="5925911"/>
          </a:xfrm>
          <a:prstGeom prst="rect">
            <a:avLst/>
          </a:prstGeom>
          <a:solidFill>
            <a:srgbClr val="38A4B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01383" y="165461"/>
            <a:ext cx="5461921" cy="6518801"/>
          </a:xfrm>
          <a:prstGeom prst="rect">
            <a:avLst/>
          </a:prstGeom>
          <a:solidFill>
            <a:srgbClr val="38A4BA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747" y="165462"/>
            <a:ext cx="4467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ЗАДАЧИ ПРОЕКТА: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7032" y="905151"/>
            <a:ext cx="5878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</a:t>
            </a:r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проведение заявочного этапа реализации проекта для последующего построения дорожной карты праздничных мероприятий в новогодний сезон. Разработка и внедрение информационного сообщение для благополучателей и участников проекта, в том числе и для участников образовательной программы</a:t>
            </a:r>
            <a:r>
              <a:rPr lang="ru-RU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ru-RU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Tx/>
              <a:buChar char="-"/>
            </a:pPr>
            <a:r>
              <a:rPr lang="ru-RU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сценариев, декораций, звуковое оборудования и эскизы. Заказ и последующий пошив профессиональных костюмов под команды волонтёров-аниматоров.</a:t>
            </a:r>
          </a:p>
          <a:p>
            <a:pPr marL="285750" indent="-285750" algn="just">
              <a:buFontTx/>
              <a:buChar char="-"/>
            </a:pPr>
            <a:endParaRPr lang="ru-RU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Tx/>
              <a:buChar char="-"/>
            </a:pPr>
            <a:r>
              <a:rPr lang="ru-RU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набора и обучение «волонтёров – аниматоров» (помощников Кохомского Деда Мороза) по специально разработанной методике в сфере использования актёрского мастерства и психологических знаний для работы с особенными детьми, детьми с ОВЗ и детьми </a:t>
            </a:r>
            <a:r>
              <a:rPr lang="ru-RU" sz="1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ок.т.ж.с</a:t>
            </a:r>
            <a:r>
              <a:rPr lang="ru-RU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ru-RU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Tx/>
              <a:buChar char="-"/>
            </a:pPr>
            <a:r>
              <a:rPr lang="ru-RU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и проведение выездных мероприятий (точечные и массовые) в рамках проекта в течении всего периода «Новогодних и Рождественских» праздников для целевой аудитории проекта. Развитие творческих способностей детей, поддержка форм семейного воспитания посредством внедрения авторских творческих продуктов на основе участия в традиционных мероприятий.</a:t>
            </a:r>
            <a:endParaRPr lang="ru-RU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6931" y="301752"/>
            <a:ext cx="525369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региональных этапов Всероссийских конкурсов по сохранению семейных и духовно-нравственных ценностей (конкурс «Новогодние открытки в Новые регионы», конкурс «Волшебник года») с подведение итогов на уровне Российской Федерации.</a:t>
            </a:r>
          </a:p>
          <a:p>
            <a:pPr algn="just"/>
            <a:endParaRPr lang="ru-RU" sz="1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Tx/>
              <a:buChar char="-"/>
            </a:pPr>
            <a:r>
              <a:rPr lang="ru-RU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серии тематических форумов и круглых столов по развитию направлений пропаганды и воспитания доброты, милосердия, формирование общей культуры празднования Нового года и Рождества в российских традициях среди детей, подростков и молодёжи, родительской общественности.</a:t>
            </a:r>
          </a:p>
          <a:p>
            <a:pPr marL="285750" indent="-285750" algn="just">
              <a:buFontTx/>
              <a:buChar char="-"/>
            </a:pPr>
            <a:endParaRPr lang="ru-RU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Tx/>
              <a:buChar char="-"/>
            </a:pPr>
            <a:r>
              <a:rPr lang="ru-RU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Распространение информации о ходе реализации проекта, его результатах и предстоящих мероприятиях на официальном сайте, через сообщества в социальных сетях.</a:t>
            </a:r>
          </a:p>
          <a:p>
            <a:pPr marL="285750" indent="-285750" algn="just">
              <a:buFontTx/>
              <a:buChar char="-"/>
            </a:pPr>
            <a:endParaRPr lang="ru-RU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Tx/>
              <a:buChar char="-"/>
            </a:pPr>
            <a:r>
              <a:rPr lang="ru-RU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Подведение итогов конкурсов, образовательной программы и организованных мероприятий для благополучателей. Проведение социальных опросов (анкетирование) среди родителей и законных представителей благополучателей. Анализ работы и её перспективы. Выпуск фоторепортажей, отчёта, презентации о благотворительности проекта.</a:t>
            </a:r>
            <a:endParaRPr lang="ru-RU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3199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172968" y="6397458"/>
            <a:ext cx="2084832" cy="37824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6844" y="4375658"/>
            <a:ext cx="307848" cy="33223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93776" y="3489960"/>
            <a:ext cx="307848" cy="33223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304544" y="2764388"/>
            <a:ext cx="780288" cy="31713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41648" y="3096768"/>
            <a:ext cx="438912" cy="36576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773424" y="2118360"/>
            <a:ext cx="1027176" cy="32308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565648" y="1462762"/>
            <a:ext cx="1063752" cy="36603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703320" y="868680"/>
            <a:ext cx="530352" cy="28346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3736" y="785582"/>
            <a:ext cx="693115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Проведено в сезон более </a:t>
            </a:r>
            <a:r>
              <a:rPr lang="ru-RU" sz="2400" b="0" i="0" dirty="0" smtClean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760</a:t>
            </a:r>
            <a:r>
              <a:rPr lang="ru-RU" sz="20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ru-RU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выходов Кохомского Деда Мороза.</a:t>
            </a:r>
          </a:p>
          <a:p>
            <a:pPr marL="285750" indent="-285750">
              <a:buFontTx/>
              <a:buChar char="-"/>
            </a:pPr>
            <a:r>
              <a:rPr lang="ru-RU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Поздравлено и вручено подарков более </a:t>
            </a:r>
            <a:r>
              <a:rPr lang="ru-RU" sz="2400" b="0" i="0" dirty="0" smtClean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41 500 </a:t>
            </a:r>
            <a:r>
              <a:rPr lang="ru-RU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человек за период 2023-2024 г. г.</a:t>
            </a:r>
          </a:p>
          <a:p>
            <a:pPr marL="285750" indent="-285750">
              <a:buFontTx/>
              <a:buChar char="-"/>
            </a:pPr>
            <a:r>
              <a:rPr lang="ru-RU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Поздравлено в ДНР и ЛНР </a:t>
            </a:r>
            <a:r>
              <a:rPr lang="ru-RU" sz="2400" b="0" i="0" dirty="0" smtClean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16 000 </a:t>
            </a:r>
            <a:r>
              <a:rPr lang="ru-RU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человек.</a:t>
            </a:r>
          </a:p>
          <a:p>
            <a:pPr marL="285750" indent="-285750">
              <a:buFontTx/>
              <a:buChar char="-"/>
            </a:pPr>
            <a:r>
              <a:rPr lang="ru-RU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Проведён Всероссийский конкурс открыток – более </a:t>
            </a:r>
            <a:r>
              <a:rPr lang="ru-RU" sz="2400" b="0" i="0" dirty="0" smtClean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4822</a:t>
            </a:r>
            <a:r>
              <a:rPr lang="ru-RU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участников.</a:t>
            </a:r>
          </a:p>
          <a:p>
            <a:pPr marL="285750" indent="-285750">
              <a:buFontTx/>
              <a:buChar char="-"/>
            </a:pPr>
            <a:r>
              <a:rPr lang="ru-RU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Обучено и вовлечено более </a:t>
            </a:r>
            <a:r>
              <a:rPr lang="ru-RU" sz="2400" b="0" i="0" dirty="0" smtClean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73</a:t>
            </a:r>
            <a:r>
              <a:rPr lang="ru-RU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волонтёра.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7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с</a:t>
            </a:r>
            <a:r>
              <a:rPr lang="ru-RU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формированных команд действующих на территории реализации проекта в сезон.</a:t>
            </a:r>
          </a:p>
          <a:p>
            <a:pPr marL="285750" indent="-285750">
              <a:buFontTx/>
              <a:buChar char="-"/>
            </a:pPr>
            <a:endParaRPr lang="ru-RU" sz="1600" b="0" i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457200" indent="-457200">
              <a:buFontTx/>
              <a:buChar char="-"/>
            </a:pPr>
            <a:r>
              <a:rPr lang="ru-RU" sz="2400" b="0" i="0" dirty="0" smtClean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5</a:t>
            </a:r>
            <a:r>
              <a:rPr lang="ru-RU" sz="2400" b="0" i="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ru-RU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добровольческих резиденций </a:t>
            </a:r>
          </a:p>
          <a:p>
            <a:r>
              <a:rPr lang="ru-RU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«Кохомского Деда Мороза» (г. Кохма, </a:t>
            </a:r>
          </a:p>
          <a:p>
            <a:r>
              <a:rPr lang="ru-RU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г. Иваново, г. Москва, г. Мариуполь,</a:t>
            </a:r>
          </a:p>
          <a:p>
            <a:r>
              <a:rPr lang="ru-RU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г. Чита).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98982" y="307849"/>
            <a:ext cx="4229043" cy="36933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КОЛИЧЕСТВЕННЫЕ ПОКАЗАТЕЛИ: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3736" y="5648452"/>
            <a:ext cx="5184648" cy="12054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 НОВОГОДНЕМУ СЕЗОНУ 2024 –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2025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г.г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.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ПРЕДПОЛАГАЕТСЯ</a:t>
            </a:r>
          </a:p>
          <a:p>
            <a:pPr algn="ctr">
              <a:spcAft>
                <a:spcPts val="1000"/>
              </a:spcAft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ПОЗДРАВИТЬ НЕ МЕНЕЕ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43 </a:t>
            </a:r>
            <a:r>
              <a:rPr lang="ru-RU" sz="2800" dirty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000 ЧЕЛ. 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07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449824" y="3940149"/>
            <a:ext cx="6611112" cy="214975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3672" y="2728927"/>
            <a:ext cx="7827264" cy="118748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621024" y="1546513"/>
            <a:ext cx="8439912" cy="115867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63040" y="877596"/>
            <a:ext cx="10597896" cy="65024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800867" y="308394"/>
            <a:ext cx="6590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КАЧЕСТВЕННЫЕ </a:t>
            </a:r>
            <a:r>
              <a:rPr lang="ru-RU" sz="2400" b="1" dirty="0" smtClean="0">
                <a:solidFill>
                  <a:srgbClr val="00206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ПОКАЗАТЕЛИ ПРОЕКТА:</a:t>
            </a:r>
            <a:endParaRPr lang="ru-RU" sz="2400" dirty="0">
              <a:solidFill>
                <a:srgbClr val="002060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21024" y="1533667"/>
            <a:ext cx="8293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b="1" dirty="0" smtClean="0">
                <a:solidFill>
                  <a:srgbClr val="002B82"/>
                </a:solidFill>
              </a:rPr>
              <a:t>Организация мероприятий в "новых регионах" подготовленными волонтёрами-аниматорами с учётом культурных традиций регионов. Планируется организация поздравлений для 20 000 детей, проживающих в новых регионах РФ с вручением сладкого подарка.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33672" y="2739820"/>
            <a:ext cx="768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B82"/>
                </a:solidFill>
              </a:rPr>
              <a:t>Формирование патриотических чувств у детей с ОВЗ и детей оказавшимся в тяжёлой жизненной ситуации. Планируется провести соц. опрос по окончанию мероприятий на выявление духовно-нравственного развития ребёнка в условиях привлечения их к культурным традициям.</a:t>
            </a:r>
            <a:endParaRPr lang="ru-RU" b="1" dirty="0">
              <a:solidFill>
                <a:srgbClr val="002B8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68696" y="4047686"/>
            <a:ext cx="6345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B82"/>
                </a:solidFill>
              </a:rPr>
              <a:t>Развитие аниматорской и добровольческой деятельности в рамках реализации культурных традиций РФ. Планируется обучить в два основных этапа (осень-весна) около 100 волонтёров - аниматоров по средствам образовательной программы (более 26 </a:t>
            </a:r>
            <a:r>
              <a:rPr lang="ru-RU" b="1" dirty="0" err="1" smtClean="0">
                <a:solidFill>
                  <a:srgbClr val="002B82"/>
                </a:solidFill>
              </a:rPr>
              <a:t>академ</a:t>
            </a:r>
            <a:r>
              <a:rPr lang="ru-RU" b="1" dirty="0" smtClean="0">
                <a:solidFill>
                  <a:srgbClr val="002B82"/>
                </a:solidFill>
              </a:rPr>
              <a:t>-часа) с привлечением специалистов в области культуры, театрального искусства, проектных технологий, педагогики, психологии и т.д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63040" y="883421"/>
            <a:ext cx="10451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b="1" dirty="0" smtClean="0">
                <a:solidFill>
                  <a:srgbClr val="002B82"/>
                </a:solidFill>
              </a:rPr>
              <a:t>Привлечение многодетных семей, детей с ОВЗ, детей оказавшихся в тяжёлой жизненной ситуации к традициям празднования новогодних и рождественских праздников на территории РФ.</a:t>
            </a:r>
            <a:endParaRPr lang="ru-RU" b="1" dirty="0" smtClean="0">
              <a:solidFill>
                <a:srgbClr val="002B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219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1671</Words>
  <Application>Microsoft Office PowerPoint</Application>
  <PresentationFormat>Широкоэкранный</PresentationFormat>
  <Paragraphs>94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Open Sans ExtraBold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MSI</dc:creator>
  <cp:lastModifiedBy>MSI</cp:lastModifiedBy>
  <cp:revision>25</cp:revision>
  <dcterms:created xsi:type="dcterms:W3CDTF">2024-04-17T23:11:19Z</dcterms:created>
  <dcterms:modified xsi:type="dcterms:W3CDTF">2024-04-18T17:56:44Z</dcterms:modified>
</cp:coreProperties>
</file>