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40" r:id="rId1"/>
  </p:sldMasterIdLst>
  <p:notesMasterIdLst>
    <p:notesMasterId r:id="rId8"/>
  </p:notesMasterIdLst>
  <p:sldIdLst>
    <p:sldId id="268" r:id="rId2"/>
    <p:sldId id="282" r:id="rId3"/>
    <p:sldId id="263" r:id="rId4"/>
    <p:sldId id="283" r:id="rId5"/>
    <p:sldId id="270" r:id="rId6"/>
    <p:sldId id="265" r:id="rId7"/>
  </p:sldIdLst>
  <p:sldSz cx="12192000" cy="6858000"/>
  <p:notesSz cx="6858000" cy="9144000"/>
  <p:embeddedFontLst>
    <p:embeddedFont>
      <p:font typeface="Arial Black" panose="020B0A04020102020204" pitchFamily="34" charset="0"/>
      <p:bold r:id="rId9"/>
    </p:embeddedFont>
    <p:embeddedFont>
      <p:font typeface="Wingdings 3" panose="05040102010807070707" pitchFamily="18" charset="2"/>
      <p:regular r:id="rId10"/>
    </p:embeddedFont>
    <p:embeddedFont>
      <p:font typeface="Bahnschrift SemiBold" panose="020B0502040204020203" pitchFamily="34" charset="0"/>
      <p:bold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Trebuchet MS" panose="020B0603020202020204" pitchFamily="34" charset="0"/>
      <p:regular r:id="rId16"/>
      <p:bold r:id="rId17"/>
      <p:italic r:id="rId18"/>
      <p:boldItalic r:id="rId19"/>
    </p:embeddedFont>
    <p:embeddedFont>
      <p:font typeface="Bahnschrift Condensed" panose="020B0502040204020203" pitchFamily="34" charset="0"/>
      <p:regular r:id="rId20"/>
      <p:bold r:id="rId21"/>
    </p:embeddedFont>
    <p:embeddedFont>
      <p:font typeface="Bahnschrift SemiLight Condensed" panose="020B0502040204020203" pitchFamily="34" charset="0"/>
      <p:regular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0" roundtripDataSignature="AMtx7mi9UBovmY4iNpKhDI8WJPxHsutLb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13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40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font" Target="fonts/font14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829891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ru-RU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4073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644916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01593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547273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3128608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9751357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094264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582316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606802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193005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431714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01500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907584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63019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5568706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87740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25083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1752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5534" y="5780782"/>
            <a:ext cx="11941791" cy="58477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endParaRPr lang="ru-RU" sz="3200" b="1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36796" y="154000"/>
            <a:ext cx="7816562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             </a:t>
            </a: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5534"/>
            <a:ext cx="12191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34" y="1015320"/>
            <a:ext cx="5882184" cy="463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185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4400" y="383817"/>
            <a:ext cx="11081981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B050"/>
                </a:solidFill>
                <a:latin typeface="Bahnschrift SemiBold" panose="020B0502040204020203" pitchFamily="34" charset="0"/>
              </a:rPr>
              <a:t>Проект «Мы не забыли» </a:t>
            </a:r>
            <a:r>
              <a:rPr lang="ru-RU" sz="1600" dirty="0">
                <a:latin typeface="Bahnschrift SemiBold" panose="020B0502040204020203" pitchFamily="34" charset="0"/>
              </a:rPr>
              <a:t>представляет собой комплекс мероприятий, направленных на развитие и поддержку патриотического воспитания среди подростков и молодежи Ладушкинского городского округа, привитие патриотического духа и любви к Родине, формированию знаний об истории. Развитие волонтерского движения. </a:t>
            </a:r>
          </a:p>
          <a:p>
            <a:r>
              <a:rPr lang="ru-RU" sz="1600" dirty="0">
                <a:latin typeface="Bahnschrift SemiBold" panose="020B0502040204020203" pitchFamily="34" charset="0"/>
              </a:rPr>
              <a:t>     В период реализации проекта был  реализован комплекс патриотических мероприятий для подростков и молодежи по четырем направлениям:</a:t>
            </a:r>
          </a:p>
          <a:p>
            <a:r>
              <a:rPr lang="ru-RU" sz="1600" dirty="0">
                <a:latin typeface="Bahnschrift SemiBold" panose="020B0502040204020203" pitchFamily="34" charset="0"/>
              </a:rPr>
              <a:t> 1. Познавательные мероприятия (вечера-памяти, беседы, интеллектуальные игры, часы памяти, уроки мужества, </a:t>
            </a:r>
            <a:r>
              <a:rPr lang="ru-RU" sz="1600" dirty="0" err="1">
                <a:latin typeface="Bahnschrift SemiBold" panose="020B0502040204020203" pitchFamily="34" charset="0"/>
              </a:rPr>
              <a:t>квесты</a:t>
            </a:r>
            <a:r>
              <a:rPr lang="ru-RU" sz="1600" dirty="0">
                <a:latin typeface="Bahnschrift SemiBold" panose="020B0502040204020203" pitchFamily="34" charset="0"/>
              </a:rPr>
              <a:t> и др.) </a:t>
            </a:r>
          </a:p>
          <a:p>
            <a:endParaRPr lang="ru-RU" sz="1600" dirty="0">
              <a:latin typeface="Bahnschrift SemiBold" panose="020B0502040204020203" pitchFamily="34" charset="0"/>
            </a:endParaRPr>
          </a:p>
          <a:p>
            <a:r>
              <a:rPr lang="ru-RU" sz="1600" dirty="0">
                <a:latin typeface="Bahnschrift SemiBold" panose="020B0502040204020203" pitchFamily="34" charset="0"/>
              </a:rPr>
              <a:t>2. Мероприятия к знаменательным датам ( День гибели Героя СССР И.М. Ладушкина, День Штурма Кенигсберга, День снятия блокады Ленинграда, Битва за Сталинград, 9 мая и др.),</a:t>
            </a:r>
          </a:p>
          <a:p>
            <a:endParaRPr lang="ru-RU" sz="1600" dirty="0">
              <a:latin typeface="Bahnschrift SemiBold" panose="020B0502040204020203" pitchFamily="34" charset="0"/>
            </a:endParaRPr>
          </a:p>
          <a:p>
            <a:r>
              <a:rPr lang="ru-RU" sz="1600" dirty="0">
                <a:latin typeface="Bahnschrift SemiBold" panose="020B0502040204020203" pitchFamily="34" charset="0"/>
              </a:rPr>
              <a:t>3. Адресная помощь ветеранам Великой Отечественной Войны, </a:t>
            </a:r>
          </a:p>
          <a:p>
            <a:r>
              <a:rPr lang="ru-RU" sz="1600" dirty="0">
                <a:latin typeface="Bahnschrift SemiBold" panose="020B0502040204020203" pitchFamily="34" charset="0"/>
              </a:rPr>
              <a:t>приравненным к ним, ветеранам становления </a:t>
            </a:r>
          </a:p>
          <a:p>
            <a:r>
              <a:rPr lang="ru-RU" sz="1600" dirty="0">
                <a:latin typeface="Bahnschrift SemiBold" panose="020B0502040204020203" pitchFamily="34" charset="0"/>
              </a:rPr>
              <a:t>Калининградской области проживающих на территории МО </a:t>
            </a:r>
          </a:p>
          <a:p>
            <a:r>
              <a:rPr lang="ru-RU" sz="1600" dirty="0">
                <a:latin typeface="Bahnschrift SemiBold" panose="020B0502040204020203" pitchFamily="34" charset="0"/>
              </a:rPr>
              <a:t>«Ладушкинский городской округ»</a:t>
            </a:r>
          </a:p>
          <a:p>
            <a:endParaRPr lang="ru-RU" sz="1600" dirty="0">
              <a:latin typeface="Bahnschrift SemiBold" panose="020B0502040204020203" pitchFamily="34" charset="0"/>
            </a:endParaRPr>
          </a:p>
          <a:p>
            <a:r>
              <a:rPr lang="ru-RU" sz="1600" dirty="0">
                <a:latin typeface="Bahnschrift SemiBold" panose="020B0502040204020203" pitchFamily="34" charset="0"/>
              </a:rPr>
              <a:t> 4.Субботники на памятниках и Мемориале в г. Ладушкин   </a:t>
            </a:r>
          </a:p>
          <a:p>
            <a:r>
              <a:rPr lang="ru-RU" sz="1600" dirty="0">
                <a:latin typeface="Bahnschrift SemiBold" panose="020B0502040204020203" pitchFamily="34" charset="0"/>
              </a:rPr>
              <a:t>     </a:t>
            </a:r>
          </a:p>
          <a:p>
            <a:r>
              <a:rPr lang="ru-RU" sz="1600" dirty="0">
                <a:latin typeface="Bahnschrift SemiBold" panose="020B0502040204020203" pitchFamily="34" charset="0"/>
              </a:rPr>
              <a:t>За период </a:t>
            </a:r>
            <a:r>
              <a:rPr lang="ru-RU" sz="1600" dirty="0" smtClean="0">
                <a:latin typeface="Bahnschrift SemiBold" panose="020B0502040204020203" pitchFamily="34" charset="0"/>
              </a:rPr>
              <a:t>01.10.2023 </a:t>
            </a:r>
            <a:r>
              <a:rPr lang="ru-RU" sz="1600" dirty="0">
                <a:latin typeface="Bahnschrift SemiBold" panose="020B0502040204020203" pitchFamily="34" charset="0"/>
              </a:rPr>
              <a:t>по настоящее время, в  рамках проекта</a:t>
            </a:r>
          </a:p>
          <a:p>
            <a:r>
              <a:rPr lang="ru-RU" sz="1600" dirty="0">
                <a:latin typeface="Bahnschrift SemiBold" panose="020B0502040204020203" pitchFamily="34" charset="0"/>
              </a:rPr>
              <a:t>проведено более 50 мероприятий , участниками которых стали </a:t>
            </a:r>
          </a:p>
          <a:p>
            <a:r>
              <a:rPr lang="ru-RU" sz="1600" dirty="0">
                <a:latin typeface="Bahnschrift SemiBold" panose="020B0502040204020203" pitchFamily="34" charset="0"/>
              </a:rPr>
              <a:t>Подростки и молодежь в возрасте</a:t>
            </a:r>
          </a:p>
          <a:p>
            <a:r>
              <a:rPr lang="ru-RU" sz="1600" dirty="0">
                <a:latin typeface="Bahnschrift SemiBold" panose="020B0502040204020203" pitchFamily="34" charset="0"/>
              </a:rPr>
              <a:t>от 14 до 30 лет (более 500 человек), а также ветераны  г. Ладушкина.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528" y="3166281"/>
            <a:ext cx="5254388" cy="3691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3513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81883"/>
            <a:ext cx="2519761" cy="141577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  проекте:</a:t>
            </a:r>
          </a:p>
          <a:p>
            <a:pPr algn="ctr"/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4733" y="606515"/>
            <a:ext cx="950255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n/>
                <a:solidFill>
                  <a:schemeClr val="accent3"/>
                </a:solidFill>
              </a:rPr>
              <a:t/>
            </a:r>
            <a:br>
              <a:rPr lang="ru-RU" sz="3200" b="1" dirty="0">
                <a:ln/>
                <a:solidFill>
                  <a:schemeClr val="accent3"/>
                </a:solidFill>
              </a:rPr>
            </a:br>
            <a:endParaRPr lang="ru-RU" sz="3200" b="1" dirty="0">
              <a:ln/>
              <a:solidFill>
                <a:schemeClr val="accent3"/>
              </a:solidFill>
            </a:endParaRPr>
          </a:p>
        </p:txBody>
      </p:sp>
      <p:sp>
        <p:nvSpPr>
          <p:cNvPr id="5" name="Прямоугольник с одним вырезанным углом 4"/>
          <p:cNvSpPr/>
          <p:nvPr/>
        </p:nvSpPr>
        <p:spPr>
          <a:xfrm>
            <a:off x="2886372" y="5401849"/>
            <a:ext cx="6155398" cy="1383322"/>
          </a:xfrm>
          <a:prstGeom prst="snip1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/>
          </a:p>
          <a:p>
            <a:pPr algn="ctr"/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-679787" y="3958115"/>
            <a:ext cx="554316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n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3200" b="1" cap="none" spc="0" dirty="0">
              <a:ln/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3711893"/>
            <a:ext cx="1495922" cy="13542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endParaRPr lang="ru-RU" sz="2800" b="1" dirty="0">
              <a:ln/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964070" y="416959"/>
            <a:ext cx="6182848" cy="25545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Сохранение исторической правды, воспитание чувства патриотизма, укрепление нравственно-духовных ценностей среди молодежи и подростков от привития любви к семье, ближнему, своей малой Родине до формирования чувства ответственности за будущее страны и человечества.</a:t>
            </a:r>
          </a:p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Развитие волонтерских объединений на территории Ладушкина 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5083" y="416959"/>
            <a:ext cx="5918987" cy="32316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-Воспитание гражданственности и патриотизма, сохранение живой памяти поколений;</a:t>
            </a:r>
          </a:p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-Создание условий для позитивной творческой и общественно-значимой самореализации молодых людей, поддержка молодежных инициатив;</a:t>
            </a:r>
          </a:p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Формирование действенной любви к Родине, стремление трудиться на ее благо;</a:t>
            </a:r>
          </a:p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-Развитие у детей и подростков потребности активного участия в деятельности на благо России.</a:t>
            </a:r>
          </a:p>
          <a:p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90843" y="702564"/>
            <a:ext cx="8139779" cy="13542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endParaRPr lang="ru-RU" sz="2800" b="1" dirty="0">
              <a:ln/>
              <a:solidFill>
                <a:schemeClr val="accent2">
                  <a:lumMod val="75000"/>
                </a:schemeClr>
              </a:solidFill>
              <a:latin typeface="Bahnschrift SemiLight Condensed" panose="020B0502040204020203" pitchFamily="34" charset="0"/>
            </a:endParaRPr>
          </a:p>
          <a:p>
            <a:pPr algn="ctr"/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9717" y="5450830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4" y="3251332"/>
            <a:ext cx="5918985" cy="3594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4070" y="2971503"/>
            <a:ext cx="6227930" cy="3363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-1" y="6199625"/>
            <a:ext cx="12192001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Целевая аудитория:  м</a:t>
            </a:r>
            <a:r>
              <a:rPr lang="ru-RU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олодежь 14-30 лет</a:t>
            </a:r>
          </a:p>
        </p:txBody>
      </p:sp>
    </p:spTree>
    <p:extLst>
      <p:ext uri="{BB962C8B-B14F-4D97-AF65-F5344CB8AC3E}">
        <p14:creationId xmlns:p14="http://schemas.microsoft.com/office/powerpoint/2010/main" val="22952661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7110484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B050"/>
                </a:solidFill>
              </a:rPr>
              <a:t>Партнеры проекта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-1" y="523220"/>
            <a:ext cx="7110485" cy="14773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800" dirty="0"/>
              <a:t>Ладушкинский городской  Центр Культуры </a:t>
            </a:r>
          </a:p>
          <a:p>
            <a:r>
              <a:rPr lang="ru-RU" sz="1800" dirty="0"/>
              <a:t>    Досуга и Спорта;</a:t>
            </a:r>
          </a:p>
          <a:p>
            <a:pPr marL="285750" indent="-285750">
              <a:buFontTx/>
              <a:buChar char="-"/>
            </a:pPr>
            <a:r>
              <a:rPr lang="ru-RU" sz="1800" dirty="0"/>
              <a:t>Администрация МО «Ладушкинский городской округ»;</a:t>
            </a:r>
          </a:p>
          <a:p>
            <a:pPr marL="285750" indent="-285750">
              <a:buFontTx/>
              <a:buChar char="-"/>
            </a:pPr>
            <a:r>
              <a:rPr lang="ru-RU" sz="1800" dirty="0" err="1"/>
              <a:t>Ладушкинское</a:t>
            </a:r>
            <a:r>
              <a:rPr lang="ru-RU" sz="1800" dirty="0"/>
              <a:t> отделение детско-молодежного движения</a:t>
            </a:r>
          </a:p>
          <a:p>
            <a:r>
              <a:rPr lang="ru-RU" sz="1800" dirty="0"/>
              <a:t>   «Здоровое поколение».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000548"/>
            <a:ext cx="7110485" cy="4973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6096000" y="3534013"/>
            <a:ext cx="6096000" cy="332398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Перспектива развития и </a:t>
            </a:r>
          </a:p>
          <a:p>
            <a:pPr algn="ctr"/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потенциал проекта</a:t>
            </a:r>
          </a:p>
          <a:p>
            <a:r>
              <a:rPr lang="ru-RU" sz="1800" dirty="0">
                <a:latin typeface="+mj-lt"/>
                <a:cs typeface="Times New Roman" panose="02020603050405020304" pitchFamily="18" charset="0"/>
              </a:rPr>
              <a:t>Реализация проекта привела к качественным изменениям, усилению интереса к истории и культуре своей Родины, формированию у подростков и молодежи чувства патриотизма. Были разработаны и апробированы мероприятия, выявлены самые эффективные и использованы в дальнейшей работе. Создана фотовыставка «Мой прадедушка – герой!» и передана в городской музей. </a:t>
            </a:r>
          </a:p>
          <a:p>
            <a:r>
              <a:rPr lang="ru-RU" sz="1800" dirty="0">
                <a:latin typeface="+mj-lt"/>
                <a:cs typeface="Times New Roman" panose="02020603050405020304" pitchFamily="18" charset="0"/>
              </a:rPr>
              <a:t>Увеличилось количество волонтеров.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7" t="21441" r="8899" b="21053"/>
          <a:stretch/>
        </p:blipFill>
        <p:spPr>
          <a:xfrm>
            <a:off x="5882185" y="0"/>
            <a:ext cx="6309815" cy="3542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96114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10938" y="313272"/>
            <a:ext cx="7847462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endParaRPr lang="ru-RU" sz="3200" b="1" dirty="0">
              <a:ln/>
              <a:solidFill>
                <a:schemeClr val="accent2">
                  <a:lumMod val="75000"/>
                </a:schemeClr>
              </a:solidFill>
              <a:latin typeface="Bahnschrift SemiLight Condensed" panose="020B0502040204020203" pitchFamily="34" charset="0"/>
            </a:endParaRPr>
          </a:p>
          <a:p>
            <a:pPr algn="ctr"/>
            <a:r>
              <a:rPr lang="ru-RU" sz="3600" b="1" dirty="0">
                <a:ln/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ru-RU" sz="3600" b="1" cap="none" spc="0" dirty="0">
              <a:ln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45560"/>
            <a:ext cx="12192000" cy="73250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2000" b="1" dirty="0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Количественные показатели:</a:t>
            </a:r>
          </a:p>
          <a:p>
            <a:r>
              <a:rPr lang="ru-RU" sz="1800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проекта  проведено более  50 творческих и памятных мероприятий в год ,</a:t>
            </a:r>
          </a:p>
          <a:p>
            <a:r>
              <a:rPr lang="ru-RU" sz="1800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направленных на патриотическое воспитание молодежи. </a:t>
            </a:r>
          </a:p>
          <a:p>
            <a:r>
              <a:rPr lang="ru-RU" sz="1800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участие в реализации мероприятий проекта приняли</a:t>
            </a:r>
          </a:p>
          <a:p>
            <a:r>
              <a:rPr lang="ru-RU" sz="1800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500  молодых людей в год. </a:t>
            </a:r>
          </a:p>
          <a:p>
            <a:endParaRPr lang="ru-RU" sz="1800" dirty="0">
              <a:ln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ln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ln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ln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ln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ln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ln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n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n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n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n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n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n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n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n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n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n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n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n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n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n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n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n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7338" y="4424544"/>
            <a:ext cx="12041874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2788" y="4726794"/>
            <a:ext cx="7833001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ru-RU" sz="2000" dirty="0">
              <a:solidFill>
                <a:schemeClr val="bg2">
                  <a:lumMod val="2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4726794"/>
            <a:ext cx="12192001" cy="236988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</a:t>
            </a:r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Качественные показатели:</a:t>
            </a:r>
          </a:p>
          <a:p>
            <a:pPr algn="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качества работы волонтерского движения;</a:t>
            </a:r>
          </a:p>
          <a:p>
            <a:pPr marL="285750" indent="-285750" algn="r">
              <a:buFontTx/>
              <a:buChar char="-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 условий жизни ветеранов ВОВ проживающих на территории </a:t>
            </a:r>
          </a:p>
          <a:p>
            <a:pPr algn="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Ладушкинского городского округа;</a:t>
            </a:r>
          </a:p>
          <a:p>
            <a:pPr marL="285750" indent="-285750" algn="r">
              <a:buFontTx/>
              <a:buChar char="-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Популяризация  активной гражданско-патриотической позиции  на территории</a:t>
            </a:r>
          </a:p>
          <a:p>
            <a:pPr algn="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 «Ладушкинский городской округ» и в области.</a:t>
            </a:r>
          </a:p>
          <a:p>
            <a:pPr algn="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-Улучшение качества мероприятий  патриотической направленности 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11D7043-8E78-47D6-B63D-04031DABD5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9" b="-449"/>
          <a:stretch/>
        </p:blipFill>
        <p:spPr>
          <a:xfrm>
            <a:off x="163776" y="1452045"/>
            <a:ext cx="5336692" cy="3993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1A5C895-AF2B-4432-B961-BFB0D160CD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34" t="16825" r="18243" b="16704"/>
          <a:stretch/>
        </p:blipFill>
        <p:spPr>
          <a:xfrm>
            <a:off x="6315528" y="562708"/>
            <a:ext cx="5808233" cy="4332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00761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-33423"/>
            <a:ext cx="9376012" cy="175432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endParaRPr lang="ru-RU" sz="3600" b="1" dirty="0" smtClean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b="1" dirty="0" smtClean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7564" r="19155" b="13574"/>
          <a:stretch/>
        </p:blipFill>
        <p:spPr>
          <a:xfrm flipH="1">
            <a:off x="6018663" y="1454183"/>
            <a:ext cx="5944737" cy="4564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88881" y="843740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Наши социальные сети:</a:t>
            </a:r>
          </a:p>
          <a:p>
            <a:r>
              <a:rPr lang="ru-RU" sz="3200" b="1" dirty="0">
                <a:solidFill>
                  <a:schemeClr val="tx1"/>
                </a:solidFill>
              </a:rPr>
              <a:t>https://vk.com/ladushkinvolunteers </a:t>
            </a:r>
          </a:p>
          <a:p>
            <a:r>
              <a:rPr lang="ru-RU" sz="3200" b="1" dirty="0">
                <a:solidFill>
                  <a:schemeClr val="tx1"/>
                </a:solidFill>
              </a:rPr>
              <a:t>https://vk.com/ladyshkin.kyltyra </a:t>
            </a:r>
          </a:p>
          <a:p>
            <a:r>
              <a:rPr lang="ru-RU" sz="3200" b="1" dirty="0">
                <a:solidFill>
                  <a:schemeClr val="tx1"/>
                </a:solidFill>
              </a:rPr>
              <a:t> https://vk.com/zp78234434 </a:t>
            </a:r>
          </a:p>
          <a:p>
            <a:r>
              <a:rPr lang="ru-RU" sz="3200" b="1" dirty="0">
                <a:solidFill>
                  <a:schemeClr val="tx1"/>
                </a:solidFill>
              </a:rPr>
              <a:t>https://ok.ru/ludwigsort</a:t>
            </a:r>
          </a:p>
          <a:p>
            <a:r>
              <a:rPr lang="ru-RU" sz="3200" b="1" dirty="0">
                <a:solidFill>
                  <a:schemeClr val="tx1"/>
                </a:solidFill>
              </a:rPr>
              <a:t>https://ladushkinckds.kulturu.ru/ </a:t>
            </a:r>
          </a:p>
        </p:txBody>
      </p:sp>
    </p:spTree>
    <p:extLst>
      <p:ext uri="{BB962C8B-B14F-4D97-AF65-F5344CB8AC3E}">
        <p14:creationId xmlns:p14="http://schemas.microsoft.com/office/powerpoint/2010/main" val="3622763212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1261</TotalTime>
  <Words>506</Words>
  <Application>Microsoft Office PowerPoint</Application>
  <PresentationFormat>Широкоэкранный</PresentationFormat>
  <Paragraphs>82</Paragraphs>
  <Slides>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6" baseType="lpstr">
      <vt:lpstr>Arial Black</vt:lpstr>
      <vt:lpstr>Wingdings 3</vt:lpstr>
      <vt:lpstr>Bahnschrift SemiBold</vt:lpstr>
      <vt:lpstr>Calibri</vt:lpstr>
      <vt:lpstr>Times New Roman</vt:lpstr>
      <vt:lpstr>Arial</vt:lpstr>
      <vt:lpstr>Trebuchet MS</vt:lpstr>
      <vt:lpstr>Bahnschrift Condensed</vt:lpstr>
      <vt:lpstr>Bahnschrift SemiLight Condensed</vt:lpstr>
      <vt:lpstr>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Зоя Дурдина</dc:creator>
  <cp:lastModifiedBy>USer</cp:lastModifiedBy>
  <cp:revision>116</cp:revision>
  <dcterms:created xsi:type="dcterms:W3CDTF">2020-03-24T07:41:27Z</dcterms:created>
  <dcterms:modified xsi:type="dcterms:W3CDTF">2024-05-27T16:48:58Z</dcterms:modified>
</cp:coreProperties>
</file>