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1" r:id="rId5"/>
    <p:sldId id="260" r:id="rId6"/>
    <p:sldId id="263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10B96E-BAB1-CD4F-464B-2FB285FC5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81C1A53-F297-0271-222C-20C156FBF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31AD1D1-5812-9E2B-E56E-A12E3450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2115-F165-427C-B4AC-904D05F78A91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D05C27-ADE4-6069-5099-8F35D95F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C3FDAC-3A7C-6D67-43BF-03FCD1CE1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16B9-4376-474E-96E3-EA13187F0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7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16747A-4E1A-44F2-2C07-CBAE72CE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F81B6C2-4E75-0B1D-CBF7-0283CE2F9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605C35F-EF3E-7FB3-C87B-67AB00B4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2115-F165-427C-B4AC-904D05F78A91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511804E-8CFE-0ED8-C170-EE4DBF4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7B341A6-E835-3F56-7D00-98914F67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16B9-4376-474E-96E3-EA13187F0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3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CB308E6-F5C4-D1E7-EDA6-3F0664B03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AE71EEC-04BD-862B-E772-4A8C6C81E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38FA8F-ECB0-9B7C-4FB3-8434620D3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2115-F165-427C-B4AC-904D05F78A91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0B1ED6E-6D09-86AD-366C-D659468D0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9BF1B0-09FB-2890-2AD5-1FD49A97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16B9-4376-474E-96E3-EA13187F0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1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C5090F-0DE6-32B4-A960-8B5F905B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C7626E3-1212-4DAE-9895-9E64CACC4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B468BF-BC92-C370-19FD-546702BA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2115-F165-427C-B4AC-904D05F78A91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8CF89E-61C8-74D0-6EEC-2E260D16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3C8A89-3EC5-D9A6-F98A-BFD01593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16B9-4376-474E-96E3-EA13187F0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0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5B4B0-1FC9-D2E5-A739-5ABF5F17F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9994F0-E8E7-E96B-F477-2D1E8181C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EAB295-6D7E-4295-0732-7CBBEBCA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2115-F165-427C-B4AC-904D05F78A91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3F834CB-5A92-149E-4918-D243A7F3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3AA8098-4410-9D14-DB7C-80F39E6D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16B9-4376-474E-96E3-EA13187F0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2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557347-9C56-67CD-45F4-4C2F85A1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52692C-EAD3-36CF-0726-AD4EF25BE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5D1F580-9CDF-B1FC-DBCB-3C3B5E8B6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FB4F4CD-A506-B655-4FF3-9F4F2191A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2115-F165-427C-B4AC-904D05F78A91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EAB7CEB-8546-DA49-C41F-2BC4C4CA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66FFB39-6556-E5E1-9632-E190F26E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16B9-4376-474E-96E3-EA13187F0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74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0B06DF-415E-1014-2FA7-0EA4DFEB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1D4C68D-FE02-3CE1-42D6-A6439C191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D74FA0F-AB0B-80DE-E51E-C99EC3091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59C08EB-EF5F-34AB-1D54-D63D2BE6A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3C96CA2-4F6D-155A-10C5-C8891C11A9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4E3134F-18EE-89B3-131C-80D718128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2115-F165-427C-B4AC-904D05F78A91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F474D73-F2F5-5B5D-749D-18E9BD1C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A54A428-68E0-E183-0287-C368DA367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16B9-4376-474E-96E3-EA13187F0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3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C82118-8C3E-DCED-8AA3-93CB1D3AD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474411B-8C71-ECAB-B963-BD9414C3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2115-F165-427C-B4AC-904D05F78A91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F18AA60-95E6-363A-BBF9-CEF528484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6AC04C6-1622-591A-1DC2-53006D21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16B9-4376-474E-96E3-EA13187F0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7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B88BFC8-23D2-BB1E-3549-FCA2C49AD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2115-F165-427C-B4AC-904D05F78A91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5BB3BF0-41C3-D059-A47D-FF3685FB5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A0B1B1A-7656-3700-E62C-39696E197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16B9-4376-474E-96E3-EA13187F0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4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C9BF82-258F-AA35-3E94-1886EF52D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6FABD4-F361-A54D-58AA-DEF23CDDF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3E6E279-2399-D517-CFCD-31F494395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F1E55EF-9071-AEBF-0660-161D40AEE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2115-F165-427C-B4AC-904D05F78A91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0B33241-0500-2ECD-60A0-7E9A4B34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E051612-AF38-31B6-61BF-807395BA5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16B9-4376-474E-96E3-EA13187F0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08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065536-BC13-F331-E5FE-375B9216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458C14C-A74E-9100-AECF-2FD52DB21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B00D718-EE4B-D81A-B4CA-6A0A2AE04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9F9F59-671D-361C-90F6-385BB888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2115-F165-427C-B4AC-904D05F78A91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71E7C7D-ED54-24A7-4D2D-A12E8586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7B9ABD9-49DB-278B-6E5C-9B749139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16B9-4376-474E-96E3-EA13187F0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5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AF6C23-AA2B-014A-F8D4-BE2D1A22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F37923-123F-3EAA-0865-AC7235074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79F2C06-3FFA-A6AB-6441-075FEC19E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B2115-F165-427C-B4AC-904D05F78A91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D53F91-8BE0-ABC8-AE17-739327593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008B5C0-7229-148D-1447-06DFCC432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16B9-4376-474E-96E3-EA13187F0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3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5FCF1C9-1D4C-D88F-B422-B494A9DFA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D90C694-EF90-D3F7-1B92-3BE17C9C6ECC}"/>
              </a:ext>
            </a:extLst>
          </p:cNvPr>
          <p:cNvSpPr/>
          <p:nvPr/>
        </p:nvSpPr>
        <p:spPr>
          <a:xfrm>
            <a:off x="429207" y="4790336"/>
            <a:ext cx="6410131" cy="1156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Montserrat Black" panose="00000A00000000000000" pitchFamily="2" charset="-52"/>
              </a:rPr>
              <a:t>Комитет по делам молодежи Рязанской области</a:t>
            </a:r>
            <a:endParaRPr lang="ru-RU" dirty="0">
              <a:latin typeface="Montserrat Black" panose="00000A00000000000000" pitchFamily="2" charset="-52"/>
            </a:endParaRPr>
          </a:p>
          <a:p>
            <a:endParaRPr lang="ru-RU" dirty="0">
              <a:latin typeface="Montserrat Medium" panose="00000600000000000000" pitchFamily="2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93CA656-D010-EBAA-54C3-824151A1E38D}"/>
              </a:ext>
            </a:extLst>
          </p:cNvPr>
          <p:cNvSpPr/>
          <p:nvPr/>
        </p:nvSpPr>
        <p:spPr>
          <a:xfrm>
            <a:off x="429207" y="2443998"/>
            <a:ext cx="7382383" cy="1156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>
              <a:latin typeface="Montserrat Black" panose="00000A00000000000000" pitchFamily="2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207" y="2437721"/>
            <a:ext cx="7977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Доброслужащий</a:t>
            </a:r>
            <a:r>
              <a:rPr lang="ru-RU" sz="3200" b="1" dirty="0" smtClean="0">
                <a:solidFill>
                  <a:schemeClr val="bg1"/>
                </a:solidFill>
              </a:rPr>
              <a:t>. Рязанская область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974638-F679-663C-9A5E-83032D9E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62153FD-A87B-F3B6-FDC8-8E7A1D4C7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9"/>
            <a:ext cx="12192000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74A52BF-27D4-7C90-97EB-541C64518A86}"/>
              </a:ext>
            </a:extLst>
          </p:cNvPr>
          <p:cNvSpPr/>
          <p:nvPr/>
        </p:nvSpPr>
        <p:spPr>
          <a:xfrm>
            <a:off x="397549" y="1690387"/>
            <a:ext cx="6968451" cy="1156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Montserrat Black" panose="00000A00000000000000" pitchFamily="2" charset="-52"/>
              </a:rPr>
              <a:t>Направление </a:t>
            </a:r>
            <a:r>
              <a:rPr lang="ru-RU" b="1" dirty="0">
                <a:latin typeface="Montserrat Black" panose="00000A00000000000000" pitchFamily="2" charset="-52"/>
              </a:rPr>
              <a:t>«</a:t>
            </a:r>
            <a:r>
              <a:rPr lang="ru-RU" b="1" dirty="0" err="1">
                <a:latin typeface="Montserrat Black" panose="00000A00000000000000" pitchFamily="2" charset="-52"/>
              </a:rPr>
              <a:t>Доброслужащий</a:t>
            </a:r>
            <a:r>
              <a:rPr lang="ru-RU" b="1" dirty="0">
                <a:latin typeface="Montserrat Black" panose="00000A00000000000000" pitchFamily="2" charset="-52"/>
              </a:rPr>
              <a:t>» </a:t>
            </a:r>
            <a:r>
              <a:rPr lang="ru-RU" dirty="0">
                <a:latin typeface="Montserrat Black" panose="00000A00000000000000" pitchFamily="2" charset="-52"/>
              </a:rPr>
              <a:t>является частью Программы сопровождения молодых государственных </a:t>
            </a:r>
            <a:r>
              <a:rPr lang="ru-RU" dirty="0" smtClean="0">
                <a:latin typeface="Montserrat Black" panose="00000A00000000000000" pitchFamily="2" charset="-52"/>
              </a:rPr>
              <a:t/>
            </a:r>
            <a:br>
              <a:rPr lang="ru-RU" dirty="0" smtClean="0">
                <a:latin typeface="Montserrat Black" panose="00000A00000000000000" pitchFamily="2" charset="-52"/>
              </a:rPr>
            </a:br>
            <a:r>
              <a:rPr lang="ru-RU" dirty="0" smtClean="0">
                <a:latin typeface="Montserrat Black" panose="00000A00000000000000" pitchFamily="2" charset="-52"/>
              </a:rPr>
              <a:t>и </a:t>
            </a:r>
            <a:r>
              <a:rPr lang="ru-RU" dirty="0">
                <a:latin typeface="Montserrat Black" panose="00000A00000000000000" pitchFamily="2" charset="-52"/>
              </a:rPr>
              <a:t>муниципальных служащих «</a:t>
            </a:r>
            <a:r>
              <a:rPr lang="ru-RU" dirty="0" err="1">
                <a:latin typeface="Montserrat Black" panose="00000A00000000000000" pitchFamily="2" charset="-52"/>
              </a:rPr>
              <a:t>ГосСтарт</a:t>
            </a:r>
            <a:r>
              <a:rPr lang="ru-RU" dirty="0">
                <a:latin typeface="Montserrat Black" panose="00000A00000000000000" pitchFamily="2" charset="-52"/>
              </a:rPr>
              <a:t>»</a:t>
            </a:r>
          </a:p>
          <a:p>
            <a:endParaRPr lang="ru-RU" sz="2000" dirty="0">
              <a:latin typeface="Montserrat Black" panose="00000A00000000000000" pitchFamily="2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7968C5F-A292-CE6F-1A02-BE9D28E98A8F}"/>
              </a:ext>
            </a:extLst>
          </p:cNvPr>
          <p:cNvSpPr/>
          <p:nvPr/>
        </p:nvSpPr>
        <p:spPr>
          <a:xfrm>
            <a:off x="397547" y="3070071"/>
            <a:ext cx="6238383" cy="1156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indent="457200" algn="just"/>
            <a:endParaRPr lang="ru-RU" dirty="0" smtClean="0">
              <a:latin typeface="Montserrat Medium" panose="00000600000000000000" pitchFamily="2" charset="-52"/>
            </a:endParaRPr>
          </a:p>
          <a:p>
            <a:pPr indent="457200" algn="just"/>
            <a:r>
              <a:rPr lang="ru-RU" dirty="0" smtClean="0">
                <a:latin typeface="Montserrat Medium" panose="00000600000000000000" pitchFamily="2" charset="-52"/>
              </a:rPr>
              <a:t>Формирование </a:t>
            </a:r>
            <a:r>
              <a:rPr lang="ru-RU" dirty="0">
                <a:latin typeface="Montserrat Medium" panose="00000600000000000000" pitchFamily="2" charset="-52"/>
              </a:rPr>
              <a:t>в каждом регионе добровольческих движений среди молодых государственных и муниципальных служащих, реализация социальных проектов совместно </a:t>
            </a:r>
            <a:r>
              <a:rPr lang="ru-RU" dirty="0" smtClean="0">
                <a:latin typeface="Montserrat Medium" panose="00000600000000000000" pitchFamily="2" charset="-52"/>
              </a:rPr>
              <a:t/>
            </a:r>
            <a:br>
              <a:rPr lang="ru-RU" dirty="0" smtClean="0">
                <a:latin typeface="Montserrat Medium" panose="00000600000000000000" pitchFamily="2" charset="-52"/>
              </a:rPr>
            </a:br>
            <a:r>
              <a:rPr lang="ru-RU" dirty="0" smtClean="0">
                <a:latin typeface="Montserrat Medium" panose="00000600000000000000" pitchFamily="2" charset="-52"/>
              </a:rPr>
              <a:t>с </a:t>
            </a:r>
            <a:r>
              <a:rPr lang="ru-RU" dirty="0">
                <a:latin typeface="Montserrat Medium" panose="00000600000000000000" pitchFamily="2" charset="-52"/>
              </a:rPr>
              <a:t>некоммерческими организациями </a:t>
            </a:r>
            <a:endParaRPr lang="ru-RU" dirty="0" smtClean="0">
              <a:latin typeface="Montserrat Medium" panose="00000600000000000000" pitchFamily="2" charset="-52"/>
            </a:endParaRPr>
          </a:p>
          <a:p>
            <a:pPr indent="457200" algn="just"/>
            <a:endParaRPr lang="ru-RU" dirty="0" smtClean="0">
              <a:latin typeface="Montserrat Medium" panose="00000600000000000000" pitchFamily="2" charset="-52"/>
            </a:endParaRPr>
          </a:p>
          <a:p>
            <a:pPr indent="457200" algn="just"/>
            <a:r>
              <a:rPr lang="ru-RU" dirty="0" smtClean="0">
                <a:latin typeface="Montserrat Medium" panose="00000600000000000000" pitchFamily="2" charset="-52"/>
              </a:rPr>
              <a:t> </a:t>
            </a:r>
            <a:endParaRPr lang="ru-RU" dirty="0">
              <a:latin typeface="Montserrat Medium" panose="00000600000000000000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548" y="4972970"/>
            <a:ext cx="6238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i="1" dirty="0">
                <a:solidFill>
                  <a:schemeClr val="lt1"/>
                </a:solidFill>
                <a:latin typeface="Montserrat Medium" panose="00000600000000000000" pitchFamily="2" charset="-52"/>
              </a:rPr>
              <a:t>В 2024 году регион был отмечен как лучшая практика реализации проекта </a:t>
            </a:r>
            <a:r>
              <a:rPr lang="ru-RU" i="1" dirty="0" smtClean="0">
                <a:solidFill>
                  <a:schemeClr val="lt1"/>
                </a:solidFill>
                <a:latin typeface="Montserrat Medium" panose="00000600000000000000" pitchFamily="2" charset="-52"/>
              </a:rPr>
              <a:t>и </a:t>
            </a:r>
            <a:r>
              <a:rPr lang="ru-RU" i="1" dirty="0">
                <a:solidFill>
                  <a:schemeClr val="lt1"/>
                </a:solidFill>
                <a:latin typeface="Montserrat Medium" panose="00000600000000000000" pitchFamily="2" charset="-52"/>
              </a:rPr>
              <a:t>представлен </a:t>
            </a:r>
            <a:r>
              <a:rPr lang="ru-RU" i="1" dirty="0" smtClean="0">
                <a:solidFill>
                  <a:schemeClr val="lt1"/>
                </a:solidFill>
                <a:latin typeface="Montserrat Medium" panose="00000600000000000000" pitchFamily="2" charset="-52"/>
              </a:rPr>
              <a:t/>
            </a:r>
            <a:br>
              <a:rPr lang="ru-RU" i="1" dirty="0" smtClean="0">
                <a:solidFill>
                  <a:schemeClr val="lt1"/>
                </a:solidFill>
                <a:latin typeface="Montserrat Medium" panose="00000600000000000000" pitchFamily="2" charset="-52"/>
              </a:rPr>
            </a:br>
            <a:r>
              <a:rPr lang="ru-RU" i="1" dirty="0" smtClean="0">
                <a:solidFill>
                  <a:schemeClr val="lt1"/>
                </a:solidFill>
                <a:latin typeface="Montserrat Medium" panose="00000600000000000000" pitchFamily="2" charset="-52"/>
              </a:rPr>
              <a:t>на </a:t>
            </a:r>
            <a:r>
              <a:rPr lang="ru-RU" i="1" dirty="0">
                <a:solidFill>
                  <a:schemeClr val="lt1"/>
                </a:solidFill>
                <a:latin typeface="Montserrat Medium" panose="00000600000000000000" pitchFamily="2" charset="-52"/>
              </a:rPr>
              <a:t>Международной выставке-форуме «Россия».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86" y="-8709"/>
            <a:ext cx="4570214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924C6BC-1C35-4EB2-F5FD-E9F938AF8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60" y="0"/>
            <a:ext cx="3596640" cy="42458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6E0A5C6-9557-538B-17B9-98465C868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473" y="4805264"/>
            <a:ext cx="3470151" cy="20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924C6BC-1C35-4EB2-F5FD-E9F938AF8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0" y="0"/>
            <a:ext cx="3596640" cy="42458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974638-F679-663C-9A5E-83032D9E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62153FD-A87B-F3B6-FDC8-8E7A1D4C7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9"/>
            <a:ext cx="12192000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74A52BF-27D4-7C90-97EB-541C64518A86}"/>
              </a:ext>
            </a:extLst>
          </p:cNvPr>
          <p:cNvSpPr/>
          <p:nvPr/>
        </p:nvSpPr>
        <p:spPr>
          <a:xfrm>
            <a:off x="94927" y="1538582"/>
            <a:ext cx="6968451" cy="1156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«Коробка храбрости»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7968C5F-A292-CE6F-1A02-BE9D28E98A8F}"/>
              </a:ext>
            </a:extLst>
          </p:cNvPr>
          <p:cNvSpPr/>
          <p:nvPr/>
        </p:nvSpPr>
        <p:spPr>
          <a:xfrm>
            <a:off x="397547" y="3070071"/>
            <a:ext cx="6238383" cy="1156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indent="457200" algn="just"/>
            <a:endParaRPr lang="ru-RU" dirty="0" smtClean="0">
              <a:latin typeface="Montserrat Medium" panose="00000600000000000000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546" y="2864145"/>
            <a:ext cx="65518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защиты детей добровольцы навестили ребят, которые встречают лето в ОДКБ имени Н.В. Дмитриевой. Вместе с Сырком — символом регионального «Патриотцентра» — добровольцы подарили 180 детям не только хорошее настроение, но и подарки — настольные игры, раскраски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канцелярские наборы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Передали и игрушки для «Коробки храбрости», которая установлена в больнице. Для детей она волшебная, в ней хранятся небольшие подарки, которые каждый ребенок может взять после или перед походом к врачу, сложной операцией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просто, чтобы поднять себе настроение.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40.userapi.com/impg/TQ08acd95GPZQQarn6fsEALRCDhPbgMAMvrY9Q/5qox74Kx-Ww.jpg?size=1280x853&amp;quality=95&amp;sign=bdaa4e20dceda1088757832df693d66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0997" y="389274"/>
            <a:ext cx="3931903" cy="262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8.userapi.com/impg/1QaM9QAvlR0sQTeXKB1FIlvQGyvZd1ZTk7W1TQ/1oGnXN939g8.jpg?size=1280x853&amp;quality=95&amp;sign=ed6068374e3a596b010b827d67c052b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997" y="3524060"/>
            <a:ext cx="3946972" cy="26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6E0A5C6-9557-538B-17B9-98465C868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3472" y="4803197"/>
            <a:ext cx="3470151" cy="20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924C6BC-1C35-4EB2-F5FD-E9F938AF8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0" y="0"/>
            <a:ext cx="3596640" cy="42458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974638-F679-663C-9A5E-83032D9E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62153FD-A87B-F3B6-FDC8-8E7A1D4C7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9"/>
            <a:ext cx="12192000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74A52BF-27D4-7C90-97EB-541C64518A86}"/>
              </a:ext>
            </a:extLst>
          </p:cNvPr>
          <p:cNvSpPr/>
          <p:nvPr/>
        </p:nvSpPr>
        <p:spPr>
          <a:xfrm>
            <a:off x="143983" y="1562247"/>
            <a:ext cx="6968451" cy="1156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400" dirty="0" smtClean="0"/>
              <a:t>Всероссийская неделя </a:t>
            </a:r>
            <a:r>
              <a:rPr lang="ru-RU" sz="1400" dirty="0"/>
              <a:t>субботников </a:t>
            </a:r>
            <a:r>
              <a:rPr lang="ru-RU" sz="1400" dirty="0" smtClean="0"/>
              <a:t>18-27 </a:t>
            </a:r>
            <a:r>
              <a:rPr lang="ru-RU" sz="1400" dirty="0"/>
              <a:t>апреля «Мы за </a:t>
            </a:r>
            <a:r>
              <a:rPr lang="ru-RU" sz="1400" dirty="0" smtClean="0"/>
              <a:t>чистоту», проводимая </a:t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преддверии 80-летия Победы в Великой Отечественной войне и в Год Защитника Отечества. </a:t>
            </a:r>
            <a:endParaRPr lang="ru-RU" sz="1600" dirty="0">
              <a:latin typeface="Montserrat Black" panose="00000A00000000000000" pitchFamily="2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7968C5F-A292-CE6F-1A02-BE9D28E98A8F}"/>
              </a:ext>
            </a:extLst>
          </p:cNvPr>
          <p:cNvSpPr/>
          <p:nvPr/>
        </p:nvSpPr>
        <p:spPr>
          <a:xfrm>
            <a:off x="397547" y="3070071"/>
            <a:ext cx="6238383" cy="1156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indent="457200" algn="just"/>
            <a:endParaRPr lang="ru-RU" dirty="0" smtClean="0">
              <a:latin typeface="Montserrat Medium" panose="00000600000000000000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546" y="2864145"/>
            <a:ext cx="65910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мероприятий акции прошел во всех муниципальных образованиях с общим охватом участников более 8 000 человек.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6E0A5C6-9557-538B-17B9-98465C868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473" y="4805264"/>
            <a:ext cx="3470151" cy="2046094"/>
          </a:xfrm>
          <a:prstGeom prst="rect">
            <a:avLst/>
          </a:prstGeom>
        </p:spPr>
      </p:pic>
      <p:pic>
        <p:nvPicPr>
          <p:cNvPr id="2050" name="Picture 2" descr="https://sun9-5.userapi.com/impg/GMo9xzzXTalj2o7u_QWbJFjMdqsnY0ZPF7LiNQ/EJTtQaJcCuQ.jpg?size=2560x1707&amp;quality=95&amp;sign=a170dbd4c7db159351c1c157ea312e6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623" y="3484303"/>
            <a:ext cx="4605378" cy="307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64.userapi.com/impg/EdUz3sjXzLm5m-xcdIrgtRZdnxey-pcAJ8BS_g/G9l_ouBP1J8.jpg?size=2560x1707&amp;quality=95&amp;sign=68516423d5e819ab3df017e4655f5cd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17" y="266803"/>
            <a:ext cx="4636584" cy="309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0466" y="4290199"/>
            <a:ext cx="279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оме молодежи Рязанской области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грантовый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субботник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s://sun9-8.userapi.com/impg/8Bh3aRzea2Zc88O_fgfb2Gr-EZPlhq4rJoOAeQ/JQQ3HKexUyE.jpg?size=2560x1707&amp;quality=95&amp;sign=5c8960bff364e489776a4924a277e368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47" y="3833499"/>
            <a:ext cx="3957414" cy="263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924C6BC-1C35-4EB2-F5FD-E9F938AF8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0" y="0"/>
            <a:ext cx="3596640" cy="42458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974638-F679-663C-9A5E-83032D9E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62153FD-A87B-F3B6-FDC8-8E7A1D4C7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9"/>
            <a:ext cx="12192000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74A52BF-27D4-7C90-97EB-541C64518A86}"/>
              </a:ext>
            </a:extLst>
          </p:cNvPr>
          <p:cNvSpPr/>
          <p:nvPr/>
        </p:nvSpPr>
        <p:spPr>
          <a:xfrm>
            <a:off x="94927" y="1538582"/>
            <a:ext cx="6968451" cy="1156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400" dirty="0"/>
              <a:t>В рамках подготовки к празднованию 80-й годовщины Победы в Великой Отечественной войне 1941-1945 годов в Рязани прошел региональный патриотический слет «Наследники Победы. Рязань», в рамках которого волонтеры смогли:</a:t>
            </a:r>
            <a:endParaRPr lang="ru-RU" sz="1600" dirty="0">
              <a:latin typeface="Montserrat Black" panose="00000A00000000000000" pitchFamily="2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7968C5F-A292-CE6F-1A02-BE9D28E98A8F}"/>
              </a:ext>
            </a:extLst>
          </p:cNvPr>
          <p:cNvSpPr/>
          <p:nvPr/>
        </p:nvSpPr>
        <p:spPr>
          <a:xfrm>
            <a:off x="397547" y="3070071"/>
            <a:ext cx="6238383" cy="1156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indent="457200" algn="just"/>
            <a:endParaRPr lang="ru-RU" dirty="0" smtClean="0">
              <a:latin typeface="Montserrat Medium" panose="00000600000000000000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547" y="2864145"/>
            <a:ext cx="60206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посетить образовательную программу и встречи с интересными людьми;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навестить </a:t>
            </a:r>
            <a:r>
              <a:rPr lang="ru-RU" sz="1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и тружеников тыла Великой Отечественной войны;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встретиться </a:t>
            </a:r>
            <a:r>
              <a:rPr lang="ru-RU" sz="1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Анной Николаевной Росляковой — Первым Заместителем Председателя Правительства Рязанской области;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посетить </a:t>
            </a:r>
            <a:r>
              <a:rPr lang="ru-RU" sz="1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памятные места для возложения цветов и принять участие в Международных акциях «Георгиевская лента», «Красная гвоздика»;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посадить </a:t>
            </a:r>
            <a:r>
              <a:rPr lang="ru-RU" sz="1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«Сад памяти»;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</a:t>
            </a:r>
            <a:r>
              <a:rPr lang="ru-RU" sz="1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акции «Лучи Победы»: более 1 000 свечей соединились в одну огненную картину «Орден Отечественной войны»;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1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событий Народных гуляний «Парк Победы»</a:t>
            </a:r>
            <a:endParaRPr lang="ru-RU" sz="14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1-26.userapi.com/impg/uZ6rDLx2at9ViYr0cDfP0_rArtxCawbyw9E3Bg/fXo53GTrnVU.jpg?size=2560x1707&amp;quality=95&amp;sign=1afc39172236720de46483dc8fd496a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623" y="3449157"/>
            <a:ext cx="4570544" cy="30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1-84.userapi.com/impg/EpErni2sZWOZV83_zfpjyt74jZ26bN5782BcYw/ec7PxRyVbgs.jpg?size=2560x1707&amp;quality=95&amp;sign=8626bb5dd5dba868cdd52d1219537019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623" y="235581"/>
            <a:ext cx="4570544" cy="304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6E0A5C6-9557-538B-17B9-98465C868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3473" y="4805264"/>
            <a:ext cx="3470151" cy="20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924C6BC-1C35-4EB2-F5FD-E9F938AF8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0" y="0"/>
            <a:ext cx="3596640" cy="42458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974638-F679-663C-9A5E-83032D9E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62153FD-A87B-F3B6-FDC8-8E7A1D4C7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9"/>
            <a:ext cx="12192000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74A52BF-27D4-7C90-97EB-541C64518A86}"/>
              </a:ext>
            </a:extLst>
          </p:cNvPr>
          <p:cNvSpPr/>
          <p:nvPr/>
        </p:nvSpPr>
        <p:spPr>
          <a:xfrm>
            <a:off x="94927" y="1538582"/>
            <a:ext cx="6968451" cy="1156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7968C5F-A292-CE6F-1A02-BE9D28E98A8F}"/>
              </a:ext>
            </a:extLst>
          </p:cNvPr>
          <p:cNvSpPr/>
          <p:nvPr/>
        </p:nvSpPr>
        <p:spPr>
          <a:xfrm>
            <a:off x="397547" y="3070071"/>
            <a:ext cx="6238383" cy="1156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indent="457200" algn="just"/>
            <a:endParaRPr lang="ru-RU" dirty="0" smtClean="0">
              <a:latin typeface="Montserrat Medium" panose="00000600000000000000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546" y="2864145"/>
            <a:ext cx="65518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преддверии праздника добровольцы регионального штаба провели творческий вечер для мам участников специальной военной операции и девушек-волонтеров, которые ежедневно оказывают помощь нашим бойцам. Мастер-класс по рисованию на холсте провела стилист и художник Кристина Аверьянова.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Девушки написали горные пейзажи, а мы постарались отвлечь их от повседневных забот. Творчество, уютная атмосфера нашего коворкинг-пространства помогли нам справиться с этой задачей!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6E0A5C6-9557-538B-17B9-98465C868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472" y="4803197"/>
            <a:ext cx="3470151" cy="2046094"/>
          </a:xfrm>
          <a:prstGeom prst="rect">
            <a:avLst/>
          </a:prstGeom>
        </p:spPr>
      </p:pic>
      <p:pic>
        <p:nvPicPr>
          <p:cNvPr id="4098" name="Picture 2" descr="https://sun9-58.userapi.com/impg/xu8BO136sQvRCKJ9LC64D2gQxozMVie-alao1g/xiJZu1YcOlg.jpg?size=1280x1180&amp;quality=95&amp;sign=b1a3e7300c8d0bc8011b68890c3fb4a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64" y="179677"/>
            <a:ext cx="3476571" cy="32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80.userapi.com/impg/xRjvheopZOBNE0x0Lyw5ShLX0Lx9GNX4ave0AA/V-LFIw1ML-w.jpg?size=1280x960&amp;quality=95&amp;sign=00eef693f1ed3345dabd893b963e40e2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557" y="3758475"/>
            <a:ext cx="3607845" cy="27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1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CF3FE8-EDF5-845B-304B-431C0E035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EA31F9-3930-5D4E-8A97-D264B8AB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="" xmlns:a16="http://schemas.microsoft.com/office/drawing/2014/main" id="{3F967DA5-1E78-1525-5707-93E23CAAC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04EFE2B-98A6-5EA5-879E-2FB18C78663A}"/>
              </a:ext>
            </a:extLst>
          </p:cNvPr>
          <p:cNvSpPr/>
          <p:nvPr/>
        </p:nvSpPr>
        <p:spPr>
          <a:xfrm>
            <a:off x="746448" y="1631529"/>
            <a:ext cx="6410131" cy="1156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latin typeface="Montserrat Black" panose="00000A00000000000000" pitchFamily="2" charset="-52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740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293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Montserrat Black</vt:lpstr>
      <vt:lpstr>Montserrat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Evgeniya Reshetina</dc:creator>
  <cp:lastModifiedBy>Пользователь Windows</cp:lastModifiedBy>
  <cp:revision>33</cp:revision>
  <dcterms:created xsi:type="dcterms:W3CDTF">2024-11-04T15:26:19Z</dcterms:created>
  <dcterms:modified xsi:type="dcterms:W3CDTF">2025-05-19T11:39:00Z</dcterms:modified>
</cp:coreProperties>
</file>