
<file path=[Content_Types].xml><?xml version="1.0" encoding="utf-8"?>
<Types xmlns="http://schemas.openxmlformats.org/package/2006/content-types">
  <Default Extension="heic" ContentType="image/heic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9" r:id="rId4"/>
    <p:sldId id="260" r:id="rId5"/>
    <p:sldId id="258" r:id="rId6"/>
    <p:sldId id="27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95"/>
  </p:normalViewPr>
  <p:slideViewPr>
    <p:cSldViewPr snapToGrid="0">
      <p:cViewPr varScale="1">
        <p:scale>
          <a:sx n="85" d="100"/>
          <a:sy n="85" d="100"/>
        </p:scale>
        <p:origin x="5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847D-1CF6-46BA-B46B-48BED0604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cap="all" spc="1500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4F5A5-C931-4A4C-B6B1-EF4C9596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E4AEC-B6E4-439C-B716-EBE3D4D1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F81C-1FCB-4DBA-8044-F1A0FCFD45A6}" type="datetime1">
              <a:rPr lang="en-US" smtClean="0"/>
              <a:t>9/12/2024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BC18-102E-45BF-8FEA-801E9C59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8BF5F-B1F8-461F-9B3D-7D50D024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6BF779-0B8C-4CC2-9268-9506AD0C5331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463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A871-D377-4EC0-9ACF-86842F01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53202-92A9-45A3-B812-777DB957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7196FB0C-3A9D-4892-90C9-21F3459AAD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938C96-CF0F-4B69-A695-913F11BFC6F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A7E6BB-6B60-4BF5-9D3E-A3FE782EF5B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693EDA-57B3-4AEB-863B-B198C2A5A8E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A04A96-045F-4B6E-AEEE-11A2FA01B4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357DC-5AD3-44F4-879B-5AD6B18AC36F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CA47F-83AD-4BE3-AC2F-6C17883F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92B3-2D87-4CDF-B84B-C46E5F5D31F7}" type="datetime1">
              <a:rPr lang="en-US" smtClean="0"/>
              <a:t>9/12/2024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18A72-3200-4597-A9C5-0D9ECFF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0055A-71D4-49B4-8A8F-19AFDB8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0E5D27-C447-432F-982D-B60FDD6F34A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83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59DBB-9256-464D-8A6A-8BDA71541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5E310-E6CB-4838-8E9B-B288DA552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BCF412A8-E798-47AD-ABD9-98D76A55D30B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70160C5-475D-401A-AEE2-2C04E99A1518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7CC7CE9-9C7F-49C2-8609-47BF523390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26FD5F1-978C-45AF-9086-D5DBE1F01681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73AB1C-723A-4FB4-9B23-65BAF507483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DE5510-5094-4FA4-96E5-AD4841D1C38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E2202-679F-48B0-B2DD-F6F54711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9E57-47B1-47B0-B526-3153E4B1E729}" type="datetime1">
              <a:rPr lang="en-US" smtClean="0"/>
              <a:t>9/12/2024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BC83D-E4C0-49E1-ADA1-1AF40398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F211E-B2EA-4CDC-9E84-B6898394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E2F5FD-5D31-4C1D-82F8-93624C7B0A3C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307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8500-1605-41EA-A15F-9B79DF7E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14AC8-25A5-4D7F-BF23-CB20AA2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95D22-0146-4DE2-9E78-4C00333D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773D-8987-489A-A650-3D6F7D5C7C38}" type="datetime1">
              <a:rPr lang="en-US" smtClean="0"/>
              <a:t>9/12/2024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9717A-A1FE-485D-AFFF-2C7026C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B88B-64CF-4100-8F07-D191DD79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4332FF-8349-42A5-B5C8-5EE3825CE25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762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FE6C-EBF1-47DE-8468-E7125172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04992-D139-48DC-BCCE-D71EA23C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A8C5E768-0E62-4DE7-A0AF-93121DA843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02845F-9E8A-41E1-B051-1AAA46C997A2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A45C410-5FD0-4339-A3BC-A865DE4190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B0B703-8BA8-483C-A433-C44C809687D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CFA03D-B879-419B-88B9-F4F3645C8AF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B0260A-6B2D-4F54-8614-60BC3103E166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AB8F6-0796-47E9-B1D4-760B7CCF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50C1-1D78-4D80-810D-E9E86F6E88AB}" type="datetime1">
              <a:rPr lang="en-US" smtClean="0"/>
              <a:t>9/12/2024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86FC0-7327-44D9-B689-0AE73FD2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9D265-BFBA-4C93-9B1A-B9483AE6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4F5FEB-DE92-47DA-8C46-DC088E8960A4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164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37BE-B22F-40EE-94F0-04549BC5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71582-4BAF-4211-AD4A-476ED6EB1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DCF6B-C800-4345-BAE9-EE9FA659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E6190A1E-5381-43C4-B058-7758339984D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7E35469-0BEA-4E5E-955F-1AA300A62DE5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F650BE-565E-4A52-8143-7A87700FC5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6A3F89-AA2A-44E5-915E-C47A069EB68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57F514-AB27-4489-8D3C-01DD1025DDA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41169F-1C39-4D04-AF32-D0D14D004B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87465-759F-4895-8FC6-DD464FB9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CBD8-1588-4B6B-B74D-87480DDE94C0}" type="datetime1">
              <a:rPr lang="en-US" smtClean="0"/>
              <a:t>9/12/2024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1AA18-D8A5-44D9-881C-522258ED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BA574-A76A-4F4C-8CBD-768278B6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93E083-ADC4-4391-83DD-781529A6611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35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B666-D6BE-4FA8-9CF1-F15FD58B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E4B4A-DE64-4563-83CD-C40B1D681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A0314-0202-4E6D-8352-C28376A9C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56083-87B4-4603-B6FF-A9EB68E3E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708CF-F028-4917-A9CB-59BF5248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1B934BF-E239-47E1-93E9-EA3182162D21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BBF177-5044-426A-93ED-64BDC84BF18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270648-77F5-4D28-B691-DA57AA28FD73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86B770-2F70-4B7B-9525-286BBD63AD7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DDC14D-7AE3-41CD-ADFC-A3601D4F9DF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181834-8401-4B66-85EE-1CBF57807DA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33C091-3B62-4087-9A97-63BBE28C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4440-721C-4D75-BD4F-4CFB3D51CDCA}" type="datetime1">
              <a:rPr lang="en-US" smtClean="0"/>
              <a:t>9/12/2024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710C3-2723-4847-BCAF-96D9FAE5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18B2C-95AC-4438-97FD-07ACF297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B0F5A7-6E8A-4BCD-8F1F-233ECD21B26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181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CF7F-748D-4598-983E-96A2BE2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aphic 185">
            <a:extLst>
              <a:ext uri="{FF2B5EF4-FFF2-40B4-BE49-F238E27FC236}">
                <a16:creationId xmlns:a16="http://schemas.microsoft.com/office/drawing/2014/main" id="{DFD4D3BE-80D4-4E69-9C76-F0D8517DF690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B6E97F-00E1-4372-8978-8BCBDC9026E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7651B7-7A30-4AFA-A4D7-0B0C5D2DDA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D2FC5CA-556B-4409-B084-34753A1F04E6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63FB41-EE1F-4889-9096-3A38936330D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D19F3B-7B3E-4861-8FDA-D0116C96C16E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A2C46-C908-4010-AAE2-9FA41B14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A64-483B-4532-94FB-D8F90CB6DEE0}" type="datetime1">
              <a:rPr lang="en-US" smtClean="0"/>
              <a:t>9/12/2024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F5279-7D37-4D98-9A70-987C84F6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6FAD0-59EF-49AA-BBC6-A0EC184D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6EB399-18D2-46D5-8757-35FCFF8EA80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851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8C302-4224-4668-8CAC-3267172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FB39-20FB-4E2E-B861-45B709B9C3C5}" type="datetime1">
              <a:rPr lang="en-US" smtClean="0"/>
              <a:t>9/12/2024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8FC22-AEB6-4BAF-BF93-41A2C75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CA88A-5462-4F17-AFA0-52721AD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CCC791-94D7-4BB8-9EDF-423CEA1F6215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80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AC37-C5B5-462A-BE4A-E55CEBF2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007F-32A8-4688-BBEF-4FCB99D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2E2EB-BF8A-44A4-8AE0-BD6C31B1D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FC9E188F-54C8-4547-9F8C-525712AD7DB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9C4538-3939-47A9-A590-09FF2196065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41CA75-5D05-4996-A26D-CE0C909CD5F7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6305856-26BC-4BCC-BEF3-5E9CED94177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C69651C-AC37-4CD2-8367-19297D7E2389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E9031B-BA8D-4D9D-9BB3-A16F7A80F85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840A2-CF60-4C47-B955-E65BC451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AC19-8BD6-476C-9770-8884373BCF00}" type="datetime1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9DC6E-CC55-47AB-A405-5FB7EE2D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D5E7D-EBA7-4DB0-8C78-7EB8A85F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B051DE-636E-4B3C-9886-2055CE23E49A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D355-3146-41D1-B7DC-20B8ACE3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4AAFB-E8F8-4FD1-8C6A-ED2C3FAD5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1AF1-B16F-43B9-95CC-C17B570DE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C8B77273-9FF7-4B93-8385-AD09A5F86AE5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17A673-3729-4EAD-9E8C-52BEBF74B857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8DB752-94CD-4A94-BDE3-DD285EB89F3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F8DDFC-E5CA-4F36-B2BE-BCE49D4F6C9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B589AE-2F9C-4C83-8DC7-1205CB03752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C9A2DE-3C9E-4CD0-8C7A-CC5F9F9942E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C8714-2467-4715-934E-6787C84F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8C53-8AD1-4F09-9486-FB3406B99CFA}" type="datetime1">
              <a:rPr lang="en-US" smtClean="0"/>
              <a:t>9/12/2024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F13D6-03EC-4D31-8BB1-9FFDE363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D4DD-A2A4-4DF6-9527-E5F12FEB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202F3A-9FDE-4E11-B865-FBAEC415F88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407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BA543EDD-D0D2-447F-B24F-3717AF4B109D}" type="datetime1">
              <a:rPr lang="en-US" smtClean="0"/>
              <a:pPr/>
              <a:t>9/12/2024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80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HEIC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HEIC"/><Relationship Id="rId2" Type="http://schemas.openxmlformats.org/officeDocument/2006/relationships/image" Target="../media/image25.heic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heic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498F8FF6-43B4-494A-AF8F-123A4983E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9837" y="-37578"/>
            <a:ext cx="4902679" cy="4667000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7F5D03CB-1EF4-4575-BA97-23EEE14EB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9837" y="0"/>
            <a:ext cx="4902679" cy="4629422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525DFB7A-A095-457A-A4CF-4F47BA4CE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56701" y="-310153"/>
            <a:ext cx="3014973" cy="3014973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48" name="Freeform: Shape 47">
            <a:extLst>
              <a:ext uri="{FF2B5EF4-FFF2-40B4-BE49-F238E27FC236}">
                <a16:creationId xmlns:a16="http://schemas.microsoft.com/office/drawing/2014/main" id="{3E3D6461-F498-4CA6-A69A-FF4223129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78299" y="0"/>
            <a:ext cx="3109294" cy="2816726"/>
          </a:xfrm>
          <a:custGeom>
            <a:avLst/>
            <a:gdLst>
              <a:gd name="connsiteX0" fmla="*/ 649244 w 3109294"/>
              <a:gd name="connsiteY0" fmla="*/ 0 h 2816726"/>
              <a:gd name="connsiteX1" fmla="*/ 2460050 w 3109294"/>
              <a:gd name="connsiteY1" fmla="*/ 0 h 2816726"/>
              <a:gd name="connsiteX2" fmla="*/ 2543547 w 3109294"/>
              <a:gd name="connsiteY2" fmla="*/ 62438 h 2816726"/>
              <a:gd name="connsiteX3" fmla="*/ 3109294 w 3109294"/>
              <a:gd name="connsiteY3" fmla="*/ 1262079 h 2816726"/>
              <a:gd name="connsiteX4" fmla="*/ 1554647 w 3109294"/>
              <a:gd name="connsiteY4" fmla="*/ 2816726 h 2816726"/>
              <a:gd name="connsiteX5" fmla="*/ 0 w 3109294"/>
              <a:gd name="connsiteY5" fmla="*/ 1262079 h 2816726"/>
              <a:gd name="connsiteX6" fmla="*/ 565747 w 3109294"/>
              <a:gd name="connsiteY6" fmla="*/ 62438 h 2816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09294" h="2816726">
                <a:moveTo>
                  <a:pt x="649244" y="0"/>
                </a:moveTo>
                <a:lnTo>
                  <a:pt x="2460050" y="0"/>
                </a:lnTo>
                <a:lnTo>
                  <a:pt x="2543547" y="62438"/>
                </a:lnTo>
                <a:cubicBezTo>
                  <a:pt x="2889063" y="347583"/>
                  <a:pt x="3109294" y="779112"/>
                  <a:pt x="3109294" y="1262079"/>
                </a:cubicBezTo>
                <a:cubicBezTo>
                  <a:pt x="3109294" y="2120687"/>
                  <a:pt x="2413255" y="2816726"/>
                  <a:pt x="1554647" y="2816726"/>
                </a:cubicBezTo>
                <a:cubicBezTo>
                  <a:pt x="696039" y="2816726"/>
                  <a:pt x="0" y="2120687"/>
                  <a:pt x="0" y="1262079"/>
                </a:cubicBezTo>
                <a:cubicBezTo>
                  <a:pt x="0" y="779112"/>
                  <a:pt x="220231" y="347583"/>
                  <a:pt x="565747" y="62438"/>
                </a:cubicBezTo>
                <a:close/>
              </a:path>
            </a:pathLst>
          </a:cu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0454E0C5-DF6D-4028-9C2A-0FDDF63C8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1984" y="1"/>
            <a:ext cx="3390016" cy="3628865"/>
          </a:xfrm>
          <a:custGeom>
            <a:avLst/>
            <a:gdLst>
              <a:gd name="connsiteX0" fmla="*/ 709972 w 3390016"/>
              <a:gd name="connsiteY0" fmla="*/ 0 h 3628865"/>
              <a:gd name="connsiteX1" fmla="*/ 3390016 w 3390016"/>
              <a:gd name="connsiteY1" fmla="*/ 0 h 3628865"/>
              <a:gd name="connsiteX2" fmla="*/ 3390016 w 3390016"/>
              <a:gd name="connsiteY2" fmla="*/ 3152567 h 3628865"/>
              <a:gd name="connsiteX3" fmla="*/ 3349024 w 3390016"/>
              <a:gd name="connsiteY3" fmla="*/ 3187227 h 3628865"/>
              <a:gd name="connsiteX4" fmla="*/ 2070639 w 3390016"/>
              <a:gd name="connsiteY4" fmla="*/ 3628865 h 3628865"/>
              <a:gd name="connsiteX5" fmla="*/ 0 w 3390016"/>
              <a:gd name="connsiteY5" fmla="*/ 1558226 h 3628865"/>
              <a:gd name="connsiteX6" fmla="*/ 606476 w 3390016"/>
              <a:gd name="connsiteY6" fmla="*/ 94063 h 3628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90016" h="3628865">
                <a:moveTo>
                  <a:pt x="709972" y="0"/>
                </a:moveTo>
                <a:lnTo>
                  <a:pt x="3390016" y="0"/>
                </a:lnTo>
                <a:lnTo>
                  <a:pt x="3390016" y="3152567"/>
                </a:lnTo>
                <a:lnTo>
                  <a:pt x="3349024" y="3187227"/>
                </a:lnTo>
                <a:cubicBezTo>
                  <a:pt x="2996999" y="3463869"/>
                  <a:pt x="2553087" y="3628865"/>
                  <a:pt x="2070639" y="3628865"/>
                </a:cubicBezTo>
                <a:cubicBezTo>
                  <a:pt x="927057" y="3628865"/>
                  <a:pt x="0" y="2701808"/>
                  <a:pt x="0" y="1558226"/>
                </a:cubicBezTo>
                <a:cubicBezTo>
                  <a:pt x="0" y="986435"/>
                  <a:pt x="231764" y="468775"/>
                  <a:pt x="606476" y="940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52" name="Freeform: Shape 51">
            <a:extLst>
              <a:ext uri="{FF2B5EF4-FFF2-40B4-BE49-F238E27FC236}">
                <a16:creationId xmlns:a16="http://schemas.microsoft.com/office/drawing/2014/main" id="{4C6990F7-14F2-4504-BDAF-92B264CF5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1984" y="1"/>
            <a:ext cx="3390016" cy="3628865"/>
          </a:xfrm>
          <a:custGeom>
            <a:avLst/>
            <a:gdLst>
              <a:gd name="connsiteX0" fmla="*/ 709972 w 3390016"/>
              <a:gd name="connsiteY0" fmla="*/ 0 h 3628865"/>
              <a:gd name="connsiteX1" fmla="*/ 3390016 w 3390016"/>
              <a:gd name="connsiteY1" fmla="*/ 0 h 3628865"/>
              <a:gd name="connsiteX2" fmla="*/ 3390016 w 3390016"/>
              <a:gd name="connsiteY2" fmla="*/ 3152567 h 3628865"/>
              <a:gd name="connsiteX3" fmla="*/ 3349024 w 3390016"/>
              <a:gd name="connsiteY3" fmla="*/ 3187227 h 3628865"/>
              <a:gd name="connsiteX4" fmla="*/ 2070639 w 3390016"/>
              <a:gd name="connsiteY4" fmla="*/ 3628865 h 3628865"/>
              <a:gd name="connsiteX5" fmla="*/ 0 w 3390016"/>
              <a:gd name="connsiteY5" fmla="*/ 1558226 h 3628865"/>
              <a:gd name="connsiteX6" fmla="*/ 606476 w 3390016"/>
              <a:gd name="connsiteY6" fmla="*/ 94063 h 3628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90016" h="3628865">
                <a:moveTo>
                  <a:pt x="709972" y="0"/>
                </a:moveTo>
                <a:lnTo>
                  <a:pt x="3390016" y="0"/>
                </a:lnTo>
                <a:lnTo>
                  <a:pt x="3390016" y="3152567"/>
                </a:lnTo>
                <a:lnTo>
                  <a:pt x="3349024" y="3187227"/>
                </a:lnTo>
                <a:cubicBezTo>
                  <a:pt x="2996999" y="3463869"/>
                  <a:pt x="2553087" y="3628865"/>
                  <a:pt x="2070639" y="3628865"/>
                </a:cubicBezTo>
                <a:cubicBezTo>
                  <a:pt x="927057" y="3628865"/>
                  <a:pt x="0" y="2701808"/>
                  <a:pt x="0" y="1558226"/>
                </a:cubicBezTo>
                <a:cubicBezTo>
                  <a:pt x="0" y="986435"/>
                  <a:pt x="231764" y="468775"/>
                  <a:pt x="606476" y="94063"/>
                </a:cubicBezTo>
                <a:close/>
              </a:path>
            </a:pathLst>
          </a:cu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A0C4446-9F64-4BE4-9D9E-0175614A5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67000"/>
            <a:ext cx="1861854" cy="717514"/>
            <a:chOff x="0" y="3975962"/>
            <a:chExt cx="1861854" cy="717514"/>
          </a:xfrm>
          <a:solidFill>
            <a:schemeClr val="tx1"/>
          </a:solidFill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E16C8D8F-10E9-4498-ABDB-0F923F8B6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975962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E5A83E3-8A11-4492-BB6E-F5F2240316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415697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93BE41BE-DE62-4F2C-B0C3-B7BBAA802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4683" y="2935666"/>
            <a:ext cx="4680928" cy="3922335"/>
          </a:xfrm>
          <a:custGeom>
            <a:avLst/>
            <a:gdLst>
              <a:gd name="connsiteX0" fmla="*/ 2340464 w 4680928"/>
              <a:gd name="connsiteY0" fmla="*/ 0 h 3922335"/>
              <a:gd name="connsiteX1" fmla="*/ 4680928 w 4680928"/>
              <a:gd name="connsiteY1" fmla="*/ 2340464 h 3922335"/>
              <a:gd name="connsiteX2" fmla="*/ 4146480 w 4680928"/>
              <a:gd name="connsiteY2" fmla="*/ 3829217 h 3922335"/>
              <a:gd name="connsiteX3" fmla="*/ 4061848 w 4680928"/>
              <a:gd name="connsiteY3" fmla="*/ 3922335 h 3922335"/>
              <a:gd name="connsiteX4" fmla="*/ 619080 w 4680928"/>
              <a:gd name="connsiteY4" fmla="*/ 3922335 h 3922335"/>
              <a:gd name="connsiteX5" fmla="*/ 534448 w 4680928"/>
              <a:gd name="connsiteY5" fmla="*/ 3829217 h 3922335"/>
              <a:gd name="connsiteX6" fmla="*/ 0 w 4680928"/>
              <a:gd name="connsiteY6" fmla="*/ 2340464 h 3922335"/>
              <a:gd name="connsiteX7" fmla="*/ 2340464 w 4680928"/>
              <a:gd name="connsiteY7" fmla="*/ 0 h 3922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80928" h="3922335">
                <a:moveTo>
                  <a:pt x="2340464" y="0"/>
                </a:moveTo>
                <a:cubicBezTo>
                  <a:pt x="3633067" y="0"/>
                  <a:pt x="4680928" y="1047861"/>
                  <a:pt x="4680928" y="2340464"/>
                </a:cubicBezTo>
                <a:cubicBezTo>
                  <a:pt x="4680928" y="2905978"/>
                  <a:pt x="4480361" y="3424647"/>
                  <a:pt x="4146480" y="3829217"/>
                </a:cubicBezTo>
                <a:lnTo>
                  <a:pt x="4061848" y="3922335"/>
                </a:lnTo>
                <a:lnTo>
                  <a:pt x="619080" y="3922335"/>
                </a:lnTo>
                <a:lnTo>
                  <a:pt x="534448" y="3829217"/>
                </a:lnTo>
                <a:cubicBezTo>
                  <a:pt x="200567" y="3424647"/>
                  <a:pt x="0" y="2905978"/>
                  <a:pt x="0" y="2340464"/>
                </a:cubicBezTo>
                <a:cubicBezTo>
                  <a:pt x="0" y="1047861"/>
                  <a:pt x="1047861" y="0"/>
                  <a:pt x="234046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60" name="Freeform: Shape 59">
            <a:extLst>
              <a:ext uri="{FF2B5EF4-FFF2-40B4-BE49-F238E27FC236}">
                <a16:creationId xmlns:a16="http://schemas.microsoft.com/office/drawing/2014/main" id="{A0E21CE3-CE4A-4A81-86C9-019354341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4683" y="2935666"/>
            <a:ext cx="4680928" cy="3922335"/>
          </a:xfrm>
          <a:custGeom>
            <a:avLst/>
            <a:gdLst>
              <a:gd name="connsiteX0" fmla="*/ 2340464 w 4680928"/>
              <a:gd name="connsiteY0" fmla="*/ 0 h 3922335"/>
              <a:gd name="connsiteX1" fmla="*/ 4680928 w 4680928"/>
              <a:gd name="connsiteY1" fmla="*/ 2340464 h 3922335"/>
              <a:gd name="connsiteX2" fmla="*/ 4146480 w 4680928"/>
              <a:gd name="connsiteY2" fmla="*/ 3829217 h 3922335"/>
              <a:gd name="connsiteX3" fmla="*/ 4061848 w 4680928"/>
              <a:gd name="connsiteY3" fmla="*/ 3922335 h 3922335"/>
              <a:gd name="connsiteX4" fmla="*/ 619080 w 4680928"/>
              <a:gd name="connsiteY4" fmla="*/ 3922335 h 3922335"/>
              <a:gd name="connsiteX5" fmla="*/ 534448 w 4680928"/>
              <a:gd name="connsiteY5" fmla="*/ 3829217 h 3922335"/>
              <a:gd name="connsiteX6" fmla="*/ 0 w 4680928"/>
              <a:gd name="connsiteY6" fmla="*/ 2340464 h 3922335"/>
              <a:gd name="connsiteX7" fmla="*/ 2340464 w 4680928"/>
              <a:gd name="connsiteY7" fmla="*/ 0 h 3922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80928" h="3922335">
                <a:moveTo>
                  <a:pt x="2340464" y="0"/>
                </a:moveTo>
                <a:cubicBezTo>
                  <a:pt x="3633067" y="0"/>
                  <a:pt x="4680928" y="1047861"/>
                  <a:pt x="4680928" y="2340464"/>
                </a:cubicBezTo>
                <a:cubicBezTo>
                  <a:pt x="4680928" y="2905978"/>
                  <a:pt x="4480361" y="3424647"/>
                  <a:pt x="4146480" y="3829217"/>
                </a:cubicBezTo>
                <a:lnTo>
                  <a:pt x="4061848" y="3922335"/>
                </a:lnTo>
                <a:lnTo>
                  <a:pt x="619080" y="3922335"/>
                </a:lnTo>
                <a:lnTo>
                  <a:pt x="534448" y="3829217"/>
                </a:lnTo>
                <a:cubicBezTo>
                  <a:pt x="200567" y="3424647"/>
                  <a:pt x="0" y="2905978"/>
                  <a:pt x="0" y="2340464"/>
                </a:cubicBezTo>
                <a:cubicBezTo>
                  <a:pt x="0" y="1047861"/>
                  <a:pt x="1047861" y="0"/>
                  <a:pt x="2340464" y="0"/>
                </a:cubicBezTo>
                <a:close/>
              </a:path>
            </a:pathLst>
          </a:cu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62" name="Freeform: Shape 61">
            <a:extLst>
              <a:ext uri="{FF2B5EF4-FFF2-40B4-BE49-F238E27FC236}">
                <a16:creationId xmlns:a16="http://schemas.microsoft.com/office/drawing/2014/main" id="{5AFEC601-A132-47EE-B0C2-B38ACD9FC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170" y="0"/>
            <a:ext cx="4902678" cy="4544235"/>
          </a:xfrm>
          <a:custGeom>
            <a:avLst/>
            <a:gdLst>
              <a:gd name="connsiteX0" fmla="*/ 1529549 w 6355652"/>
              <a:gd name="connsiteY0" fmla="*/ 0 h 5890980"/>
              <a:gd name="connsiteX1" fmla="*/ 4826104 w 6355652"/>
              <a:gd name="connsiteY1" fmla="*/ 0 h 5890980"/>
              <a:gd name="connsiteX2" fmla="*/ 4954579 w 6355652"/>
              <a:gd name="connsiteY2" fmla="*/ 78051 h 5890980"/>
              <a:gd name="connsiteX3" fmla="*/ 6355652 w 6355652"/>
              <a:gd name="connsiteY3" fmla="*/ 2713154 h 5890980"/>
              <a:gd name="connsiteX4" fmla="*/ 3177826 w 6355652"/>
              <a:gd name="connsiteY4" fmla="*/ 5890980 h 5890980"/>
              <a:gd name="connsiteX5" fmla="*/ 0 w 6355652"/>
              <a:gd name="connsiteY5" fmla="*/ 2713154 h 5890980"/>
              <a:gd name="connsiteX6" fmla="*/ 1401073 w 6355652"/>
              <a:gd name="connsiteY6" fmla="*/ 78051 h 589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5890980">
                <a:moveTo>
                  <a:pt x="1529549" y="0"/>
                </a:moveTo>
                <a:lnTo>
                  <a:pt x="4826104" y="0"/>
                </a:lnTo>
                <a:lnTo>
                  <a:pt x="4954579" y="78051"/>
                </a:lnTo>
                <a:cubicBezTo>
                  <a:pt x="5799886" y="649129"/>
                  <a:pt x="6355652" y="1616239"/>
                  <a:pt x="6355652" y="2713154"/>
                </a:cubicBezTo>
                <a:cubicBezTo>
                  <a:pt x="6355652" y="4468219"/>
                  <a:pt x="4932891" y="5890980"/>
                  <a:pt x="3177826" y="5890980"/>
                </a:cubicBezTo>
                <a:cubicBezTo>
                  <a:pt x="1422761" y="5890980"/>
                  <a:pt x="0" y="4468219"/>
                  <a:pt x="0" y="2713154"/>
                </a:cubicBezTo>
                <a:cubicBezTo>
                  <a:pt x="0" y="1616239"/>
                  <a:pt x="555766" y="649129"/>
                  <a:pt x="1401073" y="78051"/>
                </a:cubicBezTo>
                <a:close/>
              </a:path>
            </a:pathLst>
          </a:cu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F58ABE-B82D-3A00-BE39-D0A0C27241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692" y="324937"/>
            <a:ext cx="4024032" cy="2885715"/>
          </a:xfrm>
        </p:spPr>
        <p:txBody>
          <a:bodyPr>
            <a:normAutofit/>
          </a:bodyPr>
          <a:lstStyle/>
          <a:p>
            <a:r>
              <a:rPr lang="ru-RU" sz="4200"/>
              <a:t> </a:t>
            </a:r>
            <a:r>
              <a:rPr lang="ru-RU" sz="4200">
                <a:latin typeface="Arial" panose="020B0604020202020204" pitchFamily="34" charset="0"/>
                <a:cs typeface="Arial" panose="020B0604020202020204" pitchFamily="34" charset="0"/>
              </a:rPr>
              <a:t>Арт-студия «Другой мир»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DA53C14-B1DC-6DD8-756E-5EA4CEDE1C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0692" y="3166312"/>
            <a:ext cx="4024032" cy="77180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700" b="1">
                <a:latin typeface="Arial" panose="020B0604020202020204" pitchFamily="34" charset="0"/>
                <a:cs typeface="Arial" panose="020B0604020202020204" pitchFamily="34" charset="0"/>
              </a:rPr>
              <a:t>Автор проекта:</a:t>
            </a:r>
          </a:p>
          <a:p>
            <a:pPr>
              <a:lnSpc>
                <a:spcPct val="100000"/>
              </a:lnSpc>
            </a:pPr>
            <a:r>
              <a:rPr lang="ru-RU" sz="1700" b="1">
                <a:latin typeface="Arial" panose="020B0604020202020204" pitchFamily="34" charset="0"/>
                <a:cs typeface="Arial" panose="020B0604020202020204" pitchFamily="34" charset="0"/>
              </a:rPr>
              <a:t>Тарасова Римма</a:t>
            </a:r>
          </a:p>
        </p:txBody>
      </p:sp>
      <p:pic>
        <p:nvPicPr>
          <p:cNvPr id="5" name="Picture 4" descr="Цветная нефтянойная живопись солнца">
            <a:extLst>
              <a:ext uri="{FF2B5EF4-FFF2-40B4-BE49-F238E27FC236}">
                <a16:creationId xmlns:a16="http://schemas.microsoft.com/office/drawing/2014/main" id="{F55974BE-7D0E-0E4C-701A-F94FFC794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6231" y="783003"/>
            <a:ext cx="2207861" cy="1473747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Детское искусство, игрушка, в помещении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2E129D3A-6AD5-4579-1629-586F782CB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6197" y="4150177"/>
            <a:ext cx="2737900" cy="1684861"/>
          </a:xfrm>
          <a:prstGeom prst="rect">
            <a:avLst/>
          </a:prstGeom>
        </p:spPr>
      </p:pic>
      <p:grpSp>
        <p:nvGrpSpPr>
          <p:cNvPr id="64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49330" y="3703269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15" name="Рисунок 14" descr="Изображение выглядит как человек, искусство, офисные принадлежности, кисть&#10;&#10;Автоматически созданное описание">
            <a:extLst>
              <a:ext uri="{FF2B5EF4-FFF2-40B4-BE49-F238E27FC236}">
                <a16:creationId xmlns:a16="http://schemas.microsoft.com/office/drawing/2014/main" id="{4F06F11E-D979-743A-BFDB-372FBDBEDF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2095" y="616824"/>
            <a:ext cx="2123237" cy="112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065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1CE7A08-2184-4B99-ABC0-B40CD1D3F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A03667-5785-4E12-CE13-AD56593C8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854" y="149650"/>
            <a:ext cx="6055670" cy="3215373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Организация поездки детей детей с ОВЗ в реабилитационные центры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7955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1929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00654" y="4275786"/>
            <a:ext cx="2691346" cy="2582214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552FC29-9118-466F-940E-80C84EFDF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00654" y="4275786"/>
            <a:ext cx="2691346" cy="2582214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Объект 4" descr="Изображение выглядит как человек, одежда, Человеческое лицо, окно&#10;&#10;Автоматически созданное описание">
            <a:extLst>
              <a:ext uri="{FF2B5EF4-FFF2-40B4-BE49-F238E27FC236}">
                <a16:creationId xmlns:a16="http://schemas.microsoft.com/office/drawing/2014/main" id="{F2346BDB-2ED8-1FF1-F78C-4C9DEB8041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2350"/>
          <a:stretch/>
        </p:blipFill>
        <p:spPr>
          <a:xfrm>
            <a:off x="303993" y="3153655"/>
            <a:ext cx="3871488" cy="3378812"/>
          </a:xfrm>
        </p:spPr>
      </p:pic>
      <p:grpSp>
        <p:nvGrpSpPr>
          <p:cNvPr id="22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7" name="Рисунок 6" descr="Изображение выглядит как одежда, человек, ребенок, начинающий ходить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86E3275F-C54C-FFB7-5B05-C45980880F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83" b="16666"/>
          <a:stretch/>
        </p:blipFill>
        <p:spPr>
          <a:xfrm>
            <a:off x="7715249" y="256464"/>
            <a:ext cx="4253195" cy="460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283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1CE7A08-2184-4B99-ABC0-B40CD1D3F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9BA805-5739-3BD3-7752-14B04BD97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8371" y="-69579"/>
            <a:ext cx="6384282" cy="321537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 </a:t>
            </a:r>
            <a:r>
              <a:rPr lang="ru-RU" sz="2400" dirty="0"/>
              <a:t>Сейчас для города не простое время, когда он переживает сложные события. Город находится под постоянными массированными обстрелами со стороны ВСУ</a:t>
            </a:r>
            <a:r>
              <a:rPr lang="en-US" sz="2400" dirty="0"/>
              <a:t>,</a:t>
            </a:r>
            <a:r>
              <a:rPr lang="ru-RU" sz="2400" dirty="0"/>
              <a:t> что негативно сказывается на детской психике</a:t>
            </a:r>
            <a:r>
              <a:rPr lang="en-US" sz="2400" dirty="0"/>
              <a:t>.</a:t>
            </a:r>
            <a:endParaRPr lang="ru-RU" sz="240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7955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1929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00654" y="4275786"/>
            <a:ext cx="2691346" cy="2582214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552FC29-9118-466F-940E-80C84EFDF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00654" y="4275786"/>
            <a:ext cx="2691346" cy="2582214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Объект 4" descr="Изображение выглядит как на открытом воздухе, строительство, небо, облако&#10;&#10;Автоматически созданное описание">
            <a:extLst>
              <a:ext uri="{FF2B5EF4-FFF2-40B4-BE49-F238E27FC236}">
                <a16:creationId xmlns:a16="http://schemas.microsoft.com/office/drawing/2014/main" id="{B3AB413B-A345-3685-6820-A153D1EC02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5144" y="3796442"/>
            <a:ext cx="5076619" cy="2855598"/>
          </a:xfrm>
        </p:spPr>
      </p:pic>
      <p:grpSp>
        <p:nvGrpSpPr>
          <p:cNvPr id="22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1" name="Рисунок 10" descr="Изображение выглядит как мишка, игрушка, фаршированный, плюшевый медвежонок&#10;&#10;Автоматически созданное описание">
            <a:extLst>
              <a:ext uri="{FF2B5EF4-FFF2-40B4-BE49-F238E27FC236}">
                <a16:creationId xmlns:a16="http://schemas.microsoft.com/office/drawing/2014/main" id="{5C3F42BE-933E-8C58-079D-5CE8AA651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869" y="205960"/>
            <a:ext cx="4490851" cy="336813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B39D02-2152-4826-AB28-7C24172A07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6282" y="2554417"/>
            <a:ext cx="4530476" cy="339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130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1CE7A08-2184-4B99-ABC0-B40CD1D3F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9BAE4C-11BC-1B52-795C-A3E4BB5F8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44" y="167741"/>
            <a:ext cx="9446448" cy="204742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/>
              <a:t> </a:t>
            </a:r>
            <a:r>
              <a:rPr lang="ru-RU" sz="2200" dirty="0"/>
              <a:t>Именно поэтому появилась идея создания Арт студии “Другой мир” для детей. Было решено проводить занятия по арт-терапии.  Чтобы научить детей и помочь им справляться ситуациями, которые вызывают у них трудности, фобии, комплексы, страх, панические атаки и депрессии, что в дельнейшем сопровождается угасанием жизненного потенциала. 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7955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1929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00654" y="4275786"/>
            <a:ext cx="2691346" cy="2582214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552FC29-9118-466F-940E-80C84EFDF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00654" y="4275786"/>
            <a:ext cx="2691346" cy="2582214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Объект 4" descr="Изображение выглядит как одежда, человек, в помещении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8C3B00CA-1A62-DBE8-6B45-7F41E492F4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68506" y="2456039"/>
            <a:ext cx="4708033" cy="3531024"/>
          </a:xfrm>
        </p:spPr>
      </p:pic>
      <p:grpSp>
        <p:nvGrpSpPr>
          <p:cNvPr id="22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7" name="Рисунок 6" descr="Изображение выглядит как человек, в помещении, Детское искусство, пластик&#10;&#10;Автоматически созданное описание">
            <a:extLst>
              <a:ext uri="{FF2B5EF4-FFF2-40B4-BE49-F238E27FC236}">
                <a16:creationId xmlns:a16="http://schemas.microsoft.com/office/drawing/2014/main" id="{73613E9D-689F-4390-F61B-D378CB915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840" y="2958334"/>
            <a:ext cx="4878387" cy="365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905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1CE7A08-2184-4B99-ABC0-B40CD1D3F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31C610-298F-477D-67C4-A206167EC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2842" y="105344"/>
            <a:ext cx="4412607" cy="1521263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Занятия по </a:t>
            </a:r>
            <a:br>
              <a:rPr lang="ru-RU" dirty="0"/>
            </a:br>
            <a:r>
              <a:rPr lang="ru-RU" dirty="0"/>
              <a:t>арт-терапии 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7955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1929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00654" y="4275786"/>
            <a:ext cx="2691346" cy="2582214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552FC29-9118-466F-940E-80C84EFDF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00654" y="4275786"/>
            <a:ext cx="2691346" cy="2582214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Объект 4" descr="Изображение выглядит как пишущий прибор, человек, офисные принадлежности, Обучение&#10;&#10;Автоматически созданное описание">
            <a:extLst>
              <a:ext uri="{FF2B5EF4-FFF2-40B4-BE49-F238E27FC236}">
                <a16:creationId xmlns:a16="http://schemas.microsoft.com/office/drawing/2014/main" id="{9936DF4F-1F84-7C76-35E3-625843A53C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22610" y="255467"/>
            <a:ext cx="5121147" cy="3840860"/>
          </a:xfrm>
        </p:spPr>
      </p:pic>
      <p:grpSp>
        <p:nvGrpSpPr>
          <p:cNvPr id="22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7" name="Рисунок 6" descr="Изображение выглядит как человек, в помещении, стол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5AB97C05-E03F-4023-F100-017404D63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074" y="1757337"/>
            <a:ext cx="4326215" cy="324466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1CA91F-7062-489F-A277-D4200421BF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2859" y="3304255"/>
            <a:ext cx="4850768" cy="324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537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1CE7A08-2184-4B99-ABC0-B40CD1D3F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AEE406-753C-CEBF-8644-F7F884CDC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430" y="2058182"/>
            <a:ext cx="5104808" cy="4356020"/>
          </a:xfrm>
        </p:spPr>
        <p:txBody>
          <a:bodyPr>
            <a:normAutofit/>
          </a:bodyPr>
          <a:lstStyle/>
          <a:p>
            <a:r>
              <a:rPr lang="ru-RU" sz="2400" b="1" dirty="0"/>
              <a:t>Данные занятия помогут детям обрести себя, внутреннее спокойствие, помогут преодолеть трудности, как им, так и их родителям. Каждый ребенок сможет не только получить психологическую поддержку, но и отвлечься от внешних раздражителей, найти себе новых друзей, найти себя. А мы в свою очередь сможем подарить их семьям частичку тепла и доброты. </a:t>
            </a:r>
            <a:endParaRPr lang="ru-RU" sz="240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7955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1929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00654" y="4275786"/>
            <a:ext cx="2691346" cy="2582214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552FC29-9118-466F-940E-80C84EFDF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00654" y="4275786"/>
            <a:ext cx="2691346" cy="2582214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Объект 4" descr="Изображение выглядит как Детское искусство, человек, в помещении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98ABEFA-C343-99B8-78E7-06E137D98B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5819" y="1210873"/>
            <a:ext cx="6520989" cy="4356020"/>
          </a:xfrm>
        </p:spPr>
      </p:pic>
      <p:grpSp>
        <p:nvGrpSpPr>
          <p:cNvPr id="22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13672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9" name="Oval 88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91" name="Rectangle 90">
            <a:extLst>
              <a:ext uri="{FF2B5EF4-FFF2-40B4-BE49-F238E27FC236}">
                <a16:creationId xmlns:a16="http://schemas.microsoft.com/office/drawing/2014/main" id="{8B646C36-EEEC-4D52-8E8E-206F4CD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308C40F4-6A24-4867-B726-B552DB080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550" y="555675"/>
            <a:ext cx="4860256" cy="5696169"/>
            <a:chOff x="1481312" y="743744"/>
            <a:chExt cx="4860256" cy="4589316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954BF10E-4559-4F28-91B0-3D0C2C486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81312" y="743744"/>
              <a:ext cx="4860256" cy="4589316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DB0B5A20-FCFE-4AED-B5A3-91D3DE935C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81312" y="743744"/>
              <a:ext cx="4860256" cy="4589316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97" name="Rectangle 96">
            <a:extLst>
              <a:ext uri="{FF2B5EF4-FFF2-40B4-BE49-F238E27FC236}">
                <a16:creationId xmlns:a16="http://schemas.microsoft.com/office/drawing/2014/main" id="{D6CA2F4C-8E9E-4BCD-B6E8-A68A311CA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967" y="460296"/>
            <a:ext cx="4860256" cy="5696169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2ECF1F-D9A9-5D75-08F3-BD550DCE4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758" y="847488"/>
            <a:ext cx="4946385" cy="357016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b="1" cap="all" spc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Спасибо </a:t>
            </a:r>
            <a:br>
              <a:rPr lang="en-US" sz="3600" b="1" cap="all" spc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600" b="1" cap="all" spc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внимани</a:t>
            </a:r>
            <a:r>
              <a:rPr lang="ru-RU" sz="3600" b="1" cap="all" spc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</a:t>
            </a:r>
            <a:r>
              <a:rPr lang="en-US" sz="3600" b="1" cap="all" spc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</p:txBody>
      </p:sp>
      <p:pic>
        <p:nvPicPr>
          <p:cNvPr id="5" name="Объект 4" descr="Изображение выглядит как Графика, графическая вставка, графический дизайн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18137627-F604-65F4-D501-E1FFE7FDB3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42" r="13693" b="-3"/>
          <a:stretch/>
        </p:blipFill>
        <p:spPr>
          <a:xfrm>
            <a:off x="6359308" y="470930"/>
            <a:ext cx="4833901" cy="5696169"/>
          </a:xfrm>
          <a:prstGeom prst="rect">
            <a:avLst/>
          </a:prstGeom>
          <a:ln w="28575">
            <a:noFill/>
          </a:ln>
        </p:spPr>
      </p:pic>
      <p:sp>
        <p:nvSpPr>
          <p:cNvPr id="99" name="Graphic 212">
            <a:extLst>
              <a:ext uri="{FF2B5EF4-FFF2-40B4-BE49-F238E27FC236}">
                <a16:creationId xmlns:a16="http://schemas.microsoft.com/office/drawing/2014/main" id="{4FB204DF-284E-45F6-A017-79A4DF57B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62917" y="937735"/>
            <a:ext cx="891066" cy="891066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01" name="Graphic 212">
            <a:extLst>
              <a:ext uri="{FF2B5EF4-FFF2-40B4-BE49-F238E27FC236}">
                <a16:creationId xmlns:a16="http://schemas.microsoft.com/office/drawing/2014/main" id="{96FD6442-EB7D-4992-8D41-0B7FFDCB43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62917" y="937735"/>
            <a:ext cx="891066" cy="891066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03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58306" y="2360859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0" name="Oval 109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2610" y="5308473"/>
            <a:ext cx="445835" cy="445835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6004781B-698F-46D5-AADD-8AE921171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2610" y="5308473"/>
            <a:ext cx="445835" cy="445835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17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6B289C-0422-DC24-37D8-0BE4E8400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252" y="633046"/>
            <a:ext cx="4463623" cy="1314996"/>
          </a:xfrm>
        </p:spPr>
        <p:txBody>
          <a:bodyPr anchor="b">
            <a:normAutofit/>
          </a:bodyPr>
          <a:lstStyle/>
          <a:p>
            <a:r>
              <a:rPr lang="ru-RU" dirty="0"/>
              <a:t>Тарасова Римма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608D8B-E363-C987-73AE-ACF8F6098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2252" y="2125737"/>
            <a:ext cx="4463623" cy="40444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600"/>
              <a:t>Волонтер</a:t>
            </a:r>
          </a:p>
          <a:p>
            <a:pPr>
              <a:lnSpc>
                <a:spcPct val="100000"/>
              </a:lnSpc>
            </a:pPr>
            <a:r>
              <a:rPr lang="ru-RU" sz="2600"/>
              <a:t>Менеджер по организации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600"/>
              <a:t>мероприятий «Центра помощи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600"/>
              <a:t>Юлии Немчиновой»</a:t>
            </a:r>
          </a:p>
          <a:p>
            <a:pPr>
              <a:lnSpc>
                <a:spcPct val="100000"/>
              </a:lnSpc>
            </a:pPr>
            <a:r>
              <a:rPr lang="ru-RU" sz="2600"/>
              <a:t>Участник премии </a:t>
            </a:r>
            <a:r>
              <a:rPr lang="en-US" sz="2600"/>
              <a:t>#</a:t>
            </a:r>
            <a:r>
              <a:rPr lang="ru-RU" sz="2600"/>
              <a:t>МЫВМЕСТЕ</a:t>
            </a:r>
          </a:p>
          <a:p>
            <a:pPr>
              <a:lnSpc>
                <a:spcPct val="100000"/>
              </a:lnSpc>
            </a:pPr>
            <a:r>
              <a:rPr lang="ru-RU" sz="2600"/>
              <a:t>Мама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3C8019B-3985-409B-9B87-494B974EE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85A4DB3-61AA-49A1-85A9-B3397CD51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Рисунок 4" descr="Изображение выглядит как человек, одежда, Человеческое лицо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D45C9006-D334-EC3D-A61A-6EDC69088A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74" r="-16" b="21514"/>
          <a:stretch/>
        </p:blipFill>
        <p:spPr>
          <a:xfrm>
            <a:off x="7066273" y="871280"/>
            <a:ext cx="4415738" cy="4415738"/>
          </a:xfrm>
          <a:custGeom>
            <a:avLst/>
            <a:gdLst/>
            <a:ahLst/>
            <a:cxnLst/>
            <a:rect l="l" t="t" r="r" b="b"/>
            <a:pathLst>
              <a:path w="2452978" h="2452978">
                <a:moveTo>
                  <a:pt x="1226489" y="0"/>
                </a:moveTo>
                <a:cubicBezTo>
                  <a:pt x="1903860" y="0"/>
                  <a:pt x="2452978" y="549118"/>
                  <a:pt x="2452978" y="1226489"/>
                </a:cubicBezTo>
                <a:cubicBezTo>
                  <a:pt x="2452978" y="1903860"/>
                  <a:pt x="1903860" y="2452978"/>
                  <a:pt x="1226489" y="2452978"/>
                </a:cubicBezTo>
                <a:cubicBezTo>
                  <a:pt x="549118" y="2452978"/>
                  <a:pt x="0" y="1903860"/>
                  <a:pt x="0" y="1226489"/>
                </a:cubicBezTo>
                <a:cubicBezTo>
                  <a:pt x="0" y="549118"/>
                  <a:pt x="549118" y="0"/>
                  <a:pt x="1226489" y="0"/>
                </a:cubicBezTo>
                <a:close/>
              </a:path>
            </a:pathLst>
          </a:custGeom>
        </p:spPr>
      </p:pic>
      <p:grpSp>
        <p:nvGrpSpPr>
          <p:cNvPr id="24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26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27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28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76065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1CE7A08-2184-4B99-ABC0-B40CD1D3F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7955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1929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00654" y="4275786"/>
            <a:ext cx="2691346" cy="2582214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552FC29-9118-466F-940E-80C84EFDF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00654" y="4275786"/>
            <a:ext cx="2691346" cy="2582214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2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5" name="Рисунок 14" descr="Изображение выглядит как Человеческое лицо, человек, одежда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19E4BAC8-0642-E44F-8382-2BF6E0824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9321" y="2080602"/>
            <a:ext cx="4149288" cy="31119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64D410-45FB-4902-A90E-9ECA3A3DBCDC}"/>
              </a:ext>
            </a:extLst>
          </p:cNvPr>
          <p:cNvSpPr txBox="1"/>
          <p:nvPr/>
        </p:nvSpPr>
        <p:spPr>
          <a:xfrm>
            <a:off x="403344" y="3636585"/>
            <a:ext cx="62306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 настоящее время я сотрудник Центра помощи Юлии Немчиновой, менеджер по организации мероприятий. Так же помогаю принимать и выдавать помощь беженцам из Украины и вынужденным переселенцам из приграничных территорий, принимаю участие в написании и реализации проектов. Являюсь участником клуба Премии #МЫВМЕСТЕ Белгородской области, а так же соавтором проекта-полуфиналиста Премии #МЫВМЕСТЕ "Содействие - помощь многодетным семьям беженцев.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FFF718-038B-43F1-96EA-71517CC84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391" y="437836"/>
            <a:ext cx="6230652" cy="296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087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1CE7A08-2184-4B99-ABC0-B40CD1D3F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7955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1929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00654" y="4275786"/>
            <a:ext cx="2691346" cy="2582214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552FC29-9118-466F-940E-80C84EFDF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00654" y="4275786"/>
            <a:ext cx="2691346" cy="2582214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2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7" name="Рисунок 6" descr="Изображение выглядит как одежда, человек, улыбка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233599B1-5190-3B68-C7FC-238BE2993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49" y="2650170"/>
            <a:ext cx="4701613" cy="3806583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сердце, День святого Валентина, Графика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id="{C746BB19-4F16-3A47-A466-3F74D79B0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413" y="121788"/>
            <a:ext cx="2322512" cy="20819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212A29-C2A9-4AB1-93FB-2F0AE726F2BE}"/>
              </a:ext>
            </a:extLst>
          </p:cNvPr>
          <p:cNvSpPr txBox="1"/>
          <p:nvPr/>
        </p:nvSpPr>
        <p:spPr>
          <a:xfrm>
            <a:off x="6034091" y="4489675"/>
            <a:ext cx="43945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Наша самая лучшая команда!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B2FA9D7-5AB2-484D-9546-C1DF42D869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6622" y="357920"/>
            <a:ext cx="4809716" cy="360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114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Freeform: Shape 9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8" name="Freeform: Shape 11">
            <a:extLst>
              <a:ext uri="{FF2B5EF4-FFF2-40B4-BE49-F238E27FC236}">
                <a16:creationId xmlns:a16="http://schemas.microsoft.com/office/drawing/2014/main" id="{31CE7A08-2184-4B99-ABC0-B40CD1D3F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7955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1929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00654" y="4275786"/>
            <a:ext cx="2691346" cy="2582214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552FC29-9118-466F-940E-80C84EFDF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00654" y="4275786"/>
            <a:ext cx="2691346" cy="2582214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2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59" name="Freeform: Shape 22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24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26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7" name="Рисунок 6" descr="Изображение выглядит как одежда, человек, Человеческое лицо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192733AE-6F94-72EF-6C14-A5F38BF1A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984" y="1618447"/>
            <a:ext cx="3598665" cy="4798220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D59D6D7E-663E-B2C8-286F-769CDADD92BD}"/>
              </a:ext>
            </a:extLst>
          </p:cNvPr>
          <p:cNvSpPr/>
          <p:nvPr/>
        </p:nvSpPr>
        <p:spPr>
          <a:xfrm>
            <a:off x="1760780" y="223927"/>
            <a:ext cx="93670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Выдача гуманитарной помощи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31F10A-5621-4F24-A620-9BA1D7BDE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3066" y="1618447"/>
            <a:ext cx="5020733" cy="4558516"/>
          </a:xfrm>
        </p:spPr>
        <p:txBody>
          <a:bodyPr>
            <a:normAutofit/>
          </a:bodyPr>
          <a:lstStyle/>
          <a:p>
            <a:r>
              <a:rPr lang="ru-RU" b="1" dirty="0"/>
              <a:t>Наш Центр помощи выдает гуманитарную помощь нуждающимся беженцам и вынужденным переселенцам и людям попавшим с ложную жизненную ситуацию, льготным категориям населения. </a:t>
            </a:r>
          </a:p>
        </p:txBody>
      </p:sp>
    </p:spTree>
    <p:extLst>
      <p:ext uri="{BB962C8B-B14F-4D97-AF65-F5344CB8AC3E}">
        <p14:creationId xmlns:p14="http://schemas.microsoft.com/office/powerpoint/2010/main" val="2174681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158DCA-EBC7-6EAD-B408-9CC2D7536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6702" y="101910"/>
            <a:ext cx="9250848" cy="1314996"/>
          </a:xfrm>
        </p:spPr>
        <p:txBody>
          <a:bodyPr anchor="b">
            <a:normAutofit/>
          </a:bodyPr>
          <a:lstStyle/>
          <a:p>
            <a:r>
              <a:rPr lang="ru-RU" dirty="0"/>
              <a:t>Выдача гуманитарной помощи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7" name="Объект 6" descr="Изображение выглядит как человек, одежда, обувь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D0597682-25B2-1E3E-30F4-4267FD4925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8239" y="1852216"/>
            <a:ext cx="3577350" cy="4769801"/>
          </a:xfr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3C8019B-3985-409B-9B87-494B974EE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B85A4DB3-61AA-49A1-85A9-B3397CD51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6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0" name="Рисунок 9" descr="Изображение выглядит как человек, одежда, Человеческое лицо, ребенок, начинающий ходить&#10;&#10;Автоматически созданное описание">
            <a:extLst>
              <a:ext uri="{FF2B5EF4-FFF2-40B4-BE49-F238E27FC236}">
                <a16:creationId xmlns:a16="http://schemas.microsoft.com/office/drawing/2014/main" id="{E0AAFE00-C636-7815-0D3C-B089055A9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4466" y="1837929"/>
            <a:ext cx="3577352" cy="47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24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1CE7A08-2184-4B99-ABC0-B40CD1D3F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4AFF9A-0D4E-389D-610B-C3845343A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0043" y="5769168"/>
            <a:ext cx="3529508" cy="905479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Поход в кукольный театр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7955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1929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00654" y="4275786"/>
            <a:ext cx="2691346" cy="2582214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552FC29-9118-466F-940E-80C84EFDF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00654" y="4275786"/>
            <a:ext cx="2691346" cy="2582214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Объект 4" descr="Изображение выглядит как одежда, в помещении, стена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EB723A55-5B7A-90A2-F8D7-D424379A72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88940" y="1919293"/>
            <a:ext cx="5216525" cy="3912393"/>
          </a:xfrm>
        </p:spPr>
      </p:pic>
      <p:grpSp>
        <p:nvGrpSpPr>
          <p:cNvPr id="22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7" name="Рисунок 6" descr="Изображение выглядит как одежда, человек, стена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EDDE6614-DCD6-8ADD-65FB-1CD4451FC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709" y="1873707"/>
            <a:ext cx="4855842" cy="3641882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D0EBDF1-A948-49B9-CB12-06B38B66116C}"/>
              </a:ext>
            </a:extLst>
          </p:cNvPr>
          <p:cNvSpPr/>
          <p:nvPr/>
        </p:nvSpPr>
        <p:spPr>
          <a:xfrm>
            <a:off x="1408097" y="5747739"/>
            <a:ext cx="179895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Дни рождения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ACB8F3-74BC-4AB7-87EB-A2F3326643AD}"/>
              </a:ext>
            </a:extLst>
          </p:cNvPr>
          <p:cNvSpPr txBox="1"/>
          <p:nvPr/>
        </p:nvSpPr>
        <p:spPr>
          <a:xfrm>
            <a:off x="1535501" y="250953"/>
            <a:ext cx="9947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 </a:t>
            </a:r>
            <a:r>
              <a:rPr lang="ru-RU" sz="2400" b="1" dirty="0"/>
              <a:t>Нами было организовано большое количество мероприятий для детей. Это и развлекательные, познавательные и даже реабилитационные мероприятия.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2714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1CE7A08-2184-4B99-ABC0-B40CD1D3F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FA0832-2593-02C7-32CC-4637C576A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4400" y="311606"/>
            <a:ext cx="6003200" cy="1885466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Цикл новогодних мероприятий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7955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1929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00654" y="4275786"/>
            <a:ext cx="2691346" cy="2582214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552FC29-9118-466F-940E-80C84EFDF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00654" y="4275786"/>
            <a:ext cx="2691346" cy="2582214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Объект 4" descr="Изображение выглядит как одежда, человек, в помещении, рождество&#10;&#10;Автоматически созданное описание">
            <a:extLst>
              <a:ext uri="{FF2B5EF4-FFF2-40B4-BE49-F238E27FC236}">
                <a16:creationId xmlns:a16="http://schemas.microsoft.com/office/drawing/2014/main" id="{039621FD-0F23-2851-09E5-ED8A9C0C81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06635" y="2328864"/>
            <a:ext cx="6376466" cy="3586762"/>
          </a:xfrm>
        </p:spPr>
      </p:pic>
      <p:grpSp>
        <p:nvGrpSpPr>
          <p:cNvPr id="22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7" name="Рисунок 6" descr="Изображение выглядит как одежда, обувь, в помещении, ребенок, начинающий ходить&#10;&#10;Автоматически созданное описание">
            <a:extLst>
              <a:ext uri="{FF2B5EF4-FFF2-40B4-BE49-F238E27FC236}">
                <a16:creationId xmlns:a16="http://schemas.microsoft.com/office/drawing/2014/main" id="{0FF74BBF-3AAC-C719-5F21-69A8B7944E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875" b="18959"/>
          <a:stretch/>
        </p:blipFill>
        <p:spPr>
          <a:xfrm>
            <a:off x="791910" y="2058182"/>
            <a:ext cx="3857625" cy="44005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4C9D2E3-199C-7C25-7AAB-EB8AD8CCF9FC}"/>
              </a:ext>
            </a:extLst>
          </p:cNvPr>
          <p:cNvSpPr txBox="1"/>
          <p:nvPr/>
        </p:nvSpPr>
        <p:spPr>
          <a:xfrm>
            <a:off x="11787188" y="43576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1056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1CE7A08-2184-4B99-ABC0-B40CD1D3F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0A6BF8-F33C-B493-8354-7DD9A69B9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7514" y="-334309"/>
            <a:ext cx="6102547" cy="3215373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День защиты детей в Детском доме для детей с ОВЗ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7955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1929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00654" y="4275786"/>
            <a:ext cx="2691346" cy="2582214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552FC29-9118-466F-940E-80C84EFDF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00654" y="4275786"/>
            <a:ext cx="2691346" cy="2582214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Объект 4" descr="Изображение выглядит как одежда, в помещении, стена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6A5E9285-1046-9F14-9C83-3CFF913278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54830" y="2197072"/>
            <a:ext cx="6314908" cy="4052513"/>
          </a:xfrm>
        </p:spPr>
      </p:pic>
      <p:grpSp>
        <p:nvGrpSpPr>
          <p:cNvPr id="22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9765744"/>
      </p:ext>
    </p:extLst>
  </p:cSld>
  <p:clrMapOvr>
    <a:masterClrMapping/>
  </p:clrMapOvr>
</p:sld>
</file>

<file path=ppt/theme/theme1.xml><?xml version="1.0" encoding="utf-8"?>
<a:theme xmlns:a="http://schemas.openxmlformats.org/drawingml/2006/main" name="FunkyShapesVTI">
  <a:themeElements>
    <a:clrScheme name="Custom 15">
      <a:dk1>
        <a:sysClr val="windowText" lastClr="000000"/>
      </a:dk1>
      <a:lt1>
        <a:sysClr val="window" lastClr="FFFFFF"/>
      </a:lt1>
      <a:dk2>
        <a:srgbClr val="2D2D2D"/>
      </a:dk2>
      <a:lt2>
        <a:srgbClr val="F3FFF8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Source Sans Pro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VTI" id="{A7F40C41-3FB2-45B0-B0D6-DFB7FDD9B7AD}" vid="{C49381A0-09CD-46EE-B141-E2CDD87ABFE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326</Words>
  <Application>Microsoft Office PowerPoint</Application>
  <PresentationFormat>Широкоэкранный</PresentationFormat>
  <Paragraphs>26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Avenir Next LT Pro</vt:lpstr>
      <vt:lpstr>Tahoma</vt:lpstr>
      <vt:lpstr>FunkyShapesVTI</vt:lpstr>
      <vt:lpstr> Арт-студия «Другой мир»</vt:lpstr>
      <vt:lpstr>Тарасова Римма</vt:lpstr>
      <vt:lpstr>Презентация PowerPoint</vt:lpstr>
      <vt:lpstr>Презентация PowerPoint</vt:lpstr>
      <vt:lpstr>Презентация PowerPoint</vt:lpstr>
      <vt:lpstr>Выдача гуманитарной помощи</vt:lpstr>
      <vt:lpstr>Поход в кукольный театр</vt:lpstr>
      <vt:lpstr>Цикл новогодних мероприятий</vt:lpstr>
      <vt:lpstr>День защиты детей в Детском доме для детей с ОВЗ</vt:lpstr>
      <vt:lpstr>Организация поездки детей детей с ОВЗ в реабилитационные центры</vt:lpstr>
      <vt:lpstr> Сейчас для города не простое время, когда он переживает сложные события. Город находится под постоянными массированными обстрелами со стороны ВСУ, что негативно сказывается на детской психике.</vt:lpstr>
      <vt:lpstr> Именно поэтому появилась идея создания Арт студии “Другой мир” для детей. Было решено проводить занятия по арт-терапии.  Чтобы научить детей и помочь им справляться ситуациями, которые вызывают у них трудности, фобии, комплексы, страх, панические атаки и депрессии, что в дельнейшем сопровождается угасанием жизненного потенциала. </vt:lpstr>
      <vt:lpstr>Занятия по  арт-терапии </vt:lpstr>
      <vt:lpstr>Данные занятия помогут детям обрести себя, внутреннее спокойствие, помогут преодолеть трудности, как им, так и их родителям. Каждый ребенок сможет не только получить психологическую поддержку, но и отвлечься от внешних раздражителей, найти себе новых друзей, найти себя. А мы в свою очередь сможем подарить их семьям частичку тепла и доброты. </vt:lpstr>
      <vt:lpstr>Спасибо 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Арт-студия «Другой мир»</dc:title>
  <dc:creator>Пашкова Анастасия Юрьевна</dc:creator>
  <cp:lastModifiedBy>Пользователь</cp:lastModifiedBy>
  <cp:revision>12</cp:revision>
  <dcterms:created xsi:type="dcterms:W3CDTF">2024-06-10T09:21:08Z</dcterms:created>
  <dcterms:modified xsi:type="dcterms:W3CDTF">2024-09-11T22:13:46Z</dcterms:modified>
</cp:coreProperties>
</file>