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6" r:id="rId3"/>
    <p:sldId id="287" r:id="rId4"/>
    <p:sldId id="270" r:id="rId5"/>
    <p:sldId id="283" r:id="rId6"/>
    <p:sldId id="292" r:id="rId7"/>
    <p:sldId id="293" r:id="rId8"/>
    <p:sldId id="281" r:id="rId9"/>
    <p:sldId id="295" r:id="rId10"/>
    <p:sldId id="265" r:id="rId11"/>
    <p:sldId id="291" r:id="rId12"/>
    <p:sldId id="266" r:id="rId13"/>
    <p:sldId id="288" r:id="rId14"/>
    <p:sldId id="289" r:id="rId15"/>
    <p:sldId id="274" r:id="rId16"/>
    <p:sldId id="290" r:id="rId17"/>
    <p:sldId id="272" r:id="rId18"/>
    <p:sldId id="268" r:id="rId19"/>
    <p:sldId id="269" r:id="rId20"/>
    <p:sldId id="294" r:id="rId21"/>
    <p:sldId id="296" r:id="rId22"/>
    <p:sldId id="297" r:id="rId23"/>
    <p:sldId id="273" r:id="rId24"/>
    <p:sldId id="262" r:id="rId25"/>
    <p:sldId id="298" r:id="rId26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604" autoAdjust="0"/>
  </p:normalViewPr>
  <p:slideViewPr>
    <p:cSldViewPr>
      <p:cViewPr>
        <p:scale>
          <a:sx n="86" d="100"/>
          <a:sy n="86" d="100"/>
        </p:scale>
        <p:origin x="-684" y="-55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4437112"/>
            <a:ext cx="5076056" cy="172819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95736" y="267966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513625"/>
            <a:ext cx="3008313" cy="921479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5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7966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132856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7"/>
            <a:ext cx="757762" cy="757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88432" y="4725144"/>
            <a:ext cx="5076056" cy="1728192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Центр поддержки добровольчества на базе ГАПОУ «Волгоградский социально-педагогический колледж» </a:t>
            </a:r>
            <a:endParaRPr lang="ru-RU" sz="28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2771800" y="1988841"/>
            <a:ext cx="2016224" cy="137103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404666"/>
            <a:ext cx="6372200" cy="13608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Патриотическое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ownloads\IMG_20220630_130555_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78" y="2025359"/>
            <a:ext cx="4216354" cy="3059811"/>
          </a:xfrm>
          <a:prstGeom prst="rect">
            <a:avLst/>
          </a:prstGeom>
          <a:noFill/>
        </p:spPr>
      </p:pic>
      <p:pic>
        <p:nvPicPr>
          <p:cNvPr id="8" name="Picture 2" descr="C:\Users\user\Downloads\IMG_20220630_102907_703.jpg">
            <a:extLst>
              <a:ext uri="{FF2B5EF4-FFF2-40B4-BE49-F238E27FC236}">
                <a16:creationId xmlns="" xmlns:a16="http://schemas.microsoft.com/office/drawing/2014/main" id="{9C19477B-623A-4C99-8210-4C126D44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532" y="3706031"/>
            <a:ext cx="4106084" cy="289959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9FF7B2-F2A5-4B96-BAD0-6711932A7A02}"/>
              </a:ext>
            </a:extLst>
          </p:cNvPr>
          <p:cNvSpPr txBox="1"/>
          <p:nvPr/>
        </p:nvSpPr>
        <p:spPr>
          <a:xfrm>
            <a:off x="5148064" y="2399635"/>
            <a:ext cx="378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Бессмертный полк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46AAE8-6C48-4B1A-ABED-BF0FB18C480D}"/>
              </a:ext>
            </a:extLst>
          </p:cNvPr>
          <p:cNvSpPr txBox="1"/>
          <p:nvPr/>
        </p:nvSpPr>
        <p:spPr>
          <a:xfrm>
            <a:off x="1475656" y="5733256"/>
            <a:ext cx="2838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День России</a:t>
            </a: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886A1AD6-58A6-4F0D-8D27-EFAB45BFE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8" y="2247822"/>
            <a:ext cx="3878116" cy="2137936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BD0EC65-8F13-41E2-AA3D-3675E626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67966"/>
            <a:ext cx="6192688" cy="13608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Патриотическое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1E2F0846-29AA-4F15-97A5-1D522E39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CA6043-8FF1-4820-8F9F-94D9B94EF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8" y="4446501"/>
            <a:ext cx="3878116" cy="2108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E9BBFE-73CB-4893-BD9E-E6D2A618B29B}"/>
              </a:ext>
            </a:extLst>
          </p:cNvPr>
          <p:cNvSpPr txBox="1"/>
          <p:nvPr/>
        </p:nvSpPr>
        <p:spPr>
          <a:xfrm flipH="1">
            <a:off x="4499992" y="2901291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Челлендж</a:t>
            </a:r>
            <a:r>
              <a:rPr lang="ru-RU" sz="2400" b="1" dirty="0">
                <a:solidFill>
                  <a:srgbClr val="002060"/>
                </a:solidFill>
              </a:rPr>
              <a:t> «Я-гражданин России»,  приуроченный ко Дню народного единства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993638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0"/>
            <a:ext cx="6624736" cy="176550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</a:rPr>
            </a:br>
            <a:r>
              <a:rPr lang="ru-RU" sz="3200" b="1" dirty="0">
                <a:solidFill>
                  <a:srgbClr val="002060"/>
                </a:solidFill>
                <a:effectLst/>
              </a:rPr>
              <a:t>Социальное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ownloads\IMG_20220630_102857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15510"/>
            <a:ext cx="2424758" cy="3239761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00A515-3988-4288-94A1-E38511EA8195}"/>
              </a:ext>
            </a:extLst>
          </p:cNvPr>
          <p:cNvSpPr txBox="1"/>
          <p:nvPr/>
        </p:nvSpPr>
        <p:spPr>
          <a:xfrm>
            <a:off x="275258" y="5520678"/>
            <a:ext cx="3817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Работа волонтеров в поликлинике во время пандемии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9921AB-4925-43CC-8424-87DD87AB2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8" y="3610112"/>
            <a:ext cx="4427982" cy="29501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D0E8A31-E98C-435B-A49E-FC619C281606}"/>
              </a:ext>
            </a:extLst>
          </p:cNvPr>
          <p:cNvSpPr/>
          <p:nvPr/>
        </p:nvSpPr>
        <p:spPr>
          <a:xfrm>
            <a:off x="3929062" y="2115235"/>
            <a:ext cx="5107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Открытие центра сбора гуманитарной помощи </a:t>
            </a:r>
            <a:r>
              <a:rPr lang="en-US" sz="2400" b="1" dirty="0">
                <a:solidFill>
                  <a:srgbClr val="002060"/>
                </a:solidFill>
              </a:rPr>
              <a:t>#</a:t>
            </a:r>
            <a:r>
              <a:rPr lang="ru-RU" sz="2400" b="1" dirty="0" err="1">
                <a:solidFill>
                  <a:srgbClr val="002060"/>
                </a:solidFill>
              </a:rPr>
              <a:t>МыВместе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42C380E-D511-47D6-AFD2-4F9AEC1C0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26" y="1901933"/>
            <a:ext cx="2993005" cy="225575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CF00635-0AB2-4E0D-AA85-E7347833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67966"/>
            <a:ext cx="6192688" cy="13608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Патриотическое направление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601B99-38CD-474D-8EF0-8B469DE67418}"/>
              </a:ext>
            </a:extLst>
          </p:cNvPr>
          <p:cNvSpPr txBox="1"/>
          <p:nvPr/>
        </p:nvSpPr>
        <p:spPr>
          <a:xfrm>
            <a:off x="5292080" y="2603025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Всероссийская акция «Письмо солдату».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C10086-A721-4BE5-88EC-46E2A1368BE6}"/>
              </a:ext>
            </a:extLst>
          </p:cNvPr>
          <p:cNvSpPr txBox="1"/>
          <p:nvPr/>
        </p:nvSpPr>
        <p:spPr>
          <a:xfrm>
            <a:off x="3925194" y="4725144"/>
            <a:ext cx="4895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Создание поздравительных открыток для военнослужащих СВО (Акция «Фронтовая открытка»)</a:t>
            </a:r>
          </a:p>
        </p:txBody>
      </p:sp>
      <p:pic>
        <p:nvPicPr>
          <p:cNvPr id="10" name="Picture 2" descr="C:\Users\user\Downloads\DYRbCI6jgZE (1).jpg">
            <a:extLst>
              <a:ext uri="{FF2B5EF4-FFF2-40B4-BE49-F238E27FC236}">
                <a16:creationId xmlns="" xmlns:a16="http://schemas.microsoft.com/office/drawing/2014/main" id="{4ECA052C-DFB9-4143-8E0C-5970EAC3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4" name="Picture 2" descr="C:\Users\user\Downloads\IMG_0181.PNG">
            <a:extLst>
              <a:ext uri="{FF2B5EF4-FFF2-40B4-BE49-F238E27FC236}">
                <a16:creationId xmlns="" xmlns:a16="http://schemas.microsoft.com/office/drawing/2014/main" id="{B7B0974B-E53F-44F2-9747-E430D325B2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40" y="4206251"/>
            <a:ext cx="3195593" cy="2397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7098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ownloads\Image-2 (1).jpg">
            <a:extLst>
              <a:ext uri="{FF2B5EF4-FFF2-40B4-BE49-F238E27FC236}">
                <a16:creationId xmlns="" xmlns:a16="http://schemas.microsoft.com/office/drawing/2014/main" id="{6BB33D89-345D-49F2-BD94-83163864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90" y="4365104"/>
            <a:ext cx="3168032" cy="2376024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6411FFE-26EB-459C-A5B4-A6A74DABD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67966"/>
            <a:ext cx="6408712" cy="13608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Патриотическое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6635EA37-52D3-4B08-9982-23F551D2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5" name="Picture 2" descr="C:\Users\user\Downloads\Image-1 (1).jpg">
            <a:extLst>
              <a:ext uri="{FF2B5EF4-FFF2-40B4-BE49-F238E27FC236}">
                <a16:creationId xmlns="" xmlns:a16="http://schemas.microsoft.com/office/drawing/2014/main" id="{F7DD23DB-4D92-4B5F-B124-67F75A240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390" y="2111909"/>
            <a:ext cx="3168032" cy="237716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8CCA2-040A-4B6F-95F6-E4F591BD7388}"/>
              </a:ext>
            </a:extLst>
          </p:cNvPr>
          <p:cNvSpPr txBox="1"/>
          <p:nvPr/>
        </p:nvSpPr>
        <p:spPr>
          <a:xfrm>
            <a:off x="4139952" y="3068960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Сбор помощи участникам специальной военной операции и их семьям в рамках акции взаимопомощи «</a:t>
            </a:r>
            <a:r>
              <a:rPr lang="en-US" sz="2400" b="1" dirty="0">
                <a:solidFill>
                  <a:srgbClr val="002060"/>
                </a:solidFill>
              </a:rPr>
              <a:t>#</a:t>
            </a:r>
            <a:r>
              <a:rPr lang="ru-RU" sz="2400" b="1" dirty="0">
                <a:solidFill>
                  <a:srgbClr val="002060"/>
                </a:solidFill>
              </a:rPr>
              <a:t>МЫВМЕСТЕ»</a:t>
            </a:r>
          </a:p>
        </p:txBody>
      </p:sp>
    </p:spTree>
    <p:extLst>
      <p:ext uri="{BB962C8B-B14F-4D97-AF65-F5344CB8AC3E}">
        <p14:creationId xmlns="" xmlns:p14="http://schemas.microsoft.com/office/powerpoint/2010/main" val="2366232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339973"/>
            <a:ext cx="6624736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Социальное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user\Downloads\Image-2.jpg"/>
          <p:cNvPicPr>
            <a:picLocks noChangeAspect="1" noChangeArrowheads="1"/>
          </p:cNvPicPr>
          <p:nvPr/>
        </p:nvPicPr>
        <p:blipFill>
          <a:blip r:embed="rId3" cstate="print"/>
          <a:srcRect b="1136"/>
          <a:stretch>
            <a:fillRect/>
          </a:stretch>
        </p:blipFill>
        <p:spPr bwMode="auto">
          <a:xfrm>
            <a:off x="5818515" y="2328608"/>
            <a:ext cx="3184386" cy="4197600"/>
          </a:xfrm>
          <a:prstGeom prst="rect">
            <a:avLst/>
          </a:prstGeom>
          <a:noFill/>
        </p:spPr>
      </p:pic>
      <p:pic>
        <p:nvPicPr>
          <p:cNvPr id="10243" name="Picture 3" descr="C:\Users\user\Downloads\Imag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085" y="2361536"/>
            <a:ext cx="3149080" cy="41987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AF4DD2-B16E-4548-B0E0-ECD93F703CAE}"/>
              </a:ext>
            </a:extLst>
          </p:cNvPr>
          <p:cNvSpPr txBox="1"/>
          <p:nvPr/>
        </p:nvSpPr>
        <p:spPr>
          <a:xfrm>
            <a:off x="3379802" y="3676093"/>
            <a:ext cx="2351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Работа в </a:t>
            </a:r>
            <a:r>
              <a:rPr lang="ru-RU" sz="2400" b="1" dirty="0" err="1">
                <a:solidFill>
                  <a:srgbClr val="002060"/>
                </a:solidFill>
              </a:rPr>
              <a:t>колл</a:t>
            </a:r>
            <a:r>
              <a:rPr lang="ru-RU" sz="2400" b="1" dirty="0">
                <a:solidFill>
                  <a:srgbClr val="002060"/>
                </a:solidFill>
              </a:rPr>
              <a:t>-центре по вопросам мобилизации</a:t>
            </a:r>
            <a:endParaRPr lang="ru-RU" sz="2400" dirty="0"/>
          </a:p>
        </p:txBody>
      </p:sp>
      <p:pic>
        <p:nvPicPr>
          <p:cNvPr id="10" name="Picture 2" descr="C:\Users\user\Downloads\Image-2.jpg"/>
          <p:cNvPicPr>
            <a:picLocks noChangeAspect="1" noChangeArrowheads="1"/>
          </p:cNvPicPr>
          <p:nvPr/>
        </p:nvPicPr>
        <p:blipFill>
          <a:blip r:embed="rId3" cstate="print"/>
          <a:srcRect b="1136"/>
          <a:stretch>
            <a:fillRect/>
          </a:stretch>
        </p:blipFill>
        <p:spPr bwMode="auto">
          <a:xfrm>
            <a:off x="5796136" y="2348880"/>
            <a:ext cx="3184386" cy="419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8DD1E2B-9E38-411B-A6A9-80DF0C41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67966"/>
            <a:ext cx="6408712" cy="13608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Патриотическое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F98608A1-DFEF-4BD6-BFB2-D2F92B2FC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A937A9E-1E78-4F6A-A15F-95814547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4" y="2132856"/>
            <a:ext cx="2571750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0A18FC-F9DD-42D0-AE5B-D2509998FE72}"/>
              </a:ext>
            </a:extLst>
          </p:cNvPr>
          <p:cNvSpPr txBox="1"/>
          <p:nvPr/>
        </p:nvSpPr>
        <p:spPr>
          <a:xfrm>
            <a:off x="5508104" y="2109597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Сортировка подарков военнослужащим СВО ко Дню Защитника Отечества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368A4E80-1E4D-42E5-A025-13067E1DC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70" y="3229661"/>
            <a:ext cx="2571750" cy="3360373"/>
          </a:xfrm>
        </p:spPr>
      </p:pic>
    </p:spTree>
    <p:extLst>
      <p:ext uri="{BB962C8B-B14F-4D97-AF65-F5344CB8AC3E}">
        <p14:creationId xmlns="" xmlns:p14="http://schemas.microsoft.com/office/powerpoint/2010/main" val="1335643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339973"/>
            <a:ext cx="6624736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Социальное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user\Downloads\IMG_0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5"/>
            <a:ext cx="2688298" cy="2016224"/>
          </a:xfrm>
          <a:prstGeom prst="rect">
            <a:avLst/>
          </a:prstGeom>
          <a:noFill/>
        </p:spPr>
      </p:pic>
      <p:pic>
        <p:nvPicPr>
          <p:cNvPr id="8195" name="Picture 3" descr="C:\Users\user\Downloads\IMG_0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4" y="4365104"/>
            <a:ext cx="2712301" cy="2034227"/>
          </a:xfrm>
          <a:prstGeom prst="rect">
            <a:avLst/>
          </a:prstGeom>
          <a:noFill/>
        </p:spPr>
      </p:pic>
      <p:pic>
        <p:nvPicPr>
          <p:cNvPr id="8196" name="Picture 4" descr="C:\Users\user\Downloads\IMG_0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4141" y="2204864"/>
            <a:ext cx="3150351" cy="420046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05BF21-841A-493F-BC88-3FCCE17DB816}"/>
              </a:ext>
            </a:extLst>
          </p:cNvPr>
          <p:cNvSpPr txBox="1"/>
          <p:nvPr/>
        </p:nvSpPr>
        <p:spPr>
          <a:xfrm>
            <a:off x="3079104" y="2795647"/>
            <a:ext cx="2688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«Должны смеяться дети»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dirty="0"/>
          </a:p>
        </p:txBody>
      </p:sp>
      <p:pic>
        <p:nvPicPr>
          <p:cNvPr id="11" name="Picture 4" descr="C:\Users\user\Downloads\IMG_0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204864"/>
            <a:ext cx="3150351" cy="4200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246287"/>
            <a:ext cx="6444208" cy="151921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Социальное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951820" y="1916832"/>
            <a:ext cx="597666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user\Downloads\image-9.png"/>
          <p:cNvPicPr>
            <a:picLocks noChangeAspect="1" noChangeArrowheads="1"/>
          </p:cNvPicPr>
          <p:nvPr/>
        </p:nvPicPr>
        <p:blipFill>
          <a:blip r:embed="rId3" cstate="print"/>
          <a:srcRect r="671"/>
          <a:stretch>
            <a:fillRect/>
          </a:stretch>
        </p:blipFill>
        <p:spPr bwMode="auto">
          <a:xfrm>
            <a:off x="840336" y="3774524"/>
            <a:ext cx="3587648" cy="2708921"/>
          </a:xfrm>
          <a:prstGeom prst="rect">
            <a:avLst/>
          </a:prstGeom>
          <a:noFill/>
        </p:spPr>
      </p:pic>
      <p:pic>
        <p:nvPicPr>
          <p:cNvPr id="5123" name="Picture 3" descr="C:\Users\user\Downloads\image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8545" y="3758579"/>
            <a:ext cx="3633152" cy="272486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F775D1-5A52-4E2A-9147-35D35AF74DC6}"/>
              </a:ext>
            </a:extLst>
          </p:cNvPr>
          <p:cNvSpPr txBox="1"/>
          <p:nvPr/>
        </p:nvSpPr>
        <p:spPr>
          <a:xfrm>
            <a:off x="2195735" y="2204864"/>
            <a:ext cx="5040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Голосование за благоустройство территорий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г. Волгограда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339973"/>
            <a:ext cx="6624736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Экологическое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C:\Users\user\Downloads\IMG_6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17" y="2276872"/>
            <a:ext cx="4044709" cy="303353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C86355-1DAC-4D5E-B3DC-0349DCB67DE8}"/>
              </a:ext>
            </a:extLst>
          </p:cNvPr>
          <p:cNvSpPr txBox="1"/>
          <p:nvPr/>
        </p:nvSpPr>
        <p:spPr>
          <a:xfrm>
            <a:off x="5364088" y="2530996"/>
            <a:ext cx="326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«Мой парк»</a:t>
            </a:r>
          </a:p>
        </p:txBody>
      </p:sp>
      <p:pic>
        <p:nvPicPr>
          <p:cNvPr id="10" name="Picture 2" descr="C:\Users\user\Pictures\Screenshots\Снимок экрана (49).png">
            <a:extLst>
              <a:ext uri="{FF2B5EF4-FFF2-40B4-BE49-F238E27FC236}">
                <a16:creationId xmlns="" xmlns:a16="http://schemas.microsoft.com/office/drawing/2014/main" id="{08CC4B98-34F4-4F4C-981C-7F5C74524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4947" t="18760" r="13030" b="16272"/>
          <a:stretch>
            <a:fillRect/>
          </a:stretch>
        </p:blipFill>
        <p:spPr bwMode="auto">
          <a:xfrm>
            <a:off x="4572000" y="3606824"/>
            <a:ext cx="4320480" cy="303353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404666"/>
            <a:ext cx="6624736" cy="13608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</a:rPr>
              <a:t>Центр поддержки добровольчества ГАПОУ «Волгоградский социально-педагогический колледж»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7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10"/>
          <p:cNvSpPr/>
          <p:nvPr/>
        </p:nvSpPr>
        <p:spPr>
          <a:xfrm>
            <a:off x="251520" y="2492896"/>
            <a:ext cx="8077200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1"/>
          <p:cNvSpPr/>
          <p:nvPr/>
        </p:nvSpPr>
        <p:spPr>
          <a:xfrm>
            <a:off x="251520" y="3064396"/>
            <a:ext cx="8077200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Прямоугольник 17"/>
          <p:cNvSpPr/>
          <p:nvPr/>
        </p:nvSpPr>
        <p:spPr>
          <a:xfrm>
            <a:off x="2994720" y="2492897"/>
            <a:ext cx="55626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Вовлечение обучающихся колледжа в волонтерскую, социально значимую деятельность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2492896"/>
            <a:ext cx="2667000" cy="5715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ЦЕЛЬ:</a:t>
            </a:r>
          </a:p>
        </p:txBody>
      </p:sp>
      <p:sp>
        <p:nvSpPr>
          <p:cNvPr id="29" name="AutoShape 10"/>
          <p:cNvSpPr/>
          <p:nvPr/>
        </p:nvSpPr>
        <p:spPr>
          <a:xfrm>
            <a:off x="251520" y="3407296"/>
            <a:ext cx="8077200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11"/>
          <p:cNvSpPr/>
          <p:nvPr/>
        </p:nvSpPr>
        <p:spPr>
          <a:xfrm>
            <a:off x="327720" y="5979046"/>
            <a:ext cx="8077200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Прямоугольник 30"/>
          <p:cNvSpPr/>
          <p:nvPr/>
        </p:nvSpPr>
        <p:spPr>
          <a:xfrm>
            <a:off x="2930352" y="3412059"/>
            <a:ext cx="6084168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Популяризация идей добровольчества в среде обучающихся 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Привлечение обучающихся и организация их участия в добровольческой деятельности на базе колледжа 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Организация систематической работы в рамках утверждённых направлений деятельности центра 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>
                <a:solidFill>
                  <a:srgbClr val="002060"/>
                </a:solidFill>
              </a:rPr>
              <a:t>Организация обучающих, развивающих, </a:t>
            </a:r>
            <a:r>
              <a:rPr lang="ru-RU" sz="1600" dirty="0" err="1">
                <a:solidFill>
                  <a:srgbClr val="002060"/>
                </a:solidFill>
              </a:rPr>
              <a:t>досуговых</a:t>
            </a:r>
            <a:r>
              <a:rPr lang="ru-RU" sz="1600" dirty="0">
                <a:solidFill>
                  <a:srgbClr val="002060"/>
                </a:solidFill>
              </a:rPr>
              <a:t> мероприятий для участников центра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3412059"/>
            <a:ext cx="2667000" cy="25717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ЗАДАЧИ:</a:t>
            </a: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p:transition spd="med"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68B29ACD-3F84-42E1-A1CB-97E3865AD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4AEAA97-71D9-42ED-955B-AE8DBE08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Экологическое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0272E224-2D73-4F5F-A701-8D1818B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166050-5C21-426B-B622-CCA2EFE0BCCA}"/>
              </a:ext>
            </a:extLst>
          </p:cNvPr>
          <p:cNvSpPr txBox="1"/>
          <p:nvPr/>
        </p:nvSpPr>
        <p:spPr>
          <a:xfrm>
            <a:off x="4262584" y="252204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«Колледж – территория здоровья и порядка»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E2F635-1025-4AE7-AEC1-01BBF7EBD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21" y="4119382"/>
            <a:ext cx="4392271" cy="24706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EC601D0-688F-454D-BB7C-45D19BB8A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6" y="2204864"/>
            <a:ext cx="4110713" cy="2312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7084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BEC35FF-28C1-4C02-851C-A7D3B9BC4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30849"/>
            <a:ext cx="3888433" cy="2916325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E7AECB4-E44B-4F62-84DB-FC77D3C6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Спортивно-оздоровительное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E88D45CB-DC7A-474A-93C2-B2623701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D70F90-A301-47E1-B1DC-1A3F41F03323}"/>
              </a:ext>
            </a:extLst>
          </p:cNvPr>
          <p:cNvSpPr txBox="1"/>
          <p:nvPr/>
        </p:nvSpPr>
        <p:spPr>
          <a:xfrm>
            <a:off x="4499993" y="2189257"/>
            <a:ext cx="4731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Зарядка для первокурсников, приуроченная к Всероссийскому Дню тренера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977A5FD-209D-4180-8D64-586F6E34A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9257"/>
            <a:ext cx="3888433" cy="2916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5550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29367D2-8093-4F86-949E-0E064C84C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79266"/>
            <a:ext cx="3471203" cy="260340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23937D3-B6B2-48D0-A3BB-51859AC75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4" y="4189771"/>
            <a:ext cx="3471203" cy="2603402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6169100-79B2-4FFF-A636-4597E33A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Участие в проектах «Просто Действуй. Гранты» и «Лига будущего»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47070F0-9F63-4000-9DBA-1D8A1AD2A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4" y="4261681"/>
            <a:ext cx="3361368" cy="2521027"/>
          </a:xfrm>
          <a:prstGeom prst="rect">
            <a:avLst/>
          </a:prstGeom>
        </p:spPr>
      </p:pic>
      <p:pic>
        <p:nvPicPr>
          <p:cNvPr id="10" name="Picture 2" descr="C:\Users\user\Downloads\DYRbCI6jgZE (1).jpg">
            <a:extLst>
              <a:ext uri="{FF2B5EF4-FFF2-40B4-BE49-F238E27FC236}">
                <a16:creationId xmlns="" xmlns:a16="http://schemas.microsoft.com/office/drawing/2014/main" id="{480E587D-BB77-4EEB-B128-5DBB1CCA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C8955C1-D776-43E9-869C-51FAACFB6EEF}"/>
              </a:ext>
            </a:extLst>
          </p:cNvPr>
          <p:cNvSpPr/>
          <p:nvPr/>
        </p:nvSpPr>
        <p:spPr>
          <a:xfrm>
            <a:off x="723800" y="2668229"/>
            <a:ext cx="19827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err="1">
                <a:solidFill>
                  <a:srgbClr val="002060"/>
                </a:solidFill>
              </a:rPr>
              <a:t>Эковизор</a:t>
            </a:r>
            <a:r>
              <a:rPr lang="ru-RU" sz="2400" b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1776214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483988"/>
            <a:ext cx="6624736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Молодежный фестиваль </a:t>
            </a:r>
            <a:r>
              <a:rPr lang="en-US" sz="3200" b="1" dirty="0">
                <a:solidFill>
                  <a:srgbClr val="002060"/>
                </a:solidFill>
                <a:effectLst/>
              </a:rPr>
              <a:t>#</a:t>
            </a:r>
            <a:r>
              <a:rPr lang="ru-RU" sz="3200" b="1" dirty="0" err="1">
                <a:solidFill>
                  <a:srgbClr val="002060"/>
                </a:solidFill>
                <a:effectLst/>
              </a:rPr>
              <a:t>ТриЧетыре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88032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02433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user\Downloads\IMG_6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27" y="2600907"/>
            <a:ext cx="4128458" cy="3096344"/>
          </a:xfrm>
          <a:prstGeom prst="rect">
            <a:avLst/>
          </a:prstGeom>
          <a:noFill/>
        </p:spPr>
      </p:pic>
      <p:pic>
        <p:nvPicPr>
          <p:cNvPr id="9219" name="Picture 3" descr="C:\Users\user\Downloads\IMG_6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22" y="2585289"/>
            <a:ext cx="4104456" cy="3078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404666"/>
            <a:ext cx="6624736" cy="136083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</a:rPr>
              <a:t>Региональный конкурс «Доброволец 34»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user\Downloads\IMG_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2952328" cy="4248472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user\Downloads\IMG_9477 (1).PNG"/>
          <p:cNvPicPr>
            <a:picLocks noChangeAspect="1" noChangeArrowheads="1"/>
          </p:cNvPicPr>
          <p:nvPr/>
        </p:nvPicPr>
        <p:blipFill>
          <a:blip r:embed="rId4" cstate="print"/>
          <a:srcRect l="6449" r="4652"/>
          <a:stretch>
            <a:fillRect/>
          </a:stretch>
        </p:blipFill>
        <p:spPr bwMode="auto">
          <a:xfrm>
            <a:off x="969470" y="2197789"/>
            <a:ext cx="2880320" cy="2160000"/>
          </a:xfrm>
          <a:prstGeom prst="rect">
            <a:avLst/>
          </a:prstGeom>
          <a:noFill/>
        </p:spPr>
      </p:pic>
      <p:pic>
        <p:nvPicPr>
          <p:cNvPr id="15" name="Picture 4" descr="C:\Users\user\Downloads\IMG_0220.PNG"/>
          <p:cNvPicPr>
            <a:picLocks noChangeAspect="1" noChangeArrowheads="1"/>
          </p:cNvPicPr>
          <p:nvPr/>
        </p:nvPicPr>
        <p:blipFill>
          <a:blip r:embed="rId5" cstate="print"/>
          <a:srcRect l="4010" r="7092"/>
          <a:stretch>
            <a:fillRect/>
          </a:stretch>
        </p:blipFill>
        <p:spPr bwMode="auto">
          <a:xfrm>
            <a:off x="935798" y="4437352"/>
            <a:ext cx="2880320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B4DF067B-3CEE-4271-96C1-452EDA85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2314314"/>
            <a:ext cx="8712968" cy="4248472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Организация повышения квалификации руководителя и обучения добровольческого актива;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Создание базы достижений актива центра и волонтеров 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Участие в конкурсах разных уровней, направленных на поддержку добровольческих инициатив;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Организация информационной пиар компании для информирования молодёжи о работе центра;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Активизация проектной деятельности 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Внедрение новых форм поощрения и поддержки волонтеров.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EA03960-A64A-4782-80D3-C5B4C92C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267966"/>
            <a:ext cx="6948264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Мероприятия направленные на развитие Центра поддержки добровольчества</a:t>
            </a:r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3F27EC3B-FC46-491F-AE33-15F33A85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963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404666"/>
            <a:ext cx="6624736" cy="13608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</a:rPr>
              <a:t>Центр поддержки добровольчества ГАПОУ «Волгоградский социально-педагогический колледж»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7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60372F-8747-4F6A-9520-C665814465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697" y="2088233"/>
            <a:ext cx="7296546" cy="45811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404666"/>
            <a:ext cx="6624736" cy="136083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</a:rPr>
              <a:t>Центр поддержки добровольчества ГАПОУ «Волгоградский социально-педагогический колледж»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187617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99592" y="2492897"/>
            <a:ext cx="2232248" cy="72008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ВИД ВОЛОНТЕРСКОГО ЦЕНТРА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47864" y="2492897"/>
            <a:ext cx="2448272" cy="72008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НАПРАВЛЕРИЯ ВОЛОНТЕРСКОЙ ДЕЯТЕЛЬНОСТИ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9592" y="3429000"/>
            <a:ext cx="2232248" cy="24482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локальный, смешанный (городской, региональный)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75856" y="3429000"/>
            <a:ext cx="2520280" cy="24482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социальное, патриотическое, событийное, спортивно-оздоровительное, </a:t>
            </a:r>
            <a:r>
              <a:rPr lang="ru-RU" sz="1200" dirty="0" err="1">
                <a:solidFill>
                  <a:srgbClr val="002060"/>
                </a:solidFill>
              </a:rPr>
              <a:t>медиаволонтерство</a:t>
            </a:r>
            <a:r>
              <a:rPr lang="ru-RU" sz="1200" dirty="0">
                <a:solidFill>
                  <a:srgbClr val="002060"/>
                </a:solidFill>
              </a:rPr>
              <a:t>, образовательное, информационно-просветительское, экологическое и др.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84168" y="3429000"/>
            <a:ext cx="2232248" cy="24482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Создание благоприятных условий для молодых людей, желающих добровольно помогать окружающим в решении социально значимых проблем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1907704" y="3212976"/>
            <a:ext cx="288032" cy="204023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427984" y="3212976"/>
            <a:ext cx="288032" cy="204023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7082408" y="3212976"/>
            <a:ext cx="288032" cy="204023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4168" y="2492897"/>
            <a:ext cx="2232248" cy="72008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МИССИЯ</a:t>
            </a: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p:transition spd="med"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339973"/>
            <a:ext cx="6624736" cy="114481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Информационно- просветительское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6221761" y="3901616"/>
            <a:ext cx="2708920" cy="32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C:\Users\user\Downloads\IMG_0219.JPG"/>
          <p:cNvPicPr>
            <a:picLocks noChangeAspect="1" noChangeArrowheads="1"/>
          </p:cNvPicPr>
          <p:nvPr/>
        </p:nvPicPr>
        <p:blipFill>
          <a:blip r:embed="rId3" cstate="print"/>
          <a:srcRect l="22502" t="16669"/>
          <a:stretch>
            <a:fillRect/>
          </a:stretch>
        </p:blipFill>
        <p:spPr bwMode="auto">
          <a:xfrm>
            <a:off x="1872207" y="1988841"/>
            <a:ext cx="3600400" cy="2880318"/>
          </a:xfrm>
          <a:prstGeom prst="rect">
            <a:avLst/>
          </a:prstGeom>
          <a:noFill/>
        </p:spPr>
      </p:pic>
      <p:pic>
        <p:nvPicPr>
          <p:cNvPr id="18435" name="Picture 3" descr="C:\Users\user\Downloads\image-9.png"/>
          <p:cNvPicPr>
            <a:picLocks noChangeAspect="1" noChangeArrowheads="1"/>
          </p:cNvPicPr>
          <p:nvPr/>
        </p:nvPicPr>
        <p:blipFill>
          <a:blip r:embed="rId4" cstate="print"/>
          <a:srcRect t="22730"/>
          <a:stretch>
            <a:fillRect/>
          </a:stretch>
        </p:blipFill>
        <p:spPr bwMode="auto">
          <a:xfrm>
            <a:off x="179512" y="4064698"/>
            <a:ext cx="4146382" cy="244792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AD583E-1BA7-4075-87FF-B9EF5042A5EE}"/>
              </a:ext>
            </a:extLst>
          </p:cNvPr>
          <p:cNvSpPr txBox="1"/>
          <p:nvPr/>
        </p:nvSpPr>
        <p:spPr>
          <a:xfrm>
            <a:off x="5652119" y="2708921"/>
            <a:ext cx="3203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Просветительские акции «Будь с нами!», «Узнай о </a:t>
            </a:r>
            <a:r>
              <a:rPr lang="ru-RU" sz="2400" b="1" dirty="0" err="1">
                <a:solidFill>
                  <a:srgbClr val="002060"/>
                </a:solidFill>
              </a:rPr>
              <a:t>волонтерстве</a:t>
            </a:r>
            <a:r>
              <a:rPr lang="ru-RU" sz="2400" b="1" dirty="0">
                <a:solidFill>
                  <a:srgbClr val="002060"/>
                </a:solidFill>
              </a:rPr>
              <a:t>» в рамках  проекта «Волонтеры -частичка добра и поддержки каждому» </a:t>
            </a: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1C81FC0-80B3-4E7F-B651-1CD03977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267966"/>
            <a:ext cx="6624736" cy="1360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Информационно- просветительское направление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9565D2-E10D-4B48-A293-ECCC74A32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60330"/>
            <a:ext cx="4176464" cy="234926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0A98A81-EF15-415F-8D8B-092316A03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4118"/>
            <a:ext cx="4032449" cy="2268252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941958-3636-42B3-883B-2E9FDA871299}"/>
              </a:ext>
            </a:extLst>
          </p:cNvPr>
          <p:cNvSpPr txBox="1"/>
          <p:nvPr/>
        </p:nvSpPr>
        <p:spPr>
          <a:xfrm>
            <a:off x="4788024" y="2550502"/>
            <a:ext cx="424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Тренинг – интенсив «Студенческое лидерство – путь к успеху»</a:t>
            </a:r>
          </a:p>
        </p:txBody>
      </p:sp>
      <p:pic>
        <p:nvPicPr>
          <p:cNvPr id="10" name="Picture 2" descr="C:\Users\user\Downloads\DYRbCI6jgZE (1).jpg">
            <a:extLst>
              <a:ext uri="{FF2B5EF4-FFF2-40B4-BE49-F238E27FC236}">
                <a16:creationId xmlns="" xmlns:a16="http://schemas.microsoft.com/office/drawing/2014/main" id="{C97A0631-07A1-4A19-91A8-3DE5F8B1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71927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8F963A7-7885-40A3-AAA6-CF33FA958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8" y="4429779"/>
            <a:ext cx="3672718" cy="2110809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697FB3B-80ED-4B3D-B825-52B0FCDB5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Информационно-</a:t>
            </a:r>
            <a:br>
              <a:rPr lang="ru-RU" sz="3200" b="1" dirty="0">
                <a:solidFill>
                  <a:srgbClr val="002060"/>
                </a:solidFill>
                <a:effectLst/>
              </a:rPr>
            </a:br>
            <a:r>
              <a:rPr lang="ru-RU" sz="3200" b="1" dirty="0">
                <a:solidFill>
                  <a:srgbClr val="002060"/>
                </a:solidFill>
                <a:effectLst/>
              </a:rPr>
              <a:t>просветительское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682980CF-5FC4-4237-BDF0-024DABF2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8FA497-1782-4674-A591-DAD247BFB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8" y="2238260"/>
            <a:ext cx="3512312" cy="1987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1199E5-5222-4DB5-BAC8-B8E8C30CCC8B}"/>
              </a:ext>
            </a:extLst>
          </p:cNvPr>
          <p:cNvSpPr txBox="1"/>
          <p:nvPr/>
        </p:nvSpPr>
        <p:spPr>
          <a:xfrm>
            <a:off x="4546260" y="2636912"/>
            <a:ext cx="4274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Информационная акция по призыву граждан к оказанию помощи военнослужащим, участвующим в специальной военной операции </a:t>
            </a:r>
          </a:p>
        </p:txBody>
      </p:sp>
    </p:spTree>
    <p:extLst>
      <p:ext uri="{BB962C8B-B14F-4D97-AF65-F5344CB8AC3E}">
        <p14:creationId xmlns="" xmlns:p14="http://schemas.microsoft.com/office/powerpoint/2010/main" val="1693841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264" y="0"/>
            <a:ext cx="6624736" cy="141277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</a:rPr>
            </a:br>
            <a:r>
              <a:rPr lang="ru-RU" sz="3200" b="1" dirty="0">
                <a:solidFill>
                  <a:srgbClr val="002060"/>
                </a:solidFill>
                <a:effectLst/>
              </a:rPr>
              <a:t>Информационно-</a:t>
            </a:r>
            <a:br>
              <a:rPr lang="ru-RU" sz="3200" b="1" dirty="0">
                <a:solidFill>
                  <a:srgbClr val="002060"/>
                </a:solidFill>
                <a:effectLst/>
              </a:rPr>
            </a:br>
            <a:r>
              <a:rPr lang="ru-RU" sz="3200" b="1" dirty="0">
                <a:solidFill>
                  <a:srgbClr val="002060"/>
                </a:solidFill>
                <a:effectLst/>
              </a:rPr>
              <a:t>просветительское направление</a:t>
            </a:r>
          </a:p>
        </p:txBody>
      </p:sp>
      <p:pic>
        <p:nvPicPr>
          <p:cNvPr id="4" name="Picture 2" descr="C:\Users\user\Downloads\DYRbCI6jgZE (1).jpg"/>
          <p:cNvPicPr>
            <a:picLocks noChangeAspect="1" noChangeArrowheads="1"/>
          </p:cNvPicPr>
          <p:nvPr/>
        </p:nvPicPr>
        <p:blipFill>
          <a:blip r:embed="rId2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200000">
            <a:off x="11638635" y="6042439"/>
            <a:ext cx="614935" cy="78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1800" y="1772816"/>
            <a:ext cx="6120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5816" y="1916832"/>
            <a:ext cx="58326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 descr="C:\Users\user\Downloads\IMG_02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55" y="3130709"/>
            <a:ext cx="2795468" cy="37272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5576" y="230099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Акция приуроченная ко дню борьбы со СПИДОМ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6C42F5-8C7D-40C7-81AD-7F97855C8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95" y="3416544"/>
            <a:ext cx="3109188" cy="3325051"/>
          </a:xfrm>
          <a:prstGeom prst="rect">
            <a:avLst/>
          </a:prstGeom>
        </p:spPr>
      </p:pic>
      <p:pic>
        <p:nvPicPr>
          <p:cNvPr id="1026" name="Picture 2" descr="https://i.pinimg.com/originals/b8/d1/f2/b8d1f235e40c3ef98624d185db041fab.png">
            <a:extLst>
              <a:ext uri="{FF2B5EF4-FFF2-40B4-BE49-F238E27FC236}">
                <a16:creationId xmlns="" xmlns:a16="http://schemas.microsoft.com/office/drawing/2014/main" id="{50D90B43-4484-4689-ABA4-4702BBA6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9" y="3438646"/>
            <a:ext cx="1866882" cy="2472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B11BE94-C785-4E32-8A47-456640F86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57194"/>
            <a:ext cx="3646914" cy="2431276"/>
          </a:xfr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4007464-A6B4-41EE-92BE-DE06BDC3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Информационно- просветительское направление</a:t>
            </a:r>
            <a:endParaRPr lang="ru-RU" sz="3200" dirty="0"/>
          </a:p>
        </p:txBody>
      </p:sp>
      <p:pic>
        <p:nvPicPr>
          <p:cNvPr id="4" name="Picture 2" descr="C:\Users\user\Downloads\DYRbCI6jgZE (1).jpg">
            <a:extLst>
              <a:ext uri="{FF2B5EF4-FFF2-40B4-BE49-F238E27FC236}">
                <a16:creationId xmlns="" xmlns:a16="http://schemas.microsoft.com/office/drawing/2014/main" id="{E72019EF-9C0C-46A1-95D6-76F7A9FC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31" t="1130" r="78271" b="89266"/>
          <a:stretch>
            <a:fillRect/>
          </a:stretch>
        </p:blipFill>
        <p:spPr bwMode="auto">
          <a:xfrm>
            <a:off x="1187630" y="908720"/>
            <a:ext cx="741259" cy="504056"/>
          </a:xfrm>
          <a:prstGeom prst="ellipse">
            <a:avLst/>
          </a:prstGeom>
          <a:noFill/>
        </p:spPr>
      </p:pic>
      <p:pic>
        <p:nvPicPr>
          <p:cNvPr id="7" name="Picture 4" descr="C:\Users\user\Downloads\IMG_0220.PNG">
            <a:extLst>
              <a:ext uri="{FF2B5EF4-FFF2-40B4-BE49-F238E27FC236}">
                <a16:creationId xmlns="" xmlns:a16="http://schemas.microsoft.com/office/drawing/2014/main" id="{21DD282F-0FC1-4204-95C3-824BAE15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10" r="7092"/>
          <a:stretch>
            <a:fillRect/>
          </a:stretch>
        </p:blipFill>
        <p:spPr bwMode="auto">
          <a:xfrm>
            <a:off x="4355976" y="4257194"/>
            <a:ext cx="3265134" cy="244857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BE43F9-E17E-4663-B006-E2591C8B3852}"/>
              </a:ext>
            </a:extLst>
          </p:cNvPr>
          <p:cNvSpPr txBox="1"/>
          <p:nvPr/>
        </p:nvSpPr>
        <p:spPr>
          <a:xfrm>
            <a:off x="5024588" y="2211737"/>
            <a:ext cx="3818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Мероприятие, посвящённое Международному дню волонтера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432A858-C48D-4889-85FC-39A9B677F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60" y="2047606"/>
            <a:ext cx="3171928" cy="2114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2425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ec04dde58691ab4a1dfe69037857d994735da8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1630</TotalTime>
  <Words>434</Words>
  <Application>Microsoft Office PowerPoint</Application>
  <PresentationFormat>Экран (4:3)</PresentationFormat>
  <Paragraphs>72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Центр поддержки добровольчества на базе ГАПОУ «Волгоградский социально-педагогический колледж» </vt:lpstr>
      <vt:lpstr>Центр поддержки добровольчества ГАПОУ «Волгоградский социально-педагогический колледж»</vt:lpstr>
      <vt:lpstr>Центр поддержки добровольчества ГАПОУ «Волгоградский социально-педагогический колледж»</vt:lpstr>
      <vt:lpstr>Центр поддержки добровольчества ГАПОУ «Волгоградский социально-педагогический колледж»</vt:lpstr>
      <vt:lpstr>Информационно- просветительское направление</vt:lpstr>
      <vt:lpstr>Информационно- просветительское направление</vt:lpstr>
      <vt:lpstr>Информационно- просветительское направление</vt:lpstr>
      <vt:lpstr> Информационно- просветительское направление</vt:lpstr>
      <vt:lpstr>Информационно- просветительское направление</vt:lpstr>
      <vt:lpstr>Патриотическое направление</vt:lpstr>
      <vt:lpstr>Патриотическое направление</vt:lpstr>
      <vt:lpstr> Социальное направление</vt:lpstr>
      <vt:lpstr>Патриотическое направление</vt:lpstr>
      <vt:lpstr>Патриотическое направление</vt:lpstr>
      <vt:lpstr>Социальное направление</vt:lpstr>
      <vt:lpstr>Патриотическое направление</vt:lpstr>
      <vt:lpstr>Социальное направление</vt:lpstr>
      <vt:lpstr>Социальное направление</vt:lpstr>
      <vt:lpstr>Экологическое направление</vt:lpstr>
      <vt:lpstr>Экологическое направление</vt:lpstr>
      <vt:lpstr>Спортивно-оздоровительное направление</vt:lpstr>
      <vt:lpstr>Участие в проектах «Просто Действуй. Гранты» и «Лига будущего»</vt:lpstr>
      <vt:lpstr>Молодежный фестиваль #ТриЧетыре </vt:lpstr>
      <vt:lpstr>Региональный конкурс «Доброволец 34»</vt:lpstr>
      <vt:lpstr>Мероприятия направленные на развитие Центра поддержки добровольчества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Геометрическая инфографика</dc:title>
  <dc:creator>obstinate</dc:creator>
  <dc:description>Шаблон презентации с сайта https://presentation-creation.ru/</dc:description>
  <cp:lastModifiedBy>dubinskaja</cp:lastModifiedBy>
  <cp:revision>506</cp:revision>
  <dcterms:created xsi:type="dcterms:W3CDTF">2018-02-25T09:09:03Z</dcterms:created>
  <dcterms:modified xsi:type="dcterms:W3CDTF">2023-03-17T07:49:13Z</dcterms:modified>
</cp:coreProperties>
</file>